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Alef"/>
      <p:regular r:id="rId17"/>
      <p:bold r:id="rId18"/>
    </p:embeddedFont>
    <p:embeddedFont>
      <p:font typeface="NTR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lef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TR-regular.fntdata"/><Relationship Id="rId6" Type="http://schemas.openxmlformats.org/officeDocument/2006/relationships/slide" Target="slides/slide1.xml"/><Relationship Id="rId18" Type="http://schemas.openxmlformats.org/officeDocument/2006/relationships/font" Target="fonts/Alef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Relationship Id="rId4" Type="http://schemas.openxmlformats.org/officeDocument/2006/relationships/image" Target="../media/image1.jpg"/><Relationship Id="rId5" Type="http://schemas.openxmlformats.org/officeDocument/2006/relationships/image" Target="../media/image9.jpg"/><Relationship Id="rId6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jpg"/><Relationship Id="rId4" Type="http://schemas.openxmlformats.org/officeDocument/2006/relationships/image" Target="../media/image7.jpg"/><Relationship Id="rId5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4.jpg"/><Relationship Id="rId5" Type="http://schemas.openxmlformats.org/officeDocument/2006/relationships/image" Target="../media/image20.jpg"/><Relationship Id="rId6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3717032"/>
            <a:ext cx="91440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54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Factors Affecting the Liveability of Suburbs</a:t>
            </a:r>
            <a:endParaRPr b="1" i="0" sz="5400" u="none" cap="none" strike="noStrik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8136" y="629072"/>
            <a:ext cx="4382120" cy="3067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b="0" l="0" r="0" t="60212"/>
          <a:stretch/>
        </p:blipFill>
        <p:spPr>
          <a:xfrm>
            <a:off x="-36512" y="5669165"/>
            <a:ext cx="9180512" cy="1223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2"/>
          <p:cNvGrpSpPr/>
          <p:nvPr/>
        </p:nvGrpSpPr>
        <p:grpSpPr>
          <a:xfrm>
            <a:off x="827584" y="1556792"/>
            <a:ext cx="7512769" cy="5037951"/>
            <a:chOff x="155575" y="-144463"/>
            <a:chExt cx="8988425" cy="6739206"/>
          </a:xfrm>
        </p:grpSpPr>
        <p:sp>
          <p:nvSpPr>
            <p:cNvPr descr="Image result for northbridge piazza" id="178" name="Google Shape;178;p22"/>
            <p:cNvSpPr/>
            <p:nvPr/>
          </p:nvSpPr>
          <p:spPr>
            <a:xfrm>
              <a:off x="155575" y="-144463"/>
              <a:ext cx="304800" cy="3048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Image result for northbridge piazza" id="179" name="Google Shape;179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07034" y="3676988"/>
              <a:ext cx="4836966" cy="29177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northbridge piazza green wall" id="180" name="Google Shape;180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8948" y="176882"/>
              <a:ext cx="4861719" cy="30790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northbridge perth  suburb" id="181" name="Google Shape;181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43514" y="548680"/>
              <a:ext cx="3599151" cy="24013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northbridge police" id="182" name="Google Shape;182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5575" y="3993891"/>
              <a:ext cx="4056385" cy="22839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3" name="Google Shape;183;p22"/>
          <p:cNvSpPr/>
          <p:nvPr/>
        </p:nvSpPr>
        <p:spPr>
          <a:xfrm>
            <a:off x="0" y="10171"/>
            <a:ext cx="9144000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42950" lvl="0" marL="742950" marR="0" rtl="0" algn="ctr">
              <a:spcBef>
                <a:spcPts val="0"/>
              </a:spcBef>
              <a:spcAft>
                <a:spcPts val="0"/>
              </a:spcAft>
              <a:buClr>
                <a:srgbClr val="001132"/>
              </a:buClr>
              <a:buSzPts val="3200"/>
              <a:buFont typeface="Calibri"/>
              <a:buAutoNum type="arabicPeriod"/>
            </a:pPr>
            <a:r>
              <a:rPr b="0" lang="en-AU" sz="3200" cap="none">
                <a:solidFill>
                  <a:srgbClr val="001132"/>
                </a:solidFill>
                <a:latin typeface="Calibri"/>
                <a:ea typeface="Calibri"/>
                <a:cs typeface="Calibri"/>
                <a:sym typeface="Calibri"/>
              </a:rPr>
              <a:t>How liveable is Northbridge to a student?</a:t>
            </a:r>
            <a:endParaRPr/>
          </a:p>
          <a:p>
            <a:pPr indent="-742950" lvl="0" marL="742950" marR="0" rtl="0" algn="ctr">
              <a:spcBef>
                <a:spcPts val="0"/>
              </a:spcBef>
              <a:spcAft>
                <a:spcPts val="0"/>
              </a:spcAft>
              <a:buClr>
                <a:srgbClr val="001132"/>
              </a:buClr>
              <a:buSzPts val="3200"/>
              <a:buFont typeface="Calibri"/>
              <a:buAutoNum type="arabicPeriod"/>
            </a:pPr>
            <a:r>
              <a:rPr lang="en-AU" sz="3200">
                <a:solidFill>
                  <a:srgbClr val="001132"/>
                </a:solidFill>
                <a:latin typeface="Calibri"/>
                <a:ea typeface="Calibri"/>
                <a:cs typeface="Calibri"/>
                <a:sym typeface="Calibri"/>
              </a:rPr>
              <a:t>Would it be more or less liveable to a family?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2800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Use the map and the photos below as well as your schema</a:t>
            </a:r>
            <a:endParaRPr b="0" sz="2800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23"/>
          <p:cNvGrpSpPr/>
          <p:nvPr/>
        </p:nvGrpSpPr>
        <p:grpSpPr>
          <a:xfrm>
            <a:off x="179512" y="188640"/>
            <a:ext cx="8611255" cy="2592288"/>
            <a:chOff x="449286" y="188640"/>
            <a:chExt cx="8278208" cy="4278200"/>
          </a:xfrm>
        </p:grpSpPr>
        <p:pic>
          <p:nvPicPr>
            <p:cNvPr descr="Image result for liveability" id="189" name="Google Shape;189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9552" y="188640"/>
              <a:ext cx="8187942" cy="4278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23"/>
            <p:cNvSpPr/>
            <p:nvPr/>
          </p:nvSpPr>
          <p:spPr>
            <a:xfrm>
              <a:off x="449286" y="3573016"/>
              <a:ext cx="8278208" cy="893824"/>
            </a:xfrm>
            <a:prstGeom prst="rect">
              <a:avLst/>
            </a:prstGeom>
            <a:solidFill>
              <a:srgbClr val="001132"/>
            </a:solidFill>
            <a:ln cap="flat" cmpd="sng" w="25400">
              <a:solidFill>
                <a:srgbClr val="0011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24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So now we need to assess the liveability of your suburb</a:t>
              </a:r>
              <a:endParaRPr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23"/>
          <p:cNvSpPr/>
          <p:nvPr/>
        </p:nvSpPr>
        <p:spPr>
          <a:xfrm>
            <a:off x="197198" y="3068960"/>
            <a:ext cx="3600400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rgbClr val="001132"/>
                </a:solidFill>
                <a:latin typeface="Alef"/>
                <a:ea typeface="Alef"/>
                <a:cs typeface="Alef"/>
                <a:sym typeface="Alef"/>
              </a:rPr>
              <a:t>Write a TEEL paragraph (10 sentences) </a:t>
            </a:r>
            <a:r>
              <a:rPr b="1" lang="en-AU" sz="2800" u="sng">
                <a:solidFill>
                  <a:srgbClr val="00B050"/>
                </a:solidFill>
                <a:latin typeface="Alef"/>
                <a:ea typeface="Alef"/>
                <a:cs typeface="Alef"/>
                <a:sym typeface="Alef"/>
              </a:rPr>
              <a:t>evaluating</a:t>
            </a:r>
            <a:r>
              <a:rPr lang="en-AU" sz="2800">
                <a:solidFill>
                  <a:srgbClr val="001132"/>
                </a:solidFill>
                <a:latin typeface="Alef"/>
                <a:ea typeface="Alef"/>
                <a:cs typeface="Alef"/>
                <a:sym typeface="Alef"/>
              </a:rPr>
              <a:t> your home suburb's liveability - consider the factors taught in class - 15 mins max</a:t>
            </a:r>
            <a:endParaRPr/>
          </a:p>
        </p:txBody>
      </p:sp>
      <p:grpSp>
        <p:nvGrpSpPr>
          <p:cNvPr id="192" name="Google Shape;192;p23"/>
          <p:cNvGrpSpPr/>
          <p:nvPr/>
        </p:nvGrpSpPr>
        <p:grpSpPr>
          <a:xfrm>
            <a:off x="5076056" y="3501008"/>
            <a:ext cx="3510851" cy="2832108"/>
            <a:chOff x="4355976" y="3717032"/>
            <a:chExt cx="4896544" cy="3600400"/>
          </a:xfrm>
        </p:grpSpPr>
        <p:grpSp>
          <p:nvGrpSpPr>
            <p:cNvPr id="193" name="Google Shape;193;p23"/>
            <p:cNvGrpSpPr/>
            <p:nvPr/>
          </p:nvGrpSpPr>
          <p:grpSpPr>
            <a:xfrm>
              <a:off x="4788024" y="3831487"/>
              <a:ext cx="3894427" cy="2914650"/>
              <a:chOff x="4788024" y="3831487"/>
              <a:chExt cx="3894427" cy="2914650"/>
            </a:xfrm>
          </p:grpSpPr>
          <p:pic>
            <p:nvPicPr>
              <p:cNvPr descr="Related image" id="194" name="Google Shape;194;p2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788024" y="3831487"/>
                <a:ext cx="3743325" cy="29146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5" name="Google Shape;195;p23"/>
              <p:cNvSpPr/>
              <p:nvPr/>
            </p:nvSpPr>
            <p:spPr>
              <a:xfrm>
                <a:off x="4926044" y="6192629"/>
                <a:ext cx="3756407" cy="5535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AU" sz="2400" cap="none">
                    <a:solidFill>
                      <a:srgbClr val="262626"/>
                    </a:solidFill>
                    <a:latin typeface="NTR"/>
                    <a:ea typeface="NTR"/>
                    <a:cs typeface="NTR"/>
                    <a:sym typeface="NTR"/>
                  </a:rPr>
                  <a:t>Evaluate</a:t>
                </a:r>
                <a:endParaRPr b="1" sz="2400" cap="none">
                  <a:solidFill>
                    <a:srgbClr val="262626"/>
                  </a:solidFill>
                  <a:latin typeface="NTR"/>
                  <a:ea typeface="NTR"/>
                  <a:cs typeface="NTR"/>
                  <a:sym typeface="NTR"/>
                </a:endParaRPr>
              </a:p>
            </p:txBody>
          </p:sp>
        </p:grpSp>
        <p:sp>
          <p:nvSpPr>
            <p:cNvPr id="196" name="Google Shape;196;p23"/>
            <p:cNvSpPr/>
            <p:nvPr/>
          </p:nvSpPr>
          <p:spPr>
            <a:xfrm>
              <a:off x="4355976" y="3717032"/>
              <a:ext cx="4896544" cy="3600400"/>
            </a:xfrm>
            <a:prstGeom prst="ellipse">
              <a:avLst/>
            </a:prstGeom>
            <a:noFill/>
            <a:ln cap="flat" cmpd="sng" w="762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/>
          <p:nvPr/>
        </p:nvSpPr>
        <p:spPr>
          <a:xfrm>
            <a:off x="-540568" y="692696"/>
            <a:ext cx="997526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5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 understand the factors that affect the liveability of suburbs</a:t>
            </a:r>
            <a:endParaRPr b="0" i="0" sz="5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dalkeith scotland"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188640"/>
            <a:ext cx="6687389" cy="37616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alkeith scotland" id="98" name="Google Shape;9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5784" y="3501008"/>
            <a:ext cx="4286250" cy="3219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alkeith scotland housing" id="99" name="Google Shape;9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4663" y="4073404"/>
            <a:ext cx="3529405" cy="2647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clough house perth"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88640"/>
            <a:ext cx="4680520" cy="26335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alkeith perth" id="105" name="Google Shape;10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5896" y="3068960"/>
            <a:ext cx="5315744" cy="35416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alkeith perth" id="106" name="Google Shape;10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072" y="294309"/>
            <a:ext cx="3635623" cy="24222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alkeith perth" id="107" name="Google Shape;107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3528" y="3573016"/>
            <a:ext cx="2982565" cy="2234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7"/>
          <p:cNvGrpSpPr/>
          <p:nvPr/>
        </p:nvGrpSpPr>
        <p:grpSpPr>
          <a:xfrm>
            <a:off x="179518" y="1196752"/>
            <a:ext cx="8448764" cy="5400599"/>
            <a:chOff x="6" y="0"/>
            <a:chExt cx="8448764" cy="5400599"/>
          </a:xfrm>
        </p:grpSpPr>
        <p:sp>
          <p:nvSpPr>
            <p:cNvPr id="113" name="Google Shape;113;p17"/>
            <p:cNvSpPr/>
            <p:nvPr/>
          </p:nvSpPr>
          <p:spPr>
            <a:xfrm rot="-5400000">
              <a:off x="950910" y="-14792"/>
              <a:ext cx="3472045" cy="5373852"/>
            </a:xfrm>
            <a:prstGeom prst="round2SameRect">
              <a:avLst>
                <a:gd fmla="val 16670" name="adj1"/>
                <a:gd fmla="val 0" name="adj2"/>
              </a:avLst>
            </a:prstGeom>
            <a:solidFill>
              <a:srgbClr val="FFC5BA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7"/>
            <p:cNvSpPr txBox="1"/>
            <p:nvPr/>
          </p:nvSpPr>
          <p:spPr>
            <a:xfrm>
              <a:off x="169529" y="1105633"/>
              <a:ext cx="5204330" cy="3133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2750" lIns="247650" spcFirstLastPara="1" rIns="371475" wrap="square" tIns="412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 rot="5400000">
              <a:off x="4540589" y="499974"/>
              <a:ext cx="3472045" cy="4344318"/>
            </a:xfrm>
            <a:prstGeom prst="round2SameRect">
              <a:avLst>
                <a:gd fmla="val 16670" name="adj1"/>
                <a:gd fmla="val 0" name="adj2"/>
              </a:avLst>
            </a:prstGeom>
            <a:solidFill>
              <a:srgbClr val="E5F0E7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7"/>
            <p:cNvSpPr txBox="1"/>
            <p:nvPr/>
          </p:nvSpPr>
          <p:spPr>
            <a:xfrm>
              <a:off x="4104453" y="1105632"/>
              <a:ext cx="4174796" cy="3133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2750" lIns="371475" spcFirstLastPara="1" rIns="247650" wrap="square" tIns="412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3540587" y="0"/>
              <a:ext cx="2218134" cy="2218026"/>
            </a:xfrm>
            <a:custGeom>
              <a:rect b="b" l="l" r="r" t="t"/>
              <a:pathLst>
                <a:path extrusionOk="0" h="120000" w="120000">
                  <a:moveTo>
                    <a:pt x="7500" y="60000"/>
                  </a:moveTo>
                  <a:lnTo>
                    <a:pt x="7500" y="60000"/>
                  </a:lnTo>
                  <a:cubicBezTo>
                    <a:pt x="7500" y="33869"/>
                    <a:pt x="26717" y="11717"/>
                    <a:pt x="52586" y="8026"/>
                  </a:cubicBezTo>
                  <a:cubicBezTo>
                    <a:pt x="78454" y="4336"/>
                    <a:pt x="103099" y="20232"/>
                    <a:pt x="110406" y="45320"/>
                  </a:cubicBezTo>
                  <a:lnTo>
                    <a:pt x="117538" y="45320"/>
                  </a:lnTo>
                  <a:lnTo>
                    <a:pt x="105001" y="60000"/>
                  </a:lnTo>
                  <a:lnTo>
                    <a:pt x="87540" y="45320"/>
                  </a:lnTo>
                  <a:lnTo>
                    <a:pt x="94508" y="45320"/>
                  </a:lnTo>
                  <a:lnTo>
                    <a:pt x="94508" y="45320"/>
                  </a:lnTo>
                  <a:cubicBezTo>
                    <a:pt x="87531" y="28919"/>
                    <a:pt x="69973" y="19695"/>
                    <a:pt x="52509" y="23256"/>
                  </a:cubicBezTo>
                  <a:cubicBezTo>
                    <a:pt x="35044" y="26816"/>
                    <a:pt x="22499" y="42177"/>
                    <a:pt x="22499" y="60000"/>
                  </a:cubicBezTo>
                  <a:close/>
                </a:path>
              </a:pathLst>
            </a:custGeom>
            <a:solidFill>
              <a:srgbClr val="00B04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 rot="10800000">
              <a:off x="3540587" y="3182573"/>
              <a:ext cx="2218134" cy="2218026"/>
            </a:xfrm>
            <a:custGeom>
              <a:rect b="b" l="l" r="r" t="t"/>
              <a:pathLst>
                <a:path extrusionOk="0" h="120000" w="120000">
                  <a:moveTo>
                    <a:pt x="7500" y="60000"/>
                  </a:moveTo>
                  <a:lnTo>
                    <a:pt x="7500" y="60000"/>
                  </a:lnTo>
                  <a:cubicBezTo>
                    <a:pt x="7500" y="33869"/>
                    <a:pt x="26717" y="11717"/>
                    <a:pt x="52586" y="8026"/>
                  </a:cubicBezTo>
                  <a:cubicBezTo>
                    <a:pt x="78454" y="4336"/>
                    <a:pt x="103099" y="20232"/>
                    <a:pt x="110406" y="45320"/>
                  </a:cubicBezTo>
                  <a:lnTo>
                    <a:pt x="117538" y="45320"/>
                  </a:lnTo>
                  <a:lnTo>
                    <a:pt x="105001" y="60000"/>
                  </a:lnTo>
                  <a:lnTo>
                    <a:pt x="87540" y="45320"/>
                  </a:lnTo>
                  <a:lnTo>
                    <a:pt x="94508" y="45320"/>
                  </a:lnTo>
                  <a:lnTo>
                    <a:pt x="94508" y="45320"/>
                  </a:lnTo>
                  <a:cubicBezTo>
                    <a:pt x="87531" y="28919"/>
                    <a:pt x="69973" y="19695"/>
                    <a:pt x="52509" y="23256"/>
                  </a:cubicBezTo>
                  <a:cubicBezTo>
                    <a:pt x="35044" y="26816"/>
                    <a:pt x="22499" y="42177"/>
                    <a:pt x="22499" y="6000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7"/>
          <p:cNvSpPr/>
          <p:nvPr/>
        </p:nvSpPr>
        <p:spPr>
          <a:xfrm>
            <a:off x="5785426" y="1552475"/>
            <a:ext cx="25589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3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Dalkeith, UK</a:t>
            </a:r>
            <a:endParaRPr b="1" i="0" sz="36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979984" y="1637184"/>
            <a:ext cx="26815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3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Dalkeith, WA</a:t>
            </a:r>
            <a:endParaRPr b="1" i="0" sz="36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448681" y="2924944"/>
            <a:ext cx="8293495" cy="2808312"/>
          </a:xfrm>
          <a:prstGeom prst="flowChartAlternateProcess">
            <a:avLst/>
          </a:prstGeom>
          <a:solidFill>
            <a:schemeClr val="lt1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'Liveability' </a:t>
            </a:r>
            <a:r>
              <a:rPr b="0" i="0" lang="en-AU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the qualities of a place (city, town, suburb, neighbourhood) that contribute to the quality of life experienced by residents and others. 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432" y="0"/>
            <a:ext cx="9144000" cy="2423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179511" y="2636912"/>
            <a:ext cx="8856984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liveability of </a:t>
            </a:r>
            <a:r>
              <a:rPr b="0" i="0" lang="en-AU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suburbs and neighbourhoods </a:t>
            </a:r>
            <a:r>
              <a:rPr b="0" i="0" lang="en-AU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depends on the environmental and social quality of a place as </a:t>
            </a:r>
            <a:r>
              <a:rPr b="0" i="0" lang="en-AU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perceived</a:t>
            </a:r>
            <a:r>
              <a:rPr b="0" i="0" lang="en-AU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residents, workers, customers and visitors to the area.</a:t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393373" y="5085184"/>
            <a:ext cx="642926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5400" u="none" cap="none" strike="noStrike">
                <a:solidFill>
                  <a:srgbClr val="FFB2A2"/>
                </a:solidFill>
                <a:latin typeface="Calibri"/>
                <a:ea typeface="Calibri"/>
                <a:cs typeface="Calibri"/>
                <a:sym typeface="Calibri"/>
              </a:rPr>
              <a:t>These factors include:</a:t>
            </a:r>
            <a:endParaRPr b="1" i="0" sz="5400" u="none" cap="none" strike="noStrike">
              <a:solidFill>
                <a:srgbClr val="FFB2A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935498" y="188640"/>
            <a:ext cx="748134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5400" u="none" cap="none" strike="noStrike">
                <a:solidFill>
                  <a:srgbClr val="C82499"/>
                </a:solidFill>
                <a:latin typeface="Calibri"/>
                <a:ea typeface="Calibri"/>
                <a:cs typeface="Calibri"/>
                <a:sym typeface="Calibri"/>
              </a:rPr>
              <a:t>‘Liveability’ –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5400" u="none" cap="none" strike="noStrike">
                <a:solidFill>
                  <a:srgbClr val="C82499"/>
                </a:solidFill>
                <a:latin typeface="Calibri"/>
                <a:ea typeface="Calibri"/>
                <a:cs typeface="Calibri"/>
                <a:sym typeface="Calibri"/>
              </a:rPr>
              <a:t>suburbs/neighbourhoods</a:t>
            </a:r>
            <a:endParaRPr b="1" i="0" sz="5400" u="none" cap="none" strike="noStrike">
              <a:solidFill>
                <a:srgbClr val="C824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/>
          <p:nvPr/>
        </p:nvSpPr>
        <p:spPr>
          <a:xfrm>
            <a:off x="-112014" y="188640"/>
            <a:ext cx="936807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4000" u="sng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Factors affecting the liveability of a suburb.</a:t>
            </a:r>
            <a:endParaRPr b="1" i="0" sz="4000" u="sng" cap="none" strike="noStrike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20"/>
          <p:cNvGrpSpPr/>
          <p:nvPr/>
        </p:nvGrpSpPr>
        <p:grpSpPr>
          <a:xfrm>
            <a:off x="179512" y="1212468"/>
            <a:ext cx="8784975" cy="5441175"/>
            <a:chOff x="0" y="15716"/>
            <a:chExt cx="8784975" cy="5441175"/>
          </a:xfrm>
        </p:grpSpPr>
        <p:sp>
          <p:nvSpPr>
            <p:cNvPr id="140" name="Google Shape;140;p20"/>
            <p:cNvSpPr/>
            <p:nvPr/>
          </p:nvSpPr>
          <p:spPr>
            <a:xfrm>
              <a:off x="0" y="93678"/>
              <a:ext cx="2196244" cy="7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0"/>
            <p:cNvSpPr txBox="1"/>
            <p:nvPr/>
          </p:nvSpPr>
          <p:spPr>
            <a:xfrm>
              <a:off x="0" y="93678"/>
              <a:ext cx="2196244" cy="7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170675" spcFirstLastPara="1" rIns="170675" wrap="square" tIns="6095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AU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Environmental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2196243" y="15716"/>
              <a:ext cx="439248" cy="868725"/>
            </a:xfrm>
            <a:prstGeom prst="leftBrace">
              <a:avLst>
                <a:gd fmla="val 35000" name="adj1"/>
                <a:gd fmla="val 50000" name="adj2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2811192" y="15716"/>
              <a:ext cx="5973783" cy="868725"/>
            </a:xfrm>
            <a:prstGeom prst="rect">
              <a:avLst/>
            </a:prstGeom>
            <a:solidFill>
              <a:srgbClr val="00B04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0"/>
            <p:cNvSpPr txBox="1"/>
            <p:nvPr/>
          </p:nvSpPr>
          <p:spPr>
            <a:xfrm>
              <a:off x="2811192" y="15716"/>
              <a:ext cx="5973783" cy="868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Char char="•"/>
              </a:pPr>
              <a:r>
                <a:rPr b="0" i="0" lang="en-AU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Cleanliness, dust, pollution, noise, air and water quality, aesthetics, climate landscape</a:t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0" y="1203379"/>
              <a:ext cx="2196244" cy="7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 txBox="1"/>
            <p:nvPr/>
          </p:nvSpPr>
          <p:spPr>
            <a:xfrm>
              <a:off x="0" y="1203379"/>
              <a:ext cx="2196244" cy="7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275" lIns="227575" spcFirstLastPara="1" rIns="227575" wrap="square" tIns="8127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AU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Social</a:t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2196243" y="1014041"/>
              <a:ext cx="439248" cy="1091475"/>
            </a:xfrm>
            <a:prstGeom prst="leftBrace">
              <a:avLst>
                <a:gd fmla="val 35000" name="adj1"/>
                <a:gd fmla="val 50000" name="adj2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2811192" y="1014041"/>
              <a:ext cx="5973783" cy="1091475"/>
            </a:xfrm>
            <a:prstGeom prst="rect">
              <a:avLst/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0"/>
            <p:cNvSpPr txBox="1"/>
            <p:nvPr/>
          </p:nvSpPr>
          <p:spPr>
            <a:xfrm>
              <a:off x="2811192" y="1014041"/>
              <a:ext cx="5973783" cy="1091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Char char="•"/>
              </a:pPr>
              <a:r>
                <a:rPr b="0" i="0" lang="en-AU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personal security, traffic safety, community identity and pride, neighbourliness, connectedness</a:t>
              </a:r>
              <a:endPara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0" y="2424454"/>
              <a:ext cx="2196244" cy="7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0"/>
            <p:cNvSpPr txBox="1"/>
            <p:nvPr/>
          </p:nvSpPr>
          <p:spPr>
            <a:xfrm>
              <a:off x="0" y="2424454"/>
              <a:ext cx="2196244" cy="7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275" lIns="227575" spcFirstLastPara="1" rIns="227575" wrap="square" tIns="8127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AU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Cultural</a:t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2196243" y="2235116"/>
              <a:ext cx="439248" cy="1091475"/>
            </a:xfrm>
            <a:prstGeom prst="leftBrace">
              <a:avLst>
                <a:gd fmla="val 35000" name="adj1"/>
                <a:gd fmla="val 50000" name="adj2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2811192" y="2235116"/>
              <a:ext cx="5973783" cy="1091475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0"/>
            <p:cNvSpPr txBox="1"/>
            <p:nvPr/>
          </p:nvSpPr>
          <p:spPr>
            <a:xfrm>
              <a:off x="2811192" y="2235116"/>
              <a:ext cx="5973783" cy="1091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Char char="•"/>
              </a:pPr>
              <a:r>
                <a:rPr b="0" i="0" lang="en-AU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historic structures, mature trees, traditional architectural styles, streetscapes, belief, traditions, backgrounds</a:t>
              </a:r>
              <a:endPara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0" y="3534154"/>
              <a:ext cx="2196244" cy="7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0"/>
            <p:cNvSpPr txBox="1"/>
            <p:nvPr/>
          </p:nvSpPr>
          <p:spPr>
            <a:xfrm>
              <a:off x="0" y="3534154"/>
              <a:ext cx="2196244" cy="7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275" lIns="227575" spcFirstLastPara="1" rIns="227575" wrap="square" tIns="8127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AU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Economic</a:t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2196243" y="3456191"/>
              <a:ext cx="439248" cy="868725"/>
            </a:xfrm>
            <a:prstGeom prst="leftBrace">
              <a:avLst>
                <a:gd fmla="val 35000" name="adj1"/>
                <a:gd fmla="val 50000" name="adj2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2811192" y="3456191"/>
              <a:ext cx="5973783" cy="868725"/>
            </a:xfrm>
            <a:prstGeom prst="rect">
              <a:avLst/>
            </a:prstGeom>
            <a:solidFill>
              <a:srgbClr val="DF5AB9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2811192" y="3456191"/>
              <a:ext cx="5973783" cy="868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Char char="•"/>
              </a:pPr>
              <a:r>
                <a:rPr b="0" i="0" lang="en-AU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Value of property, employment opportunities, affluence, investment</a:t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0" y="4599304"/>
              <a:ext cx="2196244" cy="7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0"/>
            <p:cNvSpPr txBox="1"/>
            <p:nvPr/>
          </p:nvSpPr>
          <p:spPr>
            <a:xfrm>
              <a:off x="0" y="4599304"/>
              <a:ext cx="2196244" cy="7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170675" spcFirstLastPara="1" rIns="170675" wrap="square" tIns="6095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AU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Infrastructure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2196243" y="4454516"/>
              <a:ext cx="439248" cy="1002375"/>
            </a:xfrm>
            <a:prstGeom prst="leftBrace">
              <a:avLst>
                <a:gd fmla="val 35000" name="adj1"/>
                <a:gd fmla="val 50000" name="adj2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2811192" y="4454516"/>
              <a:ext cx="5973783" cy="1002375"/>
            </a:xfrm>
            <a:prstGeom prst="rect">
              <a:avLst/>
            </a:prstGeom>
            <a:solidFill>
              <a:srgbClr val="F9C01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2811192" y="4454516"/>
              <a:ext cx="5973783" cy="1002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n-AU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streets, public transport, health, shopping centres, schools, religious institutions, parks and sporting facilities, other public facilities, communications.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insiderlouisville.com/wp-content/uploads/2014/03/comfy_cow.jpg" id="169" name="Google Shape;16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1844824"/>
            <a:ext cx="299085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/>
          <p:nvPr/>
        </p:nvSpPr>
        <p:spPr>
          <a:xfrm>
            <a:off x="14748" y="3129186"/>
            <a:ext cx="893257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54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Small cows eat every icecream</a:t>
            </a:r>
            <a:endParaRPr b="1" i="0" sz="5400" u="none" cap="none" strike="noStrike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cow eating icecream" id="171" name="Google Shape;17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878" y="4084932"/>
            <a:ext cx="2184444" cy="2740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5272" y="320824"/>
            <a:ext cx="497205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4">
      <a:dk1>
        <a:srgbClr val="000000"/>
      </a:dk1>
      <a:lt1>
        <a:srgbClr val="FFFFFF"/>
      </a:lt1>
      <a:dk2>
        <a:srgbClr val="4DD4FE"/>
      </a:dk2>
      <a:lt2>
        <a:srgbClr val="C5D1D7"/>
      </a:lt2>
      <a:accent1>
        <a:srgbClr val="FF6600"/>
      </a:accent1>
      <a:accent2>
        <a:srgbClr val="00B050"/>
      </a:accent2>
      <a:accent3>
        <a:srgbClr val="007AA0"/>
      </a:accent3>
      <a:accent4>
        <a:srgbClr val="00FF00"/>
      </a:accent4>
      <a:accent5>
        <a:srgbClr val="E15BBB"/>
      </a:accent5>
      <a:accent6>
        <a:srgbClr val="F9C021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