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3717032"/>
            <a:ext cx="9144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400" u="sng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How does a city become less liveable</a:t>
            </a:r>
            <a:endParaRPr b="1" i="0" sz="5400" u="sng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136" y="629072"/>
            <a:ext cx="4382120" cy="306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60212"/>
          <a:stretch/>
        </p:blipFill>
        <p:spPr>
          <a:xfrm>
            <a:off x="-36512" y="5669165"/>
            <a:ext cx="9180512" cy="12230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0" type="dt"/>
          </p:nvPr>
        </p:nvSpPr>
        <p:spPr>
          <a:xfrm>
            <a:off x="214536" y="1650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20/06/2017</a:t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-540568" y="692696"/>
            <a:ext cx="997526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understand how a city can become less liveable</a:t>
            </a:r>
            <a:endParaRPr b="0" i="0" sz="5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 do we do you do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548680"/>
            <a:ext cx="8572500" cy="2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971600" y="3356992"/>
            <a:ext cx="1512168" cy="3004863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74500"/>
              </a:gs>
              <a:gs pos="80000">
                <a:srgbClr val="FF5A00"/>
              </a:gs>
              <a:gs pos="100000">
                <a:srgbClr val="FF5A00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48681" y="2924944"/>
            <a:ext cx="8293495" cy="2808312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'Liveability' </a:t>
            </a:r>
            <a:r>
              <a:rPr b="0" i="0" lang="en-AU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qualities of a place (city, town, suburb, neighbourhood) that contribute to the quality of life experienced by residents and others. 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432" y="0"/>
            <a:ext cx="9144000" cy="242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7"/>
          <p:cNvGrpSpPr/>
          <p:nvPr/>
        </p:nvGrpSpPr>
        <p:grpSpPr>
          <a:xfrm>
            <a:off x="0" y="133537"/>
            <a:ext cx="9036495" cy="6590925"/>
            <a:chOff x="0" y="16905"/>
            <a:chExt cx="9036495" cy="6590925"/>
          </a:xfrm>
        </p:grpSpPr>
        <p:sp>
          <p:nvSpPr>
            <p:cNvPr id="115" name="Google Shape;115;p17"/>
            <p:cNvSpPr/>
            <p:nvPr/>
          </p:nvSpPr>
          <p:spPr>
            <a:xfrm>
              <a:off x="0" y="16905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0" y="16905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70675" spcFirstLastPara="1" rIns="170675" wrap="square" tIns="609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Environmental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2259123" y="16905"/>
              <a:ext cx="451824" cy="8712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891678" y="16905"/>
              <a:ext cx="6144817" cy="871200"/>
            </a:xfrm>
            <a:prstGeom prst="rect">
              <a:avLst/>
            </a:prstGeom>
            <a:solidFill>
              <a:srgbClr val="00B0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2891678" y="16905"/>
              <a:ext cx="6144817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Char char="•"/>
              </a:pPr>
              <a:r>
                <a:rPr b="0" i="0" lang="en-AU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Cleanliness, dust, pollution, noise, air and water quality, aesthetics, climate, landscape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0" y="1155405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0" y="1155405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227575" spcFirstLastPara="1" rIns="227575" wrap="square" tIns="81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Social</a:t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2259123" y="1046505"/>
              <a:ext cx="451824" cy="10890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2891678" y="1046505"/>
              <a:ext cx="6144817" cy="108900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2891678" y="1046505"/>
              <a:ext cx="6144817" cy="10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Char char="•"/>
              </a:pPr>
              <a:r>
                <a:rPr b="0" i="0" lang="en-AU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personal security, traffic safety, community identity and pride, neighbourliness, connectedness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0" y="2402805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0" y="2402805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227575" spcFirstLastPara="1" rIns="227575" wrap="square" tIns="81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Cultural</a:t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259123" y="2293905"/>
              <a:ext cx="451824" cy="10890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91678" y="2293905"/>
              <a:ext cx="6144817" cy="108900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2891678" y="2293905"/>
              <a:ext cx="6144817" cy="10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Char char="•"/>
              </a:pPr>
              <a:r>
                <a:rPr b="0" i="0" lang="en-AU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historic structures, mature trees, traditional architectural styles, streetscapes, belief, traditions, backgrounds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0" y="3541305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0" y="3541305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227575" spcFirstLastPara="1" rIns="227575" wrap="square" tIns="81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Economic</a:t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259123" y="3541305"/>
              <a:ext cx="451824" cy="8712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91678" y="3541305"/>
              <a:ext cx="6144817" cy="871200"/>
            </a:xfrm>
            <a:prstGeom prst="rect">
              <a:avLst/>
            </a:prstGeom>
            <a:solidFill>
              <a:srgbClr val="DF5AB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2891678" y="3541305"/>
              <a:ext cx="6144817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Char char="•"/>
              </a:pPr>
              <a:r>
                <a:rPr b="0" i="0" lang="en-AU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Value of property, employment opportunities, affluence, investment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0" y="4638968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0" y="4638968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70675" spcFirstLastPara="1" rIns="170675" wrap="square" tIns="609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Infrastructure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259123" y="4570905"/>
              <a:ext cx="451824" cy="1007325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891678" y="4570905"/>
              <a:ext cx="6144817" cy="1007325"/>
            </a:xfrm>
            <a:prstGeom prst="rect">
              <a:avLst/>
            </a:prstGeom>
            <a:solidFill>
              <a:srgbClr val="F9C01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891678" y="4570905"/>
              <a:ext cx="6144817" cy="100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n-AU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streets, public transport, health, shopping centres, schools, religious institutions, parks and sporting facilities, other public facilities, communications.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0" y="5736630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0" y="5736630"/>
              <a:ext cx="2259124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142225" spcFirstLastPara="1" rIns="142225" wrap="square" tIns="508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Political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259123" y="5736630"/>
              <a:ext cx="451824" cy="8712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91678" y="5736630"/>
              <a:ext cx="6144817" cy="871200"/>
            </a:xfrm>
            <a:prstGeom prst="rect">
              <a:avLst/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891678" y="5736630"/>
              <a:ext cx="6144817" cy="8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n-AU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Wars, conflicts, terrorism, change in government, laws etc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nsiderlouisville.com/wp-content/uploads/2014/03/comfy_cow.jpg"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44824"/>
            <a:ext cx="29908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1" y="3129186"/>
            <a:ext cx="9144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Small cows eat every icecream perfectly</a:t>
            </a:r>
            <a:endParaRPr b="1" i="0" sz="540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ow eating icecream"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878" y="4084932"/>
            <a:ext cx="2184444" cy="274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5272" y="320824"/>
            <a:ext cx="49720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 do we do you do"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548680"/>
            <a:ext cx="8572500" cy="2971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19"/>
          <p:cNvGrpSpPr/>
          <p:nvPr/>
        </p:nvGrpSpPr>
        <p:grpSpPr>
          <a:xfrm>
            <a:off x="3639381" y="3492435"/>
            <a:ext cx="1652761" cy="3152775"/>
            <a:chOff x="3652267" y="3500884"/>
            <a:chExt cx="1652761" cy="3152775"/>
          </a:xfrm>
        </p:grpSpPr>
        <p:pic>
          <p:nvPicPr>
            <p:cNvPr id="159" name="Google Shape;159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52267" y="3500884"/>
              <a:ext cx="847725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4499992" y="3500884"/>
              <a:ext cx="805036" cy="315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0"/>
          <p:cNvGrpSpPr/>
          <p:nvPr/>
        </p:nvGrpSpPr>
        <p:grpSpPr>
          <a:xfrm>
            <a:off x="2629544" y="2147450"/>
            <a:ext cx="3644206" cy="4034810"/>
            <a:chOff x="1225896" y="14594"/>
            <a:chExt cx="3644206" cy="4034810"/>
          </a:xfrm>
        </p:grpSpPr>
        <p:sp>
          <p:nvSpPr>
            <p:cNvPr id="166" name="Google Shape;166;p20"/>
            <p:cNvSpPr/>
            <p:nvPr/>
          </p:nvSpPr>
          <p:spPr>
            <a:xfrm>
              <a:off x="2488348" y="1472348"/>
              <a:ext cx="1119303" cy="1119303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2652266" y="1636266"/>
              <a:ext cx="791467" cy="79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can change?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 rot="-5400000">
              <a:off x="2878775" y="1286598"/>
              <a:ext cx="338449" cy="3305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0B0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 txBox="1"/>
            <p:nvPr/>
          </p:nvSpPr>
          <p:spPr>
            <a:xfrm rot="-5400000">
              <a:off x="3039538" y="1294661"/>
              <a:ext cx="16922" cy="16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488348" y="14594"/>
              <a:ext cx="1119303" cy="1119303"/>
            </a:xfrm>
            <a:prstGeom prst="ellipse">
              <a:avLst/>
            </a:prstGeom>
            <a:solidFill>
              <a:srgbClr val="00B0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2652266" y="178512"/>
              <a:ext cx="791467" cy="79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Political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 rot="-1800000">
              <a:off x="3510000" y="1651036"/>
              <a:ext cx="338449" cy="3305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0B0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 rot="-1800000">
              <a:off x="3670764" y="1659100"/>
              <a:ext cx="16922" cy="16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750799" y="743471"/>
              <a:ext cx="1119303" cy="1119303"/>
            </a:xfrm>
            <a:prstGeom prst="ellipse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3914717" y="907389"/>
              <a:ext cx="791467" cy="79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Social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 rot="1800000">
              <a:off x="3510000" y="2379913"/>
              <a:ext cx="338449" cy="3305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0B0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 txBox="1"/>
            <p:nvPr/>
          </p:nvSpPr>
          <p:spPr>
            <a:xfrm rot="1800000">
              <a:off x="3670764" y="2387977"/>
              <a:ext cx="16922" cy="16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750799" y="2201224"/>
              <a:ext cx="1119303" cy="1119303"/>
            </a:xfrm>
            <a:prstGeom prst="ellipse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3914717" y="2365142"/>
              <a:ext cx="791467" cy="79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Economic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 rot="5400000">
              <a:off x="2878775" y="2744351"/>
              <a:ext cx="338449" cy="3305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0B0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 rot="5400000">
              <a:off x="3039538" y="2752415"/>
              <a:ext cx="16922" cy="16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488348" y="2930101"/>
              <a:ext cx="1119303" cy="1119303"/>
            </a:xfrm>
            <a:prstGeom prst="ellipse">
              <a:avLst/>
            </a:prstGeom>
            <a:solidFill>
              <a:srgbClr val="DF5AB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2652266" y="3094019"/>
              <a:ext cx="791467" cy="79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Environmental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 rot="9000000">
              <a:off x="2247549" y="2379913"/>
              <a:ext cx="338449" cy="3305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0B0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 rot="-1800000">
              <a:off x="2408312" y="2387977"/>
              <a:ext cx="16922" cy="16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225896" y="2201224"/>
              <a:ext cx="1119303" cy="1119303"/>
            </a:xfrm>
            <a:prstGeom prst="ellipse">
              <a:avLst/>
            </a:prstGeom>
            <a:solidFill>
              <a:srgbClr val="F9C01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1389814" y="2365142"/>
              <a:ext cx="791467" cy="79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Cultural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 rot="-9000000">
              <a:off x="2247549" y="1651036"/>
              <a:ext cx="338449" cy="3305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0B0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 rot="1800000">
              <a:off x="2408312" y="1659100"/>
              <a:ext cx="16922" cy="16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225896" y="743471"/>
              <a:ext cx="1119303" cy="1119303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1389814" y="907389"/>
              <a:ext cx="791467" cy="79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Infrastructure</a:t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0"/>
          <p:cNvSpPr/>
          <p:nvPr/>
        </p:nvSpPr>
        <p:spPr>
          <a:xfrm>
            <a:off x="1" y="8092"/>
            <a:ext cx="9144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What can change to make a city less liveable?</a:t>
            </a:r>
            <a:endParaRPr b="1" i="0" sz="5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 do we do you do"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548680"/>
            <a:ext cx="8572500" cy="2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/>
          <p:nvPr/>
        </p:nvSpPr>
        <p:spPr>
          <a:xfrm>
            <a:off x="6372200" y="3284985"/>
            <a:ext cx="1512168" cy="172819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9467" y="5229200"/>
            <a:ext cx="1464754" cy="14647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0" y="5113320"/>
            <a:ext cx="669674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36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Go to OneNote and work through activities</a:t>
            </a:r>
            <a:endParaRPr b="1" i="0" sz="3600" u="none" cap="none" strike="noStrik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">
      <a:dk1>
        <a:srgbClr val="000000"/>
      </a:dk1>
      <a:lt1>
        <a:srgbClr val="FFFFFF"/>
      </a:lt1>
      <a:dk2>
        <a:srgbClr val="4DD4FE"/>
      </a:dk2>
      <a:lt2>
        <a:srgbClr val="C5D1D7"/>
      </a:lt2>
      <a:accent1>
        <a:srgbClr val="FF6600"/>
      </a:accent1>
      <a:accent2>
        <a:srgbClr val="00B050"/>
      </a:accent2>
      <a:accent3>
        <a:srgbClr val="007AA0"/>
      </a:accent3>
      <a:accent4>
        <a:srgbClr val="00FF00"/>
      </a:accent4>
      <a:accent5>
        <a:srgbClr val="E15BBB"/>
      </a:accent5>
      <a:accent6>
        <a:srgbClr val="F9C021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