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www.telegraph.co.uk/travel/10270269/The-worlds-most-liveable-cities-2013.html?frame=2654758" TargetMode="External"/><Relationship Id="rId5" Type="http://schemas.openxmlformats.org/officeDocument/2006/relationships/hyperlink" Target="http://www.telegraph.co.uk/travel/travelnews/10270633/The-worlds-least-liveable-cities-2013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s7JkpEHau3o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476672"/>
            <a:ext cx="4382120" cy="306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60212"/>
          <a:stretch/>
        </p:blipFill>
        <p:spPr>
          <a:xfrm>
            <a:off x="-36512" y="5669165"/>
            <a:ext cx="9180512" cy="122306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3072173" y="3717032"/>
            <a:ext cx="26292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Lesson 3</a:t>
            </a:r>
            <a:endParaRPr b="1" i="0" sz="5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448681" y="2924944"/>
            <a:ext cx="8293495" cy="2808312"/>
          </a:xfrm>
          <a:prstGeom prst="flowChartAlternateProcess">
            <a:avLst/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'Liveability' </a:t>
            </a:r>
            <a:r>
              <a:rPr b="0" i="0" lang="en-AU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qualities of a place (city, town, suburb, neighbourhood) that contribute to the quality of life experienced by residents and others.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52"/>
            <a:ext cx="9144000" cy="242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179512" y="1557228"/>
            <a:ext cx="8640959" cy="5111695"/>
            <a:chOff x="0" y="436"/>
            <a:chExt cx="8640959" cy="5111695"/>
          </a:xfrm>
        </p:grpSpPr>
        <p:sp>
          <p:nvSpPr>
            <p:cNvPr id="98" name="Google Shape;98;p15"/>
            <p:cNvSpPr/>
            <p:nvPr/>
          </p:nvSpPr>
          <p:spPr>
            <a:xfrm rot="5400000">
              <a:off x="5595759" y="-2414554"/>
              <a:ext cx="560185" cy="55302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CFCF">
                <a:alpha val="89803"/>
              </a:srgbClr>
            </a:solidFill>
            <a:ln cap="flat" cmpd="sng" w="9525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3110745" y="97806"/>
              <a:ext cx="5502868" cy="505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AU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Urban? Rural, remote?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0" y="436"/>
              <a:ext cx="3110745" cy="700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34183" y="34619"/>
              <a:ext cx="3042379" cy="631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location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5400000">
              <a:off x="5595759" y="-1679310"/>
              <a:ext cx="560185" cy="55302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DE5D0">
                <a:alpha val="89803"/>
              </a:srgbClr>
            </a:solidFill>
            <a:ln cap="flat" cmpd="sng" w="9525">
              <a:solidFill>
                <a:srgbClr val="DDE5D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3110745" y="833050"/>
              <a:ext cx="5502868" cy="505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AU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Water, electricity, gas, sanitation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0" y="735680"/>
              <a:ext cx="3110745" cy="700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34183" y="769863"/>
              <a:ext cx="3042379" cy="631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Resources 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 rot="5400000">
              <a:off x="5595759" y="-944066"/>
              <a:ext cx="560185" cy="55302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7D1DF">
                <a:alpha val="89803"/>
              </a:srgbClr>
            </a:solidFill>
            <a:ln cap="flat" cmpd="sng" w="9525">
              <a:solidFill>
                <a:srgbClr val="D7D1D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3110745" y="1568294"/>
              <a:ext cx="5502868" cy="505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AU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Road, phone, internet, public transport, shipping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0" y="1470924"/>
              <a:ext cx="3110745" cy="700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34183" y="1505107"/>
              <a:ext cx="3042379" cy="631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Communications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5595759" y="-208823"/>
              <a:ext cx="560185" cy="55302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DE1E8">
                <a:alpha val="89803"/>
              </a:srgbClr>
            </a:solidFill>
            <a:ln cap="flat" cmpd="sng" w="9525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3110745" y="2303537"/>
              <a:ext cx="5502868" cy="505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AU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Health, education, housing, entertainment, cleanliness, safety - police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0" y="2206167"/>
              <a:ext cx="3110745" cy="700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34183" y="2240350"/>
              <a:ext cx="3042379" cy="631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Services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5400000">
              <a:off x="5595759" y="526420"/>
              <a:ext cx="560185" cy="55302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BDCCE">
                <a:alpha val="89803"/>
              </a:srgbClr>
            </a:solidFill>
            <a:ln cap="flat" cmpd="sng" w="9525">
              <a:solidFill>
                <a:srgbClr val="FBDC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3110745" y="3038780"/>
              <a:ext cx="5502868" cy="505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AU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Stable, flourishing? – trade, GDP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2941411"/>
              <a:ext cx="3110745" cy="700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4183" y="2975594"/>
              <a:ext cx="3042379" cy="631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Economy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5400000">
              <a:off x="5595759" y="1261664"/>
              <a:ext cx="560185" cy="55302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CFCF">
                <a:alpha val="89803"/>
              </a:srgbClr>
            </a:solidFill>
            <a:ln cap="flat" cmpd="sng" w="9525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3110745" y="3774024"/>
              <a:ext cx="5502868" cy="505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AU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Performance, policy – environment, crime rates, tax etc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0" y="3676655"/>
              <a:ext cx="3110745" cy="700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34183" y="3710838"/>
              <a:ext cx="3042379" cy="631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Government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5400000">
              <a:off x="5595759" y="1996907"/>
              <a:ext cx="560185" cy="553021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DE5D0">
                <a:alpha val="89803"/>
              </a:srgbClr>
            </a:solidFill>
            <a:ln cap="flat" cmpd="sng" w="9525">
              <a:solidFill>
                <a:srgbClr val="DDE5D0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3110745" y="4509267"/>
              <a:ext cx="5502868" cy="505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AU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Climate, terrain, location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0" y="4411899"/>
              <a:ext cx="3110745" cy="70023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34183" y="4446082"/>
              <a:ext cx="3042379" cy="631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Geography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5"/>
          <p:cNvSpPr/>
          <p:nvPr/>
        </p:nvSpPr>
        <p:spPr>
          <a:xfrm>
            <a:off x="1837087" y="404664"/>
            <a:ext cx="56781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‘Liveability’ – Cities</a:t>
            </a:r>
            <a:endParaRPr b="1" i="0" sz="54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754472" y="188640"/>
            <a:ext cx="76351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4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Most &amp; Least ‘Liveable’ Cities</a:t>
            </a:r>
            <a:endParaRPr b="1" i="0" sz="48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33" y="1712727"/>
            <a:ext cx="1647073" cy="163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356372" y="1196752"/>
            <a:ext cx="85388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http://www.telegraph.co.uk/travel/10270269/The-worlds-most-liveable-cities-2013.html?frame=2654758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619672" y="2204864"/>
            <a:ext cx="71287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http://www.telegraph.co.uk/travel/travelnews/10270633/The-worlds-least-liveable-cities-2013.html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754472" y="188640"/>
            <a:ext cx="76351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4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Most &amp; Least ‘Liveable’ Cities</a:t>
            </a:r>
            <a:endParaRPr b="1" i="0" sz="48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1054661"/>
            <a:ext cx="921036" cy="921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2036629" y="2014437"/>
            <a:ext cx="4896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https://www.youtube.com/watch?v=s7JkpEHau3o</a:t>
            </a: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816187" y="3284984"/>
            <a:ext cx="315461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2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Create a iMovie Trailer of the most and least ‘liveable’ cities in the world</a:t>
            </a:r>
            <a:endParaRPr b="1" i="0" sz="28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3261" y="2850866"/>
            <a:ext cx="2250000" cy="22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754476" y="188640"/>
            <a:ext cx="763510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4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Mapping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4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Most &amp; Least ‘Liveable’ Cities</a:t>
            </a:r>
            <a:endParaRPr b="1" i="0" sz="4800" u="none" cap="none" strike="noStrik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758300"/>
            <a:ext cx="2395530" cy="22065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8"/>
          <p:cNvGrpSpPr/>
          <p:nvPr/>
        </p:nvGrpSpPr>
        <p:grpSpPr>
          <a:xfrm>
            <a:off x="2647050" y="2001357"/>
            <a:ext cx="5996400" cy="4248472"/>
            <a:chOff x="2647050" y="2001357"/>
            <a:chExt cx="5996400" cy="4248472"/>
          </a:xfrm>
        </p:grpSpPr>
        <p:pic>
          <p:nvPicPr>
            <p:cNvPr id="151" name="Google Shape;151;p18"/>
            <p:cNvPicPr preferRelativeResize="0"/>
            <p:nvPr/>
          </p:nvPicPr>
          <p:blipFill rotWithShape="1">
            <a:blip r:embed="rId4">
              <a:alphaModFix/>
            </a:blip>
            <a:srcRect b="2941" l="0" r="0" t="0"/>
            <a:stretch/>
          </p:blipFill>
          <p:spPr>
            <a:xfrm rot="-5400000">
              <a:off x="3521014" y="1127393"/>
              <a:ext cx="4248472" cy="599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8"/>
            <p:cNvSpPr txBox="1"/>
            <p:nvPr/>
          </p:nvSpPr>
          <p:spPr>
            <a:xfrm>
              <a:off x="5004048" y="2164214"/>
              <a:ext cx="1296144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2884004" y="2348880"/>
              <a:ext cx="20764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2925752" y="5934670"/>
            <a:ext cx="34864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5400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‘Liveability’</a:t>
            </a:r>
            <a:endParaRPr b="1" sz="5400" cap="none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-180528" y="0"/>
            <a:ext cx="10009112" cy="6082256"/>
            <a:chOff x="250730" y="450250"/>
            <a:chExt cx="8425726" cy="5632007"/>
          </a:xfrm>
        </p:grpSpPr>
        <p:grpSp>
          <p:nvGrpSpPr>
            <p:cNvPr id="160" name="Google Shape;160;p19"/>
            <p:cNvGrpSpPr/>
            <p:nvPr/>
          </p:nvGrpSpPr>
          <p:grpSpPr>
            <a:xfrm>
              <a:off x="250730" y="450250"/>
              <a:ext cx="8425726" cy="5632007"/>
              <a:chOff x="1157909" y="450250"/>
              <a:chExt cx="6852870" cy="4634933"/>
            </a:xfrm>
          </p:grpSpPr>
          <p:grpSp>
            <p:nvGrpSpPr>
              <p:cNvPr id="161" name="Google Shape;161;p19"/>
              <p:cNvGrpSpPr/>
              <p:nvPr/>
            </p:nvGrpSpPr>
            <p:grpSpPr>
              <a:xfrm>
                <a:off x="1157909" y="450250"/>
                <a:ext cx="6242139" cy="4634933"/>
                <a:chOff x="2647050" y="2001357"/>
                <a:chExt cx="5996400" cy="4248472"/>
              </a:xfrm>
            </p:grpSpPr>
            <p:pic>
              <p:nvPicPr>
                <p:cNvPr id="162" name="Google Shape;162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2941" l="0" r="0" t="0"/>
                <a:stretch/>
              </p:blipFill>
              <p:spPr>
                <a:xfrm rot="-5400000">
                  <a:off x="3521014" y="1127393"/>
                  <a:ext cx="4248472" cy="5996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3" name="Google Shape;163;p19"/>
                <p:cNvSpPr txBox="1"/>
                <p:nvPr/>
              </p:nvSpPr>
              <p:spPr>
                <a:xfrm>
                  <a:off x="5004048" y="2164214"/>
                  <a:ext cx="1296144" cy="369332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9"/>
                <p:cNvSpPr txBox="1"/>
                <p:nvPr/>
              </p:nvSpPr>
              <p:spPr>
                <a:xfrm>
                  <a:off x="2884004" y="2348880"/>
                  <a:ext cx="207640" cy="369332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5" name="Google Shape;165;p19"/>
              <p:cNvGrpSpPr/>
              <p:nvPr/>
            </p:nvGrpSpPr>
            <p:grpSpPr>
              <a:xfrm>
                <a:off x="5543699" y="2533837"/>
                <a:ext cx="1440160" cy="369332"/>
                <a:chOff x="683568" y="796062"/>
                <a:chExt cx="1440160" cy="369332"/>
              </a:xfrm>
            </p:grpSpPr>
            <p:sp>
              <p:nvSpPr>
                <p:cNvPr id="166" name="Google Shape;166;p19"/>
                <p:cNvSpPr/>
                <p:nvPr/>
              </p:nvSpPr>
              <p:spPr>
                <a:xfrm>
                  <a:off x="683568" y="908720"/>
                  <a:ext cx="144016" cy="144016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19"/>
                <p:cNvSpPr txBox="1"/>
                <p:nvPr/>
              </p:nvSpPr>
              <p:spPr>
                <a:xfrm>
                  <a:off x="827584" y="796062"/>
                  <a:ext cx="129614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AU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Bangladesh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" name="Google Shape;168;p19"/>
              <p:cNvGrpSpPr/>
              <p:nvPr/>
            </p:nvGrpSpPr>
            <p:grpSpPr>
              <a:xfrm>
                <a:off x="6570619" y="3789040"/>
                <a:ext cx="1440160" cy="369332"/>
                <a:chOff x="683568" y="796062"/>
                <a:chExt cx="1440160" cy="369332"/>
              </a:xfrm>
            </p:grpSpPr>
            <p:sp>
              <p:nvSpPr>
                <p:cNvPr id="169" name="Google Shape;169;p19"/>
                <p:cNvSpPr/>
                <p:nvPr/>
              </p:nvSpPr>
              <p:spPr>
                <a:xfrm>
                  <a:off x="683568" y="908720"/>
                  <a:ext cx="144016" cy="144016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9"/>
                <p:cNvSpPr txBox="1"/>
                <p:nvPr/>
              </p:nvSpPr>
              <p:spPr>
                <a:xfrm>
                  <a:off x="827584" y="796062"/>
                  <a:ext cx="129614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AU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Melbourne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1" name="Google Shape;171;p19"/>
            <p:cNvGrpSpPr/>
            <p:nvPr/>
          </p:nvGrpSpPr>
          <p:grpSpPr>
            <a:xfrm>
              <a:off x="430241" y="4507286"/>
              <a:ext cx="1555252" cy="1264786"/>
              <a:chOff x="0" y="4437112"/>
              <a:chExt cx="1555252" cy="2304256"/>
            </a:xfrm>
          </p:grpSpPr>
          <p:sp>
            <p:nvSpPr>
              <p:cNvPr id="172" name="Google Shape;172;p19"/>
              <p:cNvSpPr/>
              <p:nvPr/>
            </p:nvSpPr>
            <p:spPr>
              <a:xfrm>
                <a:off x="0" y="4437112"/>
                <a:ext cx="1547664" cy="2304256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9"/>
              <p:cNvSpPr txBox="1"/>
              <p:nvPr/>
            </p:nvSpPr>
            <p:spPr>
              <a:xfrm>
                <a:off x="179512" y="4437112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Legend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46194" y="5094081"/>
                <a:ext cx="1508346" cy="423047"/>
                <a:chOff x="694266" y="1054397"/>
                <a:chExt cx="1508346" cy="423047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694266" y="1147102"/>
                  <a:ext cx="191668" cy="330342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9"/>
                <p:cNvSpPr txBox="1"/>
                <p:nvPr/>
              </p:nvSpPr>
              <p:spPr>
                <a:xfrm>
                  <a:off x="906468" y="1054397"/>
                  <a:ext cx="129614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AU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Liveable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" name="Google Shape;177;p19"/>
              <p:cNvGrpSpPr/>
              <p:nvPr/>
            </p:nvGrpSpPr>
            <p:grpSpPr>
              <a:xfrm>
                <a:off x="39593" y="5766423"/>
                <a:ext cx="1515659" cy="572203"/>
                <a:chOff x="666267" y="1322988"/>
                <a:chExt cx="1515659" cy="572203"/>
              </a:xfrm>
            </p:grpSpPr>
            <p:sp>
              <p:nvSpPr>
                <p:cNvPr id="178" name="Google Shape;178;p19"/>
                <p:cNvSpPr/>
                <p:nvPr/>
              </p:nvSpPr>
              <p:spPr>
                <a:xfrm>
                  <a:off x="666267" y="1435644"/>
                  <a:ext cx="198269" cy="459547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19"/>
                <p:cNvSpPr txBox="1"/>
                <p:nvPr/>
              </p:nvSpPr>
              <p:spPr>
                <a:xfrm>
                  <a:off x="885782" y="1322988"/>
                  <a:ext cx="129614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AU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Unliveable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