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57" r:id="rId3"/>
    <p:sldId id="260" r:id="rId4"/>
    <p:sldId id="276" r:id="rId5"/>
    <p:sldId id="262" r:id="rId6"/>
    <p:sldId id="265" r:id="rId7"/>
    <p:sldId id="266" r:id="rId8"/>
    <p:sldId id="267" r:id="rId9"/>
    <p:sldId id="263" r:id="rId10"/>
    <p:sldId id="269" r:id="rId11"/>
    <p:sldId id="270" r:id="rId12"/>
    <p:sldId id="274" r:id="rId13"/>
    <p:sldId id="271"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8" autoAdjust="0"/>
    <p:restoredTop sz="94599"/>
  </p:normalViewPr>
  <p:slideViewPr>
    <p:cSldViewPr snapToGrid="0" snapToObjects="1">
      <p:cViewPr varScale="1">
        <p:scale>
          <a:sx n="72" d="100"/>
          <a:sy n="72" d="100"/>
        </p:scale>
        <p:origin x="9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EA127-4C7E-2140-8472-9B4A9ADF60DF}" type="datetimeFigureOut">
              <a:rPr lang="en-AU" smtClean="0"/>
              <a:t>29/07/2022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B6D42-B17F-B04C-A1D3-8BE963491F20}" type="slidenum">
              <a:rPr lang="en-AU" smtClean="0"/>
              <a:t>‹#›</a:t>
            </a:fld>
            <a:endParaRPr lang="en-AU"/>
          </a:p>
        </p:txBody>
      </p:sp>
    </p:spTree>
    <p:extLst>
      <p:ext uri="{BB962C8B-B14F-4D97-AF65-F5344CB8AC3E}">
        <p14:creationId xmlns:p14="http://schemas.microsoft.com/office/powerpoint/2010/main" val="101047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BE6B6-4FCD-CD46-8EAF-554B06169A32}"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EF32FD-3556-6A40-BA1A-6D04524E96AE}"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365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BE6B6-4FCD-CD46-8EAF-554B06169A32}"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EF32FD-3556-6A40-BA1A-6D04524E96AE}" type="slidenum">
              <a:rPr lang="en-AU" smtClean="0"/>
              <a:t>‹#›</a:t>
            </a:fld>
            <a:endParaRPr lang="en-AU"/>
          </a:p>
        </p:txBody>
      </p:sp>
    </p:spTree>
    <p:extLst>
      <p:ext uri="{BB962C8B-B14F-4D97-AF65-F5344CB8AC3E}">
        <p14:creationId xmlns:p14="http://schemas.microsoft.com/office/powerpoint/2010/main" val="62127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BE6B6-4FCD-CD46-8EAF-554B06169A32}"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EF32FD-3556-6A40-BA1A-6D04524E96AE}" type="slidenum">
              <a:rPr lang="en-AU" smtClean="0"/>
              <a:t>‹#›</a:t>
            </a:fld>
            <a:endParaRPr lang="en-AU"/>
          </a:p>
        </p:txBody>
      </p:sp>
    </p:spTree>
    <p:extLst>
      <p:ext uri="{BB962C8B-B14F-4D97-AF65-F5344CB8AC3E}">
        <p14:creationId xmlns:p14="http://schemas.microsoft.com/office/powerpoint/2010/main" val="64590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BE6B6-4FCD-CD46-8EAF-554B06169A32}"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EF32FD-3556-6A40-BA1A-6D04524E96AE}" type="slidenum">
              <a:rPr lang="en-AU" smtClean="0"/>
              <a:t>‹#›</a:t>
            </a:fld>
            <a:endParaRPr lang="en-AU"/>
          </a:p>
        </p:txBody>
      </p:sp>
    </p:spTree>
    <p:extLst>
      <p:ext uri="{BB962C8B-B14F-4D97-AF65-F5344CB8AC3E}">
        <p14:creationId xmlns:p14="http://schemas.microsoft.com/office/powerpoint/2010/main" val="30854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BE6B6-4FCD-CD46-8EAF-554B06169A32}" type="datetimeFigureOut">
              <a:rPr lang="en-AU" smtClean="0"/>
              <a:t>29/07/2022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EF32FD-3556-6A40-BA1A-6D04524E96AE}"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26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FBE6B6-4FCD-CD46-8EAF-554B06169A32}" type="datetimeFigureOut">
              <a:rPr lang="en-AU" smtClean="0"/>
              <a:t>29/07/2022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EF32FD-3556-6A40-BA1A-6D04524E96AE}" type="slidenum">
              <a:rPr lang="en-AU" smtClean="0"/>
              <a:t>‹#›</a:t>
            </a:fld>
            <a:endParaRPr lang="en-AU"/>
          </a:p>
        </p:txBody>
      </p:sp>
    </p:spTree>
    <p:extLst>
      <p:ext uri="{BB962C8B-B14F-4D97-AF65-F5344CB8AC3E}">
        <p14:creationId xmlns:p14="http://schemas.microsoft.com/office/powerpoint/2010/main" val="385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FBE6B6-4FCD-CD46-8EAF-554B06169A32}" type="datetimeFigureOut">
              <a:rPr lang="en-AU" smtClean="0"/>
              <a:t>29/07/2022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0EF32FD-3556-6A40-BA1A-6D04524E96AE}" type="slidenum">
              <a:rPr lang="en-AU" smtClean="0"/>
              <a:t>‹#›</a:t>
            </a:fld>
            <a:endParaRPr lang="en-AU"/>
          </a:p>
        </p:txBody>
      </p:sp>
    </p:spTree>
    <p:extLst>
      <p:ext uri="{BB962C8B-B14F-4D97-AF65-F5344CB8AC3E}">
        <p14:creationId xmlns:p14="http://schemas.microsoft.com/office/powerpoint/2010/main" val="28370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FBE6B6-4FCD-CD46-8EAF-554B06169A32}" type="datetimeFigureOut">
              <a:rPr lang="en-AU" smtClean="0"/>
              <a:t>29/07/2022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0EF32FD-3556-6A40-BA1A-6D04524E96AE}" type="slidenum">
              <a:rPr lang="en-AU" smtClean="0"/>
              <a:t>‹#›</a:t>
            </a:fld>
            <a:endParaRPr lang="en-AU"/>
          </a:p>
        </p:txBody>
      </p:sp>
    </p:spTree>
    <p:extLst>
      <p:ext uri="{BB962C8B-B14F-4D97-AF65-F5344CB8AC3E}">
        <p14:creationId xmlns:p14="http://schemas.microsoft.com/office/powerpoint/2010/main" val="75094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FBE6B6-4FCD-CD46-8EAF-554B06169A32}" type="datetimeFigureOut">
              <a:rPr lang="en-AU" smtClean="0"/>
              <a:t>29/07/2022</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40EF32FD-3556-6A40-BA1A-6D04524E96AE}" type="slidenum">
              <a:rPr lang="en-AU" smtClean="0"/>
              <a:t>‹#›</a:t>
            </a:fld>
            <a:endParaRPr lang="en-AU"/>
          </a:p>
        </p:txBody>
      </p:sp>
    </p:spTree>
    <p:extLst>
      <p:ext uri="{BB962C8B-B14F-4D97-AF65-F5344CB8AC3E}">
        <p14:creationId xmlns:p14="http://schemas.microsoft.com/office/powerpoint/2010/main" val="34542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FBE6B6-4FCD-CD46-8EAF-554B06169A32}" type="datetimeFigureOut">
              <a:rPr lang="en-AU" smtClean="0"/>
              <a:t>29/07/2022</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EF32FD-3556-6A40-BA1A-6D04524E96AE}" type="slidenum">
              <a:rPr lang="en-AU" smtClean="0"/>
              <a:t>‹#›</a:t>
            </a:fld>
            <a:endParaRPr lang="en-AU"/>
          </a:p>
        </p:txBody>
      </p:sp>
    </p:spTree>
    <p:extLst>
      <p:ext uri="{BB962C8B-B14F-4D97-AF65-F5344CB8AC3E}">
        <p14:creationId xmlns:p14="http://schemas.microsoft.com/office/powerpoint/2010/main" val="87330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BE6B6-4FCD-CD46-8EAF-554B06169A32}" type="datetimeFigureOut">
              <a:rPr lang="en-AU" smtClean="0"/>
              <a:t>29/07/2022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EF32FD-3556-6A40-BA1A-6D04524E96AE}" type="slidenum">
              <a:rPr lang="en-AU" smtClean="0"/>
              <a:t>‹#›</a:t>
            </a:fld>
            <a:endParaRPr lang="en-AU"/>
          </a:p>
        </p:txBody>
      </p:sp>
    </p:spTree>
    <p:extLst>
      <p:ext uri="{BB962C8B-B14F-4D97-AF65-F5344CB8AC3E}">
        <p14:creationId xmlns:p14="http://schemas.microsoft.com/office/powerpoint/2010/main" val="176432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FBE6B6-4FCD-CD46-8EAF-554B06169A32}" type="datetimeFigureOut">
              <a:rPr lang="en-AU" smtClean="0"/>
              <a:t>29/07/2022</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EF32FD-3556-6A40-BA1A-6D04524E96AE}"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698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visitmungo.com.au/three-tribal-groups"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www.visitmungo.com.au/world-heritag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712029" y="454152"/>
            <a:ext cx="10058400" cy="3566160"/>
          </a:xfrm>
        </p:spPr>
        <p:txBody>
          <a:bodyPr/>
          <a:lstStyle/>
          <a:p>
            <a:r>
              <a:rPr lang="en-AU" b="1" dirty="0"/>
              <a:t>WELCOME </a:t>
            </a:r>
          </a:p>
        </p:txBody>
      </p:sp>
      <p:sp>
        <p:nvSpPr>
          <p:cNvPr id="9" name="Text Placeholder 8"/>
          <p:cNvSpPr>
            <a:spLocks noGrp="1"/>
          </p:cNvSpPr>
          <p:nvPr>
            <p:ph type="subTitle" idx="1"/>
          </p:nvPr>
        </p:nvSpPr>
        <p:spPr>
          <a:xfrm>
            <a:off x="3712029" y="4471204"/>
            <a:ext cx="10058400" cy="1863958"/>
          </a:xfrm>
        </p:spPr>
        <p:txBody>
          <a:bodyPr>
            <a:normAutofit/>
          </a:bodyPr>
          <a:lstStyle/>
          <a:p>
            <a:r>
              <a:rPr lang="en-AU" sz="3600" dirty="0">
                <a:solidFill>
                  <a:schemeClr val="tx1"/>
                </a:solidFill>
              </a:rPr>
              <a:t>Year 7 HASS</a:t>
            </a:r>
          </a:p>
          <a:p>
            <a:r>
              <a:rPr lang="en-AU" sz="3600" dirty="0">
                <a:solidFill>
                  <a:schemeClr val="tx1"/>
                </a:solidFill>
              </a:rPr>
              <a:t>2022</a:t>
            </a:r>
          </a:p>
          <a:p>
            <a:endParaRPr lang="en-AU" dirty="0">
              <a:solidFill>
                <a:schemeClr val="tx1"/>
              </a:solidFill>
            </a:endParaRPr>
          </a:p>
        </p:txBody>
      </p:sp>
    </p:spTree>
    <p:extLst>
      <p:ext uri="{BB962C8B-B14F-4D97-AF65-F5344CB8AC3E}">
        <p14:creationId xmlns:p14="http://schemas.microsoft.com/office/powerpoint/2010/main" val="98465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5" y="936008"/>
            <a:ext cx="8479809" cy="523220"/>
          </a:xfrm>
          <a:prstGeom prst="rect">
            <a:avLst/>
          </a:prstGeom>
          <a:solidFill>
            <a:schemeClr val="bg1"/>
          </a:solidFill>
        </p:spPr>
        <p:txBody>
          <a:bodyPr wrap="square" rtlCol="0">
            <a:spAutoFit/>
          </a:bodyPr>
          <a:lstStyle/>
          <a:p>
            <a:pPr algn="ctr"/>
            <a:r>
              <a:rPr lang="en-AU" sz="2800" dirty="0"/>
              <a:t>How long ago did humans arrive in Australia? </a:t>
            </a:r>
          </a:p>
        </p:txBody>
      </p:sp>
      <p:sp>
        <p:nvSpPr>
          <p:cNvPr id="6" name="TextBox 5"/>
          <p:cNvSpPr txBox="1"/>
          <p:nvPr/>
        </p:nvSpPr>
        <p:spPr>
          <a:xfrm>
            <a:off x="1856095" y="1737360"/>
            <a:ext cx="8479809" cy="3108543"/>
          </a:xfrm>
          <a:prstGeom prst="rect">
            <a:avLst/>
          </a:prstGeom>
          <a:solidFill>
            <a:schemeClr val="bg1"/>
          </a:solidFill>
        </p:spPr>
        <p:txBody>
          <a:bodyPr wrap="square" rtlCol="0">
            <a:spAutoFit/>
          </a:bodyPr>
          <a:lstStyle/>
          <a:p>
            <a:pPr algn="ctr"/>
            <a:r>
              <a:rPr lang="en-AU" sz="2800" dirty="0"/>
              <a:t>Aboriginal people are known to have occupied mainland Australia for at least </a:t>
            </a:r>
            <a:r>
              <a:rPr lang="en-AU" sz="2800" u="sng" dirty="0"/>
              <a:t>65,000 years</a:t>
            </a:r>
            <a:r>
              <a:rPr lang="en-AU" sz="2800" dirty="0"/>
              <a:t>. It is widely accepted that this predates the human settlement of Europe and the Americas. Increasingly sophisticated </a:t>
            </a:r>
            <a:r>
              <a:rPr lang="en-AU" sz="2800" u="sng" dirty="0"/>
              <a:t>dating methods </a:t>
            </a:r>
            <a:r>
              <a:rPr lang="en-AU" sz="2800" dirty="0"/>
              <a:t>are helping us gain a more accurate understanding of how people came to be in Australia. Some of the earliest archaeological sites are found in northern Australia.</a:t>
            </a:r>
          </a:p>
        </p:txBody>
      </p:sp>
    </p:spTree>
    <p:extLst>
      <p:ext uri="{BB962C8B-B14F-4D97-AF65-F5344CB8AC3E}">
        <p14:creationId xmlns:p14="http://schemas.microsoft.com/office/powerpoint/2010/main" val="402484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5" y="412788"/>
            <a:ext cx="8479809" cy="523220"/>
          </a:xfrm>
          <a:prstGeom prst="rect">
            <a:avLst/>
          </a:prstGeom>
          <a:solidFill>
            <a:schemeClr val="bg1"/>
          </a:solidFill>
        </p:spPr>
        <p:txBody>
          <a:bodyPr wrap="square" rtlCol="0">
            <a:spAutoFit/>
          </a:bodyPr>
          <a:lstStyle/>
          <a:p>
            <a:pPr algn="ctr"/>
            <a:r>
              <a:rPr lang="en-AU" sz="2800" dirty="0"/>
              <a:t>How long ago did humans arrive in Australia? </a:t>
            </a:r>
          </a:p>
        </p:txBody>
      </p:sp>
      <p:sp>
        <p:nvSpPr>
          <p:cNvPr id="3" name="Rectangle 2"/>
          <p:cNvSpPr/>
          <p:nvPr/>
        </p:nvSpPr>
        <p:spPr>
          <a:xfrm>
            <a:off x="1856095" y="1191449"/>
            <a:ext cx="8579894" cy="1938992"/>
          </a:xfrm>
          <a:prstGeom prst="rect">
            <a:avLst/>
          </a:prstGeom>
          <a:solidFill>
            <a:schemeClr val="bg1"/>
          </a:solidFill>
        </p:spPr>
        <p:txBody>
          <a:bodyPr wrap="square">
            <a:spAutoFit/>
          </a:bodyPr>
          <a:lstStyle/>
          <a:p>
            <a:r>
              <a:rPr lang="en-AU" sz="2400" dirty="0"/>
              <a:t>This piece of ochre, excavated from the </a:t>
            </a:r>
            <a:r>
              <a:rPr lang="en-AU" sz="2400" dirty="0" err="1"/>
              <a:t>Madjebebe</a:t>
            </a:r>
            <a:r>
              <a:rPr lang="en-AU" sz="2400" dirty="0"/>
              <a:t> (</a:t>
            </a:r>
            <a:r>
              <a:rPr lang="en-AU" sz="2400" dirty="0" err="1"/>
              <a:t>Malakunanja</a:t>
            </a:r>
            <a:r>
              <a:rPr lang="en-AU" sz="2400" dirty="0"/>
              <a:t> II) site in Arnhem Land, is believed to be over 50,000 years old. Other sites of considerable antiquity such as Lake Mungo in New South Wales and Devil’s Lair in south-west Western Australia continue to be discovered and researched across the continent.</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657" y="3428999"/>
            <a:ext cx="3955637" cy="263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096000" y="4285409"/>
            <a:ext cx="3955637" cy="923330"/>
          </a:xfrm>
          <a:prstGeom prst="rect">
            <a:avLst/>
          </a:prstGeom>
          <a:solidFill>
            <a:schemeClr val="bg1"/>
          </a:solidFill>
        </p:spPr>
        <p:txBody>
          <a:bodyPr wrap="square">
            <a:spAutoFit/>
          </a:bodyPr>
          <a:lstStyle/>
          <a:p>
            <a:r>
              <a:rPr lang="en-AU" dirty="0"/>
              <a:t>Piece of ochre used in what is now Kakadu National Park, 53,000–59,000 years ago</a:t>
            </a:r>
          </a:p>
        </p:txBody>
      </p:sp>
    </p:spTree>
    <p:extLst>
      <p:ext uri="{BB962C8B-B14F-4D97-AF65-F5344CB8AC3E}">
        <p14:creationId xmlns:p14="http://schemas.microsoft.com/office/powerpoint/2010/main" val="90150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5" y="1874727"/>
            <a:ext cx="8479809" cy="3108543"/>
          </a:xfrm>
          <a:prstGeom prst="rect">
            <a:avLst/>
          </a:prstGeom>
          <a:solidFill>
            <a:schemeClr val="bg1"/>
          </a:solidFill>
        </p:spPr>
        <p:txBody>
          <a:bodyPr wrap="square" rtlCol="0">
            <a:spAutoFit/>
          </a:bodyPr>
          <a:lstStyle/>
          <a:p>
            <a:pPr algn="ctr"/>
            <a:r>
              <a:rPr lang="en-AU" sz="2800" u="sng" dirty="0"/>
              <a:t>Questions</a:t>
            </a:r>
          </a:p>
          <a:p>
            <a:pPr algn="ctr"/>
            <a:endParaRPr lang="en-AU" sz="2800" u="sng" dirty="0"/>
          </a:p>
          <a:p>
            <a:pPr marL="514350" indent="-514350" algn="ctr">
              <a:buAutoNum type="arabicPeriod"/>
            </a:pPr>
            <a:r>
              <a:rPr lang="en-AU" sz="2800" dirty="0"/>
              <a:t>What kinds of archaeological evidence do we have of Aboriginal peoples in Australia?</a:t>
            </a:r>
          </a:p>
          <a:p>
            <a:pPr marL="514350" indent="-514350" algn="ctr">
              <a:buAutoNum type="arabicPeriod"/>
            </a:pPr>
            <a:endParaRPr lang="en-AU" sz="2800" dirty="0"/>
          </a:p>
          <a:p>
            <a:pPr marL="514350" indent="-514350" algn="ctr">
              <a:buAutoNum type="arabicPeriod"/>
            </a:pPr>
            <a:r>
              <a:rPr lang="en-AU" sz="2800" dirty="0"/>
              <a:t>What are some dating methods that scientists may have used to find out how old these artefacts are?</a:t>
            </a:r>
          </a:p>
        </p:txBody>
      </p:sp>
    </p:spTree>
    <p:extLst>
      <p:ext uri="{BB962C8B-B14F-4D97-AF65-F5344CB8AC3E}">
        <p14:creationId xmlns:p14="http://schemas.microsoft.com/office/powerpoint/2010/main" val="103622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5" y="412788"/>
            <a:ext cx="8479809" cy="523220"/>
          </a:xfrm>
          <a:prstGeom prst="rect">
            <a:avLst/>
          </a:prstGeom>
          <a:solidFill>
            <a:schemeClr val="bg1"/>
          </a:solidFill>
        </p:spPr>
        <p:txBody>
          <a:bodyPr wrap="square" rtlCol="0">
            <a:spAutoFit/>
          </a:bodyPr>
          <a:lstStyle/>
          <a:p>
            <a:pPr algn="ctr"/>
            <a:r>
              <a:rPr lang="en-AU" sz="2800" dirty="0"/>
              <a:t>Mungo Man </a:t>
            </a:r>
          </a:p>
        </p:txBody>
      </p:sp>
      <p:sp>
        <p:nvSpPr>
          <p:cNvPr id="4" name="TextBox 3"/>
          <p:cNvSpPr txBox="1"/>
          <p:nvPr/>
        </p:nvSpPr>
        <p:spPr>
          <a:xfrm>
            <a:off x="1856095" y="1591100"/>
            <a:ext cx="6810233" cy="369332"/>
          </a:xfrm>
          <a:prstGeom prst="rect">
            <a:avLst/>
          </a:prstGeom>
          <a:solidFill>
            <a:schemeClr val="bg1"/>
          </a:solidFill>
        </p:spPr>
        <p:txBody>
          <a:bodyPr wrap="square" rtlCol="0">
            <a:spAutoFit/>
          </a:bodyPr>
          <a:lstStyle/>
          <a:p>
            <a:r>
              <a:rPr lang="en-AU" dirty="0"/>
              <a:t>https://www.youtube.com/watch?v=nt7LrZsU4Fo</a:t>
            </a:r>
          </a:p>
        </p:txBody>
      </p:sp>
    </p:spTree>
    <p:extLst>
      <p:ext uri="{BB962C8B-B14F-4D97-AF65-F5344CB8AC3E}">
        <p14:creationId xmlns:p14="http://schemas.microsoft.com/office/powerpoint/2010/main" val="97856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5" y="412788"/>
            <a:ext cx="8479809" cy="523220"/>
          </a:xfrm>
          <a:prstGeom prst="rect">
            <a:avLst/>
          </a:prstGeom>
          <a:solidFill>
            <a:schemeClr val="bg1"/>
          </a:solidFill>
        </p:spPr>
        <p:txBody>
          <a:bodyPr wrap="square" rtlCol="0">
            <a:spAutoFit/>
          </a:bodyPr>
          <a:lstStyle/>
          <a:p>
            <a:pPr algn="ctr"/>
            <a:r>
              <a:rPr lang="en-AU" sz="2800" dirty="0"/>
              <a:t>Mungo Man </a:t>
            </a:r>
          </a:p>
        </p:txBody>
      </p:sp>
      <p:sp>
        <p:nvSpPr>
          <p:cNvPr id="3" name="Rectangle 2"/>
          <p:cNvSpPr/>
          <p:nvPr/>
        </p:nvSpPr>
        <p:spPr>
          <a:xfrm>
            <a:off x="2165444" y="1305339"/>
            <a:ext cx="8170460" cy="4247317"/>
          </a:xfrm>
          <a:prstGeom prst="rect">
            <a:avLst/>
          </a:prstGeom>
          <a:solidFill>
            <a:schemeClr val="bg1"/>
          </a:solidFill>
        </p:spPr>
        <p:txBody>
          <a:bodyPr wrap="square">
            <a:spAutoFit/>
          </a:bodyPr>
          <a:lstStyle/>
          <a:p>
            <a:r>
              <a:rPr lang="en-AU" dirty="0"/>
              <a:t>Mungo Lady and Mungo Man are perhaps the most important human remains ever found in Australia. Their discovery re-wrote the ancient story of this land and its people and sent shock-waves around the world.</a:t>
            </a:r>
          </a:p>
          <a:p>
            <a:r>
              <a:rPr lang="en-AU" dirty="0"/>
              <a:t>These 42,000 year old ritual burials are some of the oldest remains of modern humans (Homo sapiens) yet found outside of Africa. Mungo Lady is the oldest known cremation in the world, representing the early emergence of humanity's spiritual beliefs.</a:t>
            </a:r>
          </a:p>
          <a:p>
            <a:r>
              <a:rPr lang="en-AU" dirty="0"/>
              <a:t>Mungo Lady and Mungo Man are particularly special to their Aboriginal descendants who still live around the Willandra Lakes area. The </a:t>
            </a:r>
            <a:r>
              <a:rPr lang="en-AU" dirty="0" err="1">
                <a:hlinkClick r:id="rId3"/>
              </a:rPr>
              <a:t>Paakantji</a:t>
            </a:r>
            <a:r>
              <a:rPr lang="en-AU" dirty="0"/>
              <a:t>, </a:t>
            </a:r>
            <a:r>
              <a:rPr lang="en-AU" dirty="0" err="1">
                <a:hlinkClick r:id="rId3"/>
              </a:rPr>
              <a:t>Ngyiampaa</a:t>
            </a:r>
            <a:r>
              <a:rPr lang="en-AU" dirty="0"/>
              <a:t> and </a:t>
            </a:r>
            <a:r>
              <a:rPr lang="en-AU" dirty="0" err="1">
                <a:hlinkClick r:id="rId3"/>
              </a:rPr>
              <a:t>Mutthi</a:t>
            </a:r>
            <a:r>
              <a:rPr lang="en-AU" dirty="0">
                <a:hlinkClick r:id="rId3"/>
              </a:rPr>
              <a:t> </a:t>
            </a:r>
            <a:r>
              <a:rPr lang="en-AU" dirty="0" err="1">
                <a:hlinkClick r:id="rId3"/>
              </a:rPr>
              <a:t>Mutthi</a:t>
            </a:r>
            <a:r>
              <a:rPr lang="en-AU" dirty="0"/>
              <a:t> people are proud of what the ancient remains prove of their endurance in the land and survival from the distant past. Many believe that Mungo Man and Mungo Lady returned to teach something to all people.</a:t>
            </a:r>
          </a:p>
          <a:p>
            <a:r>
              <a:rPr lang="en-AU" dirty="0"/>
              <a:t>The return of Mungo Lady and Mungo Man put Lake Mungo on the world map. They led to the establishment of Mungo National Park and the recognition of the </a:t>
            </a:r>
            <a:r>
              <a:rPr lang="en-AU" dirty="0">
                <a:hlinkClick r:id="rId4"/>
              </a:rPr>
              <a:t>Willandra Lakes Region World Heritage Area</a:t>
            </a:r>
            <a:r>
              <a:rPr lang="en-AU" dirty="0"/>
              <a:t> as a place that is important to all humanity.</a:t>
            </a:r>
          </a:p>
        </p:txBody>
      </p:sp>
    </p:spTree>
    <p:extLst>
      <p:ext uri="{BB962C8B-B14F-4D97-AF65-F5344CB8AC3E}">
        <p14:creationId xmlns:p14="http://schemas.microsoft.com/office/powerpoint/2010/main" val="298623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5" y="412788"/>
            <a:ext cx="8479809" cy="523220"/>
          </a:xfrm>
          <a:prstGeom prst="rect">
            <a:avLst/>
          </a:prstGeom>
          <a:solidFill>
            <a:schemeClr val="bg1"/>
          </a:solidFill>
        </p:spPr>
        <p:txBody>
          <a:bodyPr wrap="square" rtlCol="0">
            <a:spAutoFit/>
          </a:bodyPr>
          <a:lstStyle/>
          <a:p>
            <a:pPr algn="ctr"/>
            <a:r>
              <a:rPr lang="en-AU" sz="2800" dirty="0"/>
              <a:t>Questions on Mungo Man/Lady</a:t>
            </a:r>
          </a:p>
        </p:txBody>
      </p:sp>
      <p:sp>
        <p:nvSpPr>
          <p:cNvPr id="4" name="TextBox 3"/>
          <p:cNvSpPr txBox="1"/>
          <p:nvPr/>
        </p:nvSpPr>
        <p:spPr>
          <a:xfrm>
            <a:off x="1856095" y="1255594"/>
            <a:ext cx="8479809" cy="2862322"/>
          </a:xfrm>
          <a:prstGeom prst="rect">
            <a:avLst/>
          </a:prstGeom>
          <a:solidFill>
            <a:schemeClr val="bg1"/>
          </a:solidFill>
        </p:spPr>
        <p:txBody>
          <a:bodyPr wrap="square" rtlCol="0">
            <a:spAutoFit/>
          </a:bodyPr>
          <a:lstStyle/>
          <a:p>
            <a:pPr marL="342900" indent="-342900">
              <a:buAutoNum type="arabicPeriod"/>
            </a:pPr>
            <a:r>
              <a:rPr lang="en-AU" dirty="0"/>
              <a:t>Why are these discoveries SIGNIFICANT? </a:t>
            </a:r>
          </a:p>
          <a:p>
            <a:pPr marL="342900" indent="-342900">
              <a:buAutoNum type="arabicPeriod"/>
            </a:pPr>
            <a:endParaRPr lang="en-AU" dirty="0"/>
          </a:p>
          <a:p>
            <a:pPr marL="342900" indent="-342900">
              <a:buAutoNum type="arabicPeriod"/>
            </a:pPr>
            <a:r>
              <a:rPr lang="en-AU" dirty="0"/>
              <a:t>What did the discovery of red ochre on Mungo man’s body symbolise? </a:t>
            </a:r>
          </a:p>
          <a:p>
            <a:pPr marL="342900" indent="-342900">
              <a:buAutoNum type="arabicPeriod"/>
            </a:pPr>
            <a:endParaRPr lang="en-AU" dirty="0"/>
          </a:p>
          <a:p>
            <a:endParaRPr lang="en-AU" dirty="0"/>
          </a:p>
          <a:p>
            <a:r>
              <a:rPr lang="en-AU" dirty="0"/>
              <a:t>3. Do you agree with the following statement? Why/Why not? Mungo Man is of great cultural importance to the local Aboriginal people of the Willandra Lakes region. For this reason, scientists should never have removed his skeleton or undertaken such extensive research in the area.</a:t>
            </a:r>
          </a:p>
          <a:p>
            <a:pPr marL="342900" indent="-342900">
              <a:buAutoNum type="arabicPeriod"/>
            </a:pPr>
            <a:endParaRPr lang="en-AU" dirty="0"/>
          </a:p>
        </p:txBody>
      </p:sp>
    </p:spTree>
    <p:extLst>
      <p:ext uri="{BB962C8B-B14F-4D97-AF65-F5344CB8AC3E}">
        <p14:creationId xmlns:p14="http://schemas.microsoft.com/office/powerpoint/2010/main" val="57816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339" y="832515"/>
            <a:ext cx="8543499" cy="2123658"/>
          </a:xfrm>
          <a:prstGeom prst="rect">
            <a:avLst/>
          </a:prstGeom>
          <a:noFill/>
        </p:spPr>
        <p:txBody>
          <a:bodyPr wrap="square" rtlCol="0">
            <a:spAutoFit/>
          </a:bodyPr>
          <a:lstStyle/>
          <a:p>
            <a:pPr algn="ctr"/>
            <a:r>
              <a:rPr lang="en-AU" sz="6600" b="1" dirty="0">
                <a:latin typeface="Century" panose="02040604050505020304" pitchFamily="18" charset="0"/>
              </a:rPr>
              <a:t>Sources for Ancient Australia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07" y="3338983"/>
            <a:ext cx="3439353" cy="277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5523" y="0"/>
            <a:ext cx="2422713" cy="638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5085" y="3133108"/>
            <a:ext cx="4192230" cy="2779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424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4" y="859064"/>
            <a:ext cx="8479809" cy="5509200"/>
          </a:xfrm>
          <a:prstGeom prst="rect">
            <a:avLst/>
          </a:prstGeom>
          <a:solidFill>
            <a:schemeClr val="bg1"/>
          </a:solidFill>
        </p:spPr>
        <p:txBody>
          <a:bodyPr wrap="square" rtlCol="0">
            <a:spAutoFit/>
          </a:bodyPr>
          <a:lstStyle/>
          <a:p>
            <a:pPr algn="ctr"/>
            <a:endParaRPr lang="en-AU" sz="2400" dirty="0"/>
          </a:p>
          <a:p>
            <a:pPr algn="ctr"/>
            <a:r>
              <a:rPr lang="en-AU" sz="4000" u="sng" dirty="0"/>
              <a:t>Sources for Ancient Australia</a:t>
            </a:r>
          </a:p>
          <a:p>
            <a:pPr algn="ctr"/>
            <a:endParaRPr lang="en-AU" sz="2400" dirty="0"/>
          </a:p>
          <a:p>
            <a:r>
              <a:rPr lang="en-AU" sz="2400" dirty="0"/>
              <a:t>For Indigenous societies in Australia we have </a:t>
            </a:r>
            <a:r>
              <a:rPr lang="en-AU" sz="2400" b="1" dirty="0"/>
              <a:t>no written evidence</a:t>
            </a:r>
            <a:r>
              <a:rPr lang="en-AU" sz="2400" dirty="0"/>
              <a:t>, even though many languages were developed. </a:t>
            </a:r>
          </a:p>
          <a:p>
            <a:endParaRPr lang="en-AU" sz="2400" dirty="0"/>
          </a:p>
          <a:p>
            <a:r>
              <a:rPr lang="en-AU" sz="2400" dirty="0"/>
              <a:t>We also have no evidence from buildings. Most artefacts, such as tools, weapons and ornaments were made of wood, other plant materials and animal materials such as skin and bone. These decay over time. </a:t>
            </a:r>
          </a:p>
          <a:p>
            <a:endParaRPr lang="en-AU" sz="2400" dirty="0"/>
          </a:p>
          <a:p>
            <a:r>
              <a:rPr lang="en-AU" sz="2400" dirty="0"/>
              <a:t>Can you think of any evidence that we could use to give us clues about the history of Indigenous people? Split into primary and secondary sources. </a:t>
            </a:r>
          </a:p>
        </p:txBody>
      </p:sp>
    </p:spTree>
    <p:extLst>
      <p:ext uri="{BB962C8B-B14F-4D97-AF65-F5344CB8AC3E}">
        <p14:creationId xmlns:p14="http://schemas.microsoft.com/office/powerpoint/2010/main" val="141898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4" y="859064"/>
            <a:ext cx="8479809" cy="2185214"/>
          </a:xfrm>
          <a:prstGeom prst="rect">
            <a:avLst/>
          </a:prstGeom>
          <a:solidFill>
            <a:schemeClr val="bg1"/>
          </a:solidFill>
        </p:spPr>
        <p:txBody>
          <a:bodyPr wrap="square" rtlCol="0">
            <a:spAutoFit/>
          </a:bodyPr>
          <a:lstStyle/>
          <a:p>
            <a:pPr algn="ctr"/>
            <a:endParaRPr lang="en-AU" sz="2400" dirty="0"/>
          </a:p>
          <a:p>
            <a:pPr algn="ctr"/>
            <a:r>
              <a:rPr lang="en-AU" sz="4000" u="sng" dirty="0"/>
              <a:t>Sources for Ancient Australia</a:t>
            </a:r>
            <a:endParaRPr lang="en-AU" sz="2400" dirty="0"/>
          </a:p>
          <a:p>
            <a:r>
              <a:rPr lang="en-AU" sz="2400" dirty="0"/>
              <a:t>Can you think of any evidence that we could use to give us clues about the history of Indigenous people? Split into primary and secondary sources. </a:t>
            </a:r>
          </a:p>
        </p:txBody>
      </p:sp>
      <p:pic>
        <p:nvPicPr>
          <p:cNvPr id="3" name="Picture 2">
            <a:extLst>
              <a:ext uri="{FF2B5EF4-FFF2-40B4-BE49-F238E27FC236}">
                <a16:creationId xmlns:a16="http://schemas.microsoft.com/office/drawing/2014/main" id="{399B321F-8DE3-48F8-A3CA-A3556BBE45F7}"/>
              </a:ext>
            </a:extLst>
          </p:cNvPr>
          <p:cNvPicPr>
            <a:picLocks noChangeAspect="1"/>
          </p:cNvPicPr>
          <p:nvPr/>
        </p:nvPicPr>
        <p:blipFill>
          <a:blip r:embed="rId3"/>
          <a:stretch>
            <a:fillRect/>
          </a:stretch>
        </p:blipFill>
        <p:spPr>
          <a:xfrm>
            <a:off x="458825" y="3247407"/>
            <a:ext cx="4330478" cy="2892624"/>
          </a:xfrm>
          <a:prstGeom prst="rect">
            <a:avLst/>
          </a:prstGeom>
        </p:spPr>
      </p:pic>
      <p:pic>
        <p:nvPicPr>
          <p:cNvPr id="4" name="Picture 3">
            <a:extLst>
              <a:ext uri="{FF2B5EF4-FFF2-40B4-BE49-F238E27FC236}">
                <a16:creationId xmlns:a16="http://schemas.microsoft.com/office/drawing/2014/main" id="{69AC04AD-C1D9-4CF5-949F-50840A89CBAC}"/>
              </a:ext>
            </a:extLst>
          </p:cNvPr>
          <p:cNvPicPr>
            <a:picLocks noChangeAspect="1"/>
          </p:cNvPicPr>
          <p:nvPr/>
        </p:nvPicPr>
        <p:blipFill>
          <a:blip r:embed="rId4"/>
          <a:stretch>
            <a:fillRect/>
          </a:stretch>
        </p:blipFill>
        <p:spPr>
          <a:xfrm>
            <a:off x="5675128" y="3247407"/>
            <a:ext cx="4412417" cy="2938670"/>
          </a:xfrm>
          <a:prstGeom prst="rect">
            <a:avLst/>
          </a:prstGeom>
        </p:spPr>
      </p:pic>
    </p:spTree>
    <p:extLst>
      <p:ext uri="{BB962C8B-B14F-4D97-AF65-F5344CB8AC3E}">
        <p14:creationId xmlns:p14="http://schemas.microsoft.com/office/powerpoint/2010/main" val="238944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4" y="741682"/>
            <a:ext cx="8479809" cy="4708981"/>
          </a:xfrm>
          <a:prstGeom prst="rect">
            <a:avLst/>
          </a:prstGeom>
          <a:solidFill>
            <a:schemeClr val="bg1"/>
          </a:solidFill>
        </p:spPr>
        <p:txBody>
          <a:bodyPr wrap="square" rtlCol="0">
            <a:spAutoFit/>
          </a:bodyPr>
          <a:lstStyle/>
          <a:p>
            <a:pPr algn="ctr"/>
            <a:endParaRPr lang="en-AU" dirty="0"/>
          </a:p>
          <a:p>
            <a:pPr algn="ctr"/>
            <a:r>
              <a:rPr lang="en-AU" sz="3200" u="sng" dirty="0"/>
              <a:t>Evidence: Oral Traditions  </a:t>
            </a:r>
          </a:p>
          <a:p>
            <a:pPr algn="ctr"/>
            <a:endParaRPr lang="en-AU" sz="2500" dirty="0"/>
          </a:p>
          <a:p>
            <a:r>
              <a:rPr lang="en-AU" sz="2500" dirty="0"/>
              <a:t>This is another way of preserving cultural traditions. It is through oral communication that information is passed on from one generation to the next. </a:t>
            </a:r>
          </a:p>
          <a:p>
            <a:pPr algn="ctr"/>
            <a:endParaRPr lang="en-AU" sz="2500" b="1" dirty="0"/>
          </a:p>
          <a:p>
            <a:r>
              <a:rPr lang="en-AU" sz="2500" b="1" dirty="0"/>
              <a:t>Examples: </a:t>
            </a:r>
          </a:p>
          <a:p>
            <a:r>
              <a:rPr lang="en-AU" sz="2500" dirty="0"/>
              <a:t>-song		-art			-story telling</a:t>
            </a:r>
          </a:p>
          <a:p>
            <a:r>
              <a:rPr lang="en-AU" sz="2500" dirty="0"/>
              <a:t>-dance 	-craft making		-ceremonies </a:t>
            </a:r>
          </a:p>
          <a:p>
            <a:endParaRPr lang="en-AU" sz="2500" dirty="0"/>
          </a:p>
          <a:p>
            <a:r>
              <a:rPr lang="en-AU" sz="2500" dirty="0"/>
              <a:t>What kind of information is passed on through word of mouth?</a:t>
            </a:r>
          </a:p>
        </p:txBody>
      </p:sp>
    </p:spTree>
    <p:extLst>
      <p:ext uri="{BB962C8B-B14F-4D97-AF65-F5344CB8AC3E}">
        <p14:creationId xmlns:p14="http://schemas.microsoft.com/office/powerpoint/2010/main" val="163476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3" y="318601"/>
            <a:ext cx="8479809" cy="6247864"/>
          </a:xfrm>
          <a:prstGeom prst="rect">
            <a:avLst/>
          </a:prstGeom>
          <a:solidFill>
            <a:schemeClr val="bg1"/>
          </a:solidFill>
        </p:spPr>
        <p:txBody>
          <a:bodyPr wrap="square" rtlCol="0">
            <a:spAutoFit/>
          </a:bodyPr>
          <a:lstStyle/>
          <a:p>
            <a:pPr algn="ctr"/>
            <a:endParaRPr lang="en-AU" dirty="0"/>
          </a:p>
          <a:p>
            <a:pPr algn="ctr"/>
            <a:r>
              <a:rPr lang="en-AU" sz="3200" u="sng" dirty="0"/>
              <a:t>Evidence: Oral Traditions  </a:t>
            </a:r>
          </a:p>
          <a:p>
            <a:pPr algn="ctr"/>
            <a:endParaRPr lang="en-AU" sz="2500" dirty="0"/>
          </a:p>
          <a:p>
            <a:r>
              <a:rPr lang="en-AU" sz="2500" dirty="0"/>
              <a:t>This is another way of preserving cultural traditions. It is through oral communication that concepts and beliefs about The Dreaming are passed on from one generation to the next. </a:t>
            </a:r>
          </a:p>
          <a:p>
            <a:pPr algn="ctr"/>
            <a:endParaRPr lang="en-AU" sz="2500" b="1" dirty="0"/>
          </a:p>
          <a:p>
            <a:r>
              <a:rPr lang="en-AU" sz="2500" b="1" dirty="0"/>
              <a:t>Examples: </a:t>
            </a:r>
          </a:p>
          <a:p>
            <a:r>
              <a:rPr lang="en-AU" sz="2500" dirty="0"/>
              <a:t>-song		-art			-story telling</a:t>
            </a:r>
          </a:p>
          <a:p>
            <a:r>
              <a:rPr lang="en-AU" sz="2500" dirty="0"/>
              <a:t>-dance 	-craft making</a:t>
            </a:r>
          </a:p>
          <a:p>
            <a:endParaRPr lang="en-AU" sz="2500" dirty="0"/>
          </a:p>
          <a:p>
            <a:r>
              <a:rPr lang="en-AU" sz="2500" b="1" dirty="0"/>
              <a:t>What information is passed on? </a:t>
            </a:r>
          </a:p>
          <a:p>
            <a:r>
              <a:rPr lang="en-AU" sz="2500" dirty="0"/>
              <a:t>-Laws, rules and cultural practices </a:t>
            </a:r>
          </a:p>
          <a:p>
            <a:r>
              <a:rPr lang="en-AU" sz="2500" dirty="0"/>
              <a:t>-Peoples’ lives and personal stories </a:t>
            </a:r>
          </a:p>
          <a:p>
            <a:r>
              <a:rPr lang="en-AU" sz="2500" dirty="0"/>
              <a:t>-How life was created and how the land and seas were formed (The Dreamtime)</a:t>
            </a:r>
          </a:p>
        </p:txBody>
      </p:sp>
    </p:spTree>
    <p:extLst>
      <p:ext uri="{BB962C8B-B14F-4D97-AF65-F5344CB8AC3E}">
        <p14:creationId xmlns:p14="http://schemas.microsoft.com/office/powerpoint/2010/main" val="190645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8274" y="0"/>
            <a:ext cx="5941326" cy="1246495"/>
          </a:xfrm>
          <a:prstGeom prst="rect">
            <a:avLst/>
          </a:prstGeom>
          <a:solidFill>
            <a:schemeClr val="bg1"/>
          </a:solidFill>
        </p:spPr>
        <p:txBody>
          <a:bodyPr wrap="square" rtlCol="0">
            <a:spAutoFit/>
          </a:bodyPr>
          <a:lstStyle/>
          <a:p>
            <a:pPr algn="ctr"/>
            <a:endParaRPr lang="en-AU" dirty="0"/>
          </a:p>
          <a:p>
            <a:pPr algn="ctr"/>
            <a:r>
              <a:rPr lang="en-AU" sz="3200" u="sng" dirty="0" err="1"/>
              <a:t>Nyitting</a:t>
            </a:r>
            <a:r>
              <a:rPr lang="en-AU" sz="3200" u="sng" dirty="0"/>
              <a:t>- Dreaming</a:t>
            </a:r>
          </a:p>
          <a:p>
            <a:pPr algn="ctr"/>
            <a:endParaRPr lang="en-AU" sz="25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5637229" cy="631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196083" y="825101"/>
            <a:ext cx="5745708" cy="5493812"/>
          </a:xfrm>
          <a:prstGeom prst="rect">
            <a:avLst/>
          </a:prstGeom>
          <a:noFill/>
        </p:spPr>
        <p:txBody>
          <a:bodyPr wrap="square" rtlCol="0">
            <a:spAutoFit/>
          </a:bodyPr>
          <a:lstStyle/>
          <a:p>
            <a:pPr>
              <a:lnSpc>
                <a:spcPct val="150000"/>
              </a:lnSpc>
            </a:pPr>
            <a:r>
              <a:rPr lang="en-AU" dirty="0"/>
              <a:t>The </a:t>
            </a:r>
            <a:r>
              <a:rPr lang="en-AU" i="1" dirty="0" err="1"/>
              <a:t>Nyitting</a:t>
            </a:r>
            <a:r>
              <a:rPr lang="en-AU" i="1" dirty="0"/>
              <a:t> </a:t>
            </a:r>
            <a:r>
              <a:rPr lang="en-AU" dirty="0"/>
              <a:t>or Dreaming means ‘cold,’ ‘cold time’ or ‘ancestral times.’ Noongar people know it as the dreaming time. It is the time before time when spirits rose from the earth and descended from the sky to create the land forms and all living things. </a:t>
            </a:r>
            <a:r>
              <a:rPr lang="en-AU" i="1" dirty="0" err="1"/>
              <a:t>Nyitting</a:t>
            </a:r>
            <a:r>
              <a:rPr lang="en-AU" dirty="0"/>
              <a:t> stories laid down the lore for social and moral order and established cultural patterns and customs. Noongar creation stories can vary from region to region but they are part of the connection between all living things.</a:t>
            </a:r>
          </a:p>
          <a:p>
            <a:pPr>
              <a:lnSpc>
                <a:spcPct val="150000"/>
              </a:lnSpc>
            </a:pPr>
            <a:endParaRPr lang="en-AU" dirty="0"/>
          </a:p>
          <a:p>
            <a:pPr>
              <a:lnSpc>
                <a:spcPct val="150000"/>
              </a:lnSpc>
            </a:pPr>
            <a:r>
              <a:rPr lang="en-AU" i="1" dirty="0"/>
              <a:t>All aboriginal cultures have a different version of the creation story.  Have you heard of the rainbow serpent before? </a:t>
            </a:r>
          </a:p>
        </p:txBody>
      </p:sp>
    </p:spTree>
    <p:extLst>
      <p:ext uri="{BB962C8B-B14F-4D97-AF65-F5344CB8AC3E}">
        <p14:creationId xmlns:p14="http://schemas.microsoft.com/office/powerpoint/2010/main" val="238287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5" y="960045"/>
            <a:ext cx="8479809" cy="4801314"/>
          </a:xfrm>
          <a:prstGeom prst="rect">
            <a:avLst/>
          </a:prstGeom>
          <a:solidFill>
            <a:schemeClr val="bg1"/>
          </a:solidFill>
        </p:spPr>
        <p:txBody>
          <a:bodyPr wrap="square" rtlCol="0">
            <a:spAutoFit/>
          </a:bodyPr>
          <a:lstStyle/>
          <a:p>
            <a:pPr algn="ctr"/>
            <a:endParaRPr lang="en-AU" dirty="0"/>
          </a:p>
          <a:p>
            <a:pPr algn="ctr"/>
            <a:r>
              <a:rPr lang="en-AU" sz="3200" u="sng" dirty="0"/>
              <a:t>Questions</a:t>
            </a:r>
          </a:p>
          <a:p>
            <a:pPr algn="ctr"/>
            <a:endParaRPr lang="en-AU" sz="3200" u="sng" dirty="0"/>
          </a:p>
          <a:p>
            <a:pPr marL="342900" indent="-342900" algn="ctr">
              <a:buFont typeface="Arial" panose="020B0604020202020204" pitchFamily="34" charset="0"/>
              <a:buChar char="•"/>
            </a:pPr>
            <a:r>
              <a:rPr lang="en-AU" sz="3200" dirty="0"/>
              <a:t>What are oral traditions and why are they used?</a:t>
            </a:r>
          </a:p>
          <a:p>
            <a:pPr marL="342900" indent="-342900" algn="ctr">
              <a:buFont typeface="Arial" panose="020B0604020202020204" pitchFamily="34" charset="0"/>
              <a:buChar char="•"/>
            </a:pPr>
            <a:endParaRPr lang="en-AU" sz="3200" dirty="0"/>
          </a:p>
          <a:p>
            <a:pPr marL="342900" indent="-342900" algn="ctr">
              <a:buFont typeface="Arial" panose="020B0604020202020204" pitchFamily="34" charset="0"/>
              <a:buChar char="•"/>
            </a:pPr>
            <a:r>
              <a:rPr lang="en-AU" sz="3200" dirty="0"/>
              <a:t>Can you think of any of the oral histories of the Pilbara region or the one that you grew up in? </a:t>
            </a:r>
          </a:p>
          <a:p>
            <a:pPr algn="ctr"/>
            <a:endParaRPr lang="en-AU" sz="3200" dirty="0"/>
          </a:p>
          <a:p>
            <a:pPr marL="342900" indent="-342900" algn="ctr">
              <a:buFont typeface="Arial" panose="020B0604020202020204" pitchFamily="34" charset="0"/>
              <a:buChar char="•"/>
            </a:pPr>
            <a:r>
              <a:rPr lang="en-AU" sz="3200" dirty="0"/>
              <a:t>Why is it important for aboriginal people to pass on their history to younger generations?</a:t>
            </a:r>
            <a:endParaRPr lang="en-AU" sz="2500" dirty="0"/>
          </a:p>
        </p:txBody>
      </p:sp>
    </p:spTree>
    <p:extLst>
      <p:ext uri="{BB962C8B-B14F-4D97-AF65-F5344CB8AC3E}">
        <p14:creationId xmlns:p14="http://schemas.microsoft.com/office/powerpoint/2010/main" val="284292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Oral History </a:t>
            </a:r>
          </a:p>
        </p:txBody>
      </p:sp>
      <p:pic>
        <p:nvPicPr>
          <p:cNvPr id="1028" name="Picture 4" descr="Image result for aboriginal powerpoint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56095" y="412788"/>
            <a:ext cx="8479809" cy="6032421"/>
          </a:xfrm>
          <a:prstGeom prst="rect">
            <a:avLst/>
          </a:prstGeom>
          <a:solidFill>
            <a:schemeClr val="bg1"/>
          </a:solidFill>
        </p:spPr>
        <p:txBody>
          <a:bodyPr wrap="square" rtlCol="0">
            <a:spAutoFit/>
          </a:bodyPr>
          <a:lstStyle/>
          <a:p>
            <a:pPr algn="ctr"/>
            <a:endParaRPr lang="en-AU" dirty="0"/>
          </a:p>
          <a:p>
            <a:pPr algn="ctr"/>
            <a:r>
              <a:rPr lang="en-AU" sz="3200" b="1" dirty="0"/>
              <a:t>Evidence: Archaeological Evidence </a:t>
            </a:r>
          </a:p>
          <a:p>
            <a:pPr algn="ctr"/>
            <a:endParaRPr lang="en-AU" sz="2800" dirty="0"/>
          </a:p>
          <a:p>
            <a:pPr algn="ctr"/>
            <a:r>
              <a:rPr lang="en-AU" sz="2800" dirty="0"/>
              <a:t>There have been many archaeological discoveries to provide evidence of ancient Australia. They provide us with clues about how they lived in a great variety of environments and adapted to the large changes. There is evidence to show that Aboriginal people have been living in Australia for 65 000 years or more. </a:t>
            </a:r>
          </a:p>
          <a:p>
            <a:pPr algn="ctr"/>
            <a:endParaRPr lang="en-AU" sz="2800" dirty="0"/>
          </a:p>
          <a:p>
            <a:r>
              <a:rPr lang="en-AU" sz="2800" b="1" dirty="0"/>
              <a:t>For example: </a:t>
            </a:r>
          </a:p>
          <a:p>
            <a:r>
              <a:rPr lang="en-AU" sz="2800" dirty="0"/>
              <a:t>-sites		-scarring of trees </a:t>
            </a:r>
          </a:p>
          <a:p>
            <a:r>
              <a:rPr lang="en-AU" sz="2800" dirty="0"/>
              <a:t>-artefacts	-art (cave paintings &amp; rock engravings)</a:t>
            </a:r>
          </a:p>
          <a:p>
            <a:r>
              <a:rPr lang="en-AU" sz="2800" dirty="0"/>
              <a:t>-human remains </a:t>
            </a:r>
          </a:p>
        </p:txBody>
      </p:sp>
    </p:spTree>
    <p:extLst>
      <p:ext uri="{BB962C8B-B14F-4D97-AF65-F5344CB8AC3E}">
        <p14:creationId xmlns:p14="http://schemas.microsoft.com/office/powerpoint/2010/main" val="41440931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7222</TotalTime>
  <Words>1038</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Century</vt:lpstr>
      <vt:lpstr>Retrospect</vt:lpstr>
      <vt:lpstr>WELCOME </vt:lpstr>
      <vt:lpstr>PowerPoint Presentation</vt:lpstr>
      <vt:lpstr>Oral History </vt:lpstr>
      <vt:lpstr>Oral History </vt:lpstr>
      <vt:lpstr>Oral History </vt:lpstr>
      <vt:lpstr>Oral History </vt:lpstr>
      <vt:lpstr>PowerPoint Presentation</vt:lpstr>
      <vt:lpstr>Oral History </vt:lpstr>
      <vt:lpstr>Oral History </vt:lpstr>
      <vt:lpstr>Oral History </vt:lpstr>
      <vt:lpstr>Oral History </vt:lpstr>
      <vt:lpstr>Oral History </vt:lpstr>
      <vt:lpstr>Oral History </vt:lpstr>
      <vt:lpstr>Oral History </vt:lpstr>
      <vt:lpstr>Oral History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Carly Fazioli</dc:creator>
  <cp:lastModifiedBy>FLAVEL Carly [Narrogin Senior High School]</cp:lastModifiedBy>
  <cp:revision>52</cp:revision>
  <dcterms:created xsi:type="dcterms:W3CDTF">2019-01-24T01:27:07Z</dcterms:created>
  <dcterms:modified xsi:type="dcterms:W3CDTF">2022-07-29T07:14:00Z</dcterms:modified>
</cp:coreProperties>
</file>