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5" r:id="rId8"/>
    <p:sldId id="261" r:id="rId9"/>
    <p:sldId id="267" r:id="rId10"/>
    <p:sldId id="263" r:id="rId11"/>
    <p:sldId id="268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0037E4-5066-4CB7-B69F-E798F70318B8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A5D4BB-0388-4DA3-AF2E-214E5BD46C2E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071048" cy="1828800"/>
          </a:xfrm>
        </p:spPr>
        <p:txBody>
          <a:bodyPr/>
          <a:lstStyle/>
          <a:p>
            <a:r>
              <a:rPr lang="en-AU" dirty="0"/>
              <a:t>GEOGRAPHY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71048" cy="2864760"/>
          </a:xfrm>
        </p:spPr>
        <p:txBody>
          <a:bodyPr>
            <a:normAutofit fontScale="77500" lnSpcReduction="20000"/>
          </a:bodyPr>
          <a:lstStyle/>
          <a:p>
            <a:r>
              <a:rPr lang="en-AU" sz="4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S.P.I.C.E.S.S</a:t>
            </a:r>
            <a:endParaRPr lang="en-AU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AU" dirty="0"/>
              <a:t>Space</a:t>
            </a:r>
          </a:p>
          <a:p>
            <a:r>
              <a:rPr lang="en-AU" dirty="0"/>
              <a:t>Place</a:t>
            </a:r>
          </a:p>
          <a:p>
            <a:r>
              <a:rPr lang="en-AU" dirty="0"/>
              <a:t>Interconnection</a:t>
            </a:r>
          </a:p>
          <a:p>
            <a:r>
              <a:rPr lang="en-AU" dirty="0"/>
              <a:t>Change</a:t>
            </a:r>
          </a:p>
          <a:p>
            <a:r>
              <a:rPr lang="en-AU" dirty="0"/>
              <a:t>Environment</a:t>
            </a:r>
          </a:p>
          <a:p>
            <a:r>
              <a:rPr lang="en-AU" dirty="0"/>
              <a:t>Sustainability</a:t>
            </a:r>
          </a:p>
          <a:p>
            <a:r>
              <a:rPr lang="en-AU" dirty="0"/>
              <a:t>Scale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36724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39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59" y="188640"/>
            <a:ext cx="8229600" cy="1143000"/>
          </a:xfrm>
        </p:spPr>
        <p:txBody>
          <a:bodyPr/>
          <a:lstStyle/>
          <a:p>
            <a:r>
              <a:rPr lang="en-AU" dirty="0"/>
              <a:t>S is for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79617"/>
            <a:ext cx="5256584" cy="4389120"/>
          </a:xfrm>
        </p:spPr>
        <p:txBody>
          <a:bodyPr/>
          <a:lstStyle/>
          <a:p>
            <a:r>
              <a:rPr lang="en-AU" dirty="0"/>
              <a:t>Scale is the </a:t>
            </a:r>
            <a:r>
              <a:rPr lang="en-AU" dirty="0">
                <a:highlight>
                  <a:srgbClr val="FFFF00"/>
                </a:highlight>
              </a:rPr>
              <a:t>different levels things can be viewed</a:t>
            </a:r>
          </a:p>
          <a:p>
            <a:r>
              <a:rPr lang="en-AU" dirty="0"/>
              <a:t>Personal and local levels, regional, national and global levels. </a:t>
            </a:r>
          </a:p>
          <a:p>
            <a:r>
              <a:rPr lang="en-AU" dirty="0"/>
              <a:t>Doing things at one scale (i.e. local) can have effects at larger scales (i.e. global)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/>
          <a:stretch/>
        </p:blipFill>
        <p:spPr bwMode="auto">
          <a:xfrm>
            <a:off x="5724095" y="4100736"/>
            <a:ext cx="2903951" cy="247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77" y="332656"/>
            <a:ext cx="3433423" cy="34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8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3651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Name an impact of COVID 19 on these scales:</a:t>
            </a:r>
            <a:br>
              <a:rPr lang="en-AU" dirty="0"/>
            </a:br>
            <a:r>
              <a:rPr lang="en-AU" dirty="0">
                <a:solidFill>
                  <a:schemeClr val="tx1"/>
                </a:solidFill>
              </a:rPr>
              <a:t>Local- 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Regional-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State-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National-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International-</a:t>
            </a:r>
          </a:p>
        </p:txBody>
      </p:sp>
    </p:spTree>
    <p:extLst>
      <p:ext uri="{BB962C8B-B14F-4D97-AF65-F5344CB8AC3E}">
        <p14:creationId xmlns:p14="http://schemas.microsoft.com/office/powerpoint/2010/main" val="29818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 is for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229600" cy="4389120"/>
          </a:xfrm>
        </p:spPr>
        <p:txBody>
          <a:bodyPr/>
          <a:lstStyle/>
          <a:p>
            <a:r>
              <a:rPr lang="en-AU" dirty="0"/>
              <a:t>Sustainability is about </a:t>
            </a:r>
            <a:r>
              <a:rPr lang="en-AU" dirty="0">
                <a:highlight>
                  <a:srgbClr val="FFFF00"/>
                </a:highlight>
              </a:rPr>
              <a:t>maintaining the environment</a:t>
            </a:r>
            <a:r>
              <a:rPr lang="en-AU" dirty="0"/>
              <a:t> to be able to continue to support future generations</a:t>
            </a:r>
          </a:p>
          <a:p>
            <a:r>
              <a:rPr lang="en-AU" dirty="0"/>
              <a:t>“Can we keep doing this?”</a:t>
            </a:r>
          </a:p>
          <a:p>
            <a:r>
              <a:rPr lang="en-AU" dirty="0"/>
              <a:t>“Are we having an impact on this place?”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20" y="4005064"/>
            <a:ext cx="2573400" cy="256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85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11397"/>
              </p:ext>
            </p:extLst>
          </p:nvPr>
        </p:nvGraphicFramePr>
        <p:xfrm>
          <a:off x="1331640" y="260648"/>
          <a:ext cx="5760640" cy="6264699"/>
        </p:xfrm>
        <a:graphic>
          <a:graphicData uri="http://schemas.openxmlformats.org/drawingml/2006/table">
            <a:tbl>
              <a:tblPr firstRow="1" firstCol="1" bandRow="1"/>
              <a:tblGrid>
                <a:gridCol w="1936705">
                  <a:extLst>
                    <a:ext uri="{9D8B030D-6E8A-4147-A177-3AD203B41FA5}">
                      <a16:colId xmlns:a16="http://schemas.microsoft.com/office/drawing/2014/main" val="1397023693"/>
                    </a:ext>
                  </a:extLst>
                </a:gridCol>
                <a:gridCol w="1333650">
                  <a:extLst>
                    <a:ext uri="{9D8B030D-6E8A-4147-A177-3AD203B41FA5}">
                      <a16:colId xmlns:a16="http://schemas.microsoft.com/office/drawing/2014/main" val="478767271"/>
                    </a:ext>
                  </a:extLst>
                </a:gridCol>
                <a:gridCol w="2490285">
                  <a:extLst>
                    <a:ext uri="{9D8B030D-6E8A-4147-A177-3AD203B41FA5}">
                      <a16:colId xmlns:a16="http://schemas.microsoft.com/office/drawing/2014/main" val="3464176745"/>
                    </a:ext>
                  </a:extLst>
                </a:gridCol>
              </a:tblGrid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Space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 of the Earth’s surface, both natural and built, that is identified and given meaning by people.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894713"/>
                  </a:ext>
                </a:extLst>
              </a:tr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Place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way that things do not remain the same over time and place. This can happen over a short or long period of time.  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04565"/>
                  </a:ext>
                </a:extLst>
              </a:tr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Interconnections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level at which things take place; personal, local, regional, national or global.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575849"/>
                  </a:ext>
                </a:extLst>
              </a:tr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ongoing ability of the earth to support future generations. 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280369"/>
                  </a:ext>
                </a:extLst>
              </a:tr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relationship (links) between all things and how something in one location can impact another. 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01664"/>
                  </a:ext>
                </a:extLst>
              </a:tr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Sustainability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natural and human spaces that cover the world. There are very few natural left! 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17186"/>
                  </a:ext>
                </a:extLst>
              </a:tr>
              <a:tr h="89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way things are arranged on the Earth’s surface, how they are organised and how things can create patterns.  </a:t>
                      </a:r>
                      <a:endParaRPr lang="en-A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26" marR="351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8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8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087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0" y="0"/>
            <a:ext cx="8229600" cy="1143000"/>
          </a:xfrm>
        </p:spPr>
        <p:txBody>
          <a:bodyPr/>
          <a:lstStyle/>
          <a:p>
            <a:r>
              <a:rPr lang="en-AU" dirty="0"/>
              <a:t>S is for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229600" cy="4389120"/>
          </a:xfrm>
        </p:spPr>
        <p:txBody>
          <a:bodyPr/>
          <a:lstStyle/>
          <a:p>
            <a:r>
              <a:rPr lang="en-AU" dirty="0"/>
              <a:t>Space is a way of identifying </a:t>
            </a:r>
            <a:r>
              <a:rPr lang="en-AU" dirty="0">
                <a:highlight>
                  <a:srgbClr val="FFFF00"/>
                </a:highlight>
              </a:rPr>
              <a:t>how things are arranged on the Earth’s surface </a:t>
            </a:r>
          </a:p>
          <a:p>
            <a:r>
              <a:rPr lang="en-AU" dirty="0"/>
              <a:t>Are there any patterns? </a:t>
            </a:r>
          </a:p>
        </p:txBody>
      </p:sp>
      <p:pic>
        <p:nvPicPr>
          <p:cNvPr id="1026" name="Picture 2" descr="world city lights map animation silhouettes Stock Footage Video (100%  Royalty-free) 28056475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5083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 is for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4474840" cy="4389120"/>
          </a:xfrm>
        </p:spPr>
        <p:txBody>
          <a:bodyPr/>
          <a:lstStyle/>
          <a:p>
            <a:r>
              <a:rPr lang="en-AU" dirty="0">
                <a:highlight>
                  <a:srgbClr val="FFFF00"/>
                </a:highlight>
              </a:rPr>
              <a:t>Places are parts of the Earth’s surface that is given meaning by people. </a:t>
            </a:r>
          </a:p>
          <a:p>
            <a:r>
              <a:rPr lang="en-AU" dirty="0"/>
              <a:t>Where is it located? What is it like there? </a:t>
            </a:r>
          </a:p>
          <a:p>
            <a:r>
              <a:rPr lang="en-AU" dirty="0"/>
              <a:t>E.g. </a:t>
            </a:r>
            <a:r>
              <a:rPr lang="en-AU" dirty="0">
                <a:highlight>
                  <a:srgbClr val="FFFF00"/>
                </a:highlight>
              </a:rPr>
              <a:t>City, town, desert </a:t>
            </a:r>
          </a:p>
        </p:txBody>
      </p:sp>
      <p:pic>
        <p:nvPicPr>
          <p:cNvPr id="2050" name="Picture 2" descr="Weekend Getaway: Exploring Narrogin – Getaway W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0848"/>
            <a:ext cx="3671658" cy="27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 is for INTERCONNECTION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5915000" cy="4389120"/>
          </a:xfrm>
        </p:spPr>
        <p:txBody>
          <a:bodyPr/>
          <a:lstStyle/>
          <a:p>
            <a:endParaRPr lang="en-AU" dirty="0"/>
          </a:p>
          <a:p>
            <a:pPr lvl="1"/>
            <a:r>
              <a:rPr lang="en-AU" dirty="0">
                <a:highlight>
                  <a:srgbClr val="FFFF00"/>
                </a:highlight>
              </a:rPr>
              <a:t>How places are connected with other places </a:t>
            </a:r>
          </a:p>
          <a:p>
            <a:pPr lvl="1"/>
            <a:r>
              <a:rPr lang="en-AU" dirty="0"/>
              <a:t>Events in one location can lead to change in another location </a:t>
            </a:r>
          </a:p>
          <a:p>
            <a:pPr lvl="2"/>
            <a:r>
              <a:rPr lang="en-AU" dirty="0"/>
              <a:t>Wars lead to migration</a:t>
            </a:r>
          </a:p>
          <a:p>
            <a:pPr lvl="2"/>
            <a:r>
              <a:rPr lang="en-AU" dirty="0"/>
              <a:t>Drought in Canada leads to higher grain prices in Australia </a:t>
            </a:r>
          </a:p>
          <a:p>
            <a:pPr lvl="2"/>
            <a:r>
              <a:rPr lang="en-AU" dirty="0"/>
              <a:t>COVID lockdowns over east lead to shipping delays</a:t>
            </a:r>
          </a:p>
          <a:p>
            <a:pPr marL="667512" lvl="2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39" y="2636912"/>
            <a:ext cx="3030280" cy="27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" y="-57742"/>
            <a:ext cx="8229600" cy="1143000"/>
          </a:xfrm>
        </p:spPr>
        <p:txBody>
          <a:bodyPr/>
          <a:lstStyle/>
          <a:p>
            <a:r>
              <a:rPr lang="en-AU" dirty="0"/>
              <a:t>C is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5" y="1441365"/>
            <a:ext cx="4392488" cy="4389120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highlight>
                  <a:srgbClr val="FFFF00"/>
                </a:highlight>
              </a:rPr>
              <a:t>Differences occur over time and place </a:t>
            </a:r>
          </a:p>
          <a:p>
            <a:r>
              <a:rPr lang="en-AU" dirty="0"/>
              <a:t>It can be over a long period of time or a short period of time</a:t>
            </a:r>
          </a:p>
          <a:p>
            <a:r>
              <a:rPr lang="en-AU" dirty="0"/>
              <a:t>Caused naturally or by humans</a:t>
            </a:r>
          </a:p>
          <a:p>
            <a:r>
              <a:rPr lang="en-AU" dirty="0"/>
              <a:t>Can have consequences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Flash floods</a:t>
            </a:r>
          </a:p>
          <a:p>
            <a:pPr lvl="1"/>
            <a:r>
              <a:rPr lang="en-AU" dirty="0"/>
              <a:t>Development of fossil fuel resources</a:t>
            </a:r>
          </a:p>
          <a:p>
            <a:pPr lvl="1"/>
            <a:r>
              <a:rPr lang="en-AU" dirty="0"/>
              <a:t>Climate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29" y="2132856"/>
            <a:ext cx="4713542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1500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What are some </a:t>
            </a:r>
            <a:r>
              <a:rPr lang="en-AU" u="sng" dirty="0"/>
              <a:t>changes</a:t>
            </a:r>
            <a:r>
              <a:rPr lang="en-AU" dirty="0"/>
              <a:t> that have taken place over time in your town?</a:t>
            </a:r>
          </a:p>
        </p:txBody>
      </p:sp>
    </p:spTree>
    <p:extLst>
      <p:ext uri="{BB962C8B-B14F-4D97-AF65-F5344CB8AC3E}">
        <p14:creationId xmlns:p14="http://schemas.microsoft.com/office/powerpoint/2010/main" val="337003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 is for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world we live in is made up of many different environments</a:t>
            </a:r>
          </a:p>
          <a:p>
            <a:r>
              <a:rPr lang="en-AU" dirty="0">
                <a:highlight>
                  <a:srgbClr val="FFFF00"/>
                </a:highlight>
              </a:rPr>
              <a:t>The world around us both natural (physical) and human environments </a:t>
            </a:r>
          </a:p>
          <a:p>
            <a:r>
              <a:rPr lang="en-AU" dirty="0"/>
              <a:t>Today, there are very few truly natural environments on Earth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84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5730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1. What is a natural environment? Give examples.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2. What is a human environment? Give examples. </a:t>
            </a:r>
          </a:p>
        </p:txBody>
      </p:sp>
    </p:spTree>
    <p:extLst>
      <p:ext uri="{BB962C8B-B14F-4D97-AF65-F5344CB8AC3E}">
        <p14:creationId xmlns:p14="http://schemas.microsoft.com/office/powerpoint/2010/main" val="1983497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605</TotalTime>
  <Words>500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GEOGRAPHY</vt:lpstr>
      <vt:lpstr>Learning intentions </vt:lpstr>
      <vt:lpstr>S is for SPACE</vt:lpstr>
      <vt:lpstr>P is for PLACE</vt:lpstr>
      <vt:lpstr>I is for INTERCONNECTION</vt:lpstr>
      <vt:lpstr>C is for CHANGE</vt:lpstr>
      <vt:lpstr>What are some changes that have taken place over time in your town?</vt:lpstr>
      <vt:lpstr>E is for ENVIRONMENT</vt:lpstr>
      <vt:lpstr>1. What is a natural environment? Give examples.   2. What is a human environment? Give examples. </vt:lpstr>
      <vt:lpstr>S is for SCALE</vt:lpstr>
      <vt:lpstr>Name an impact of COVID 19 on these scales: Local-  Regional- State- National- International-</vt:lpstr>
      <vt:lpstr>S is for SUSTAINABILITY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</dc:title>
  <dc:creator>LILLY Kristen</dc:creator>
  <cp:lastModifiedBy>SHERIDAN Ellie [Narrogin Senior High School]</cp:lastModifiedBy>
  <cp:revision>21</cp:revision>
  <dcterms:created xsi:type="dcterms:W3CDTF">2015-09-11T06:41:03Z</dcterms:created>
  <dcterms:modified xsi:type="dcterms:W3CDTF">2023-07-20T07:08:49Z</dcterms:modified>
</cp:coreProperties>
</file>