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24"/>
  </p:notesMasterIdLst>
  <p:sldIdLst>
    <p:sldId id="256" r:id="rId4"/>
    <p:sldId id="295" r:id="rId5"/>
    <p:sldId id="280" r:id="rId6"/>
    <p:sldId id="266" r:id="rId7"/>
    <p:sldId id="278" r:id="rId8"/>
    <p:sldId id="258" r:id="rId9"/>
    <p:sldId id="282" r:id="rId10"/>
    <p:sldId id="259" r:id="rId11"/>
    <p:sldId id="297" r:id="rId12"/>
    <p:sldId id="287" r:id="rId13"/>
    <p:sldId id="260" r:id="rId14"/>
    <p:sldId id="261" r:id="rId15"/>
    <p:sldId id="288" r:id="rId16"/>
    <p:sldId id="290" r:id="rId17"/>
    <p:sldId id="263" r:id="rId18"/>
    <p:sldId id="262" r:id="rId19"/>
    <p:sldId id="264" r:id="rId20"/>
    <p:sldId id="273" r:id="rId21"/>
    <p:sldId id="298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663300"/>
    <a:srgbClr val="FF33CC"/>
    <a:srgbClr val="996633"/>
    <a:srgbClr val="CC9900"/>
    <a:srgbClr val="B6F8CF"/>
    <a:srgbClr val="99EFBC"/>
    <a:srgbClr val="A9F5EC"/>
    <a:srgbClr val="B4E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2E380-6395-175C-40D3-04A35ECE8E28}" v="1" dt="2022-02-10T04:57:11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858" y="108"/>
      </p:cViewPr>
      <p:guideLst>
        <p:guide orient="horz" pos="2160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 Ellie [Narrogin Senior High School]" userId="S::ellie.sheridan@education.wa.edu.au::27b99e1c-805c-4f4d-b76c-e84354564903" providerId="AD" clId="Web-{38E2E380-6395-175C-40D3-04A35ECE8E28}"/>
    <pc:docChg chg="modSld">
      <pc:chgData name="SHERIDAN Ellie [Narrogin Senior High School]" userId="S::ellie.sheridan@education.wa.edu.au::27b99e1c-805c-4f4d-b76c-e84354564903" providerId="AD" clId="Web-{38E2E380-6395-175C-40D3-04A35ECE8E28}" dt="2022-02-10T04:57:11.855" v="0" actId="1076"/>
      <pc:docMkLst>
        <pc:docMk/>
      </pc:docMkLst>
      <pc:sldChg chg="modSp">
        <pc:chgData name="SHERIDAN Ellie [Narrogin Senior High School]" userId="S::ellie.sheridan@education.wa.edu.au::27b99e1c-805c-4f4d-b76c-e84354564903" providerId="AD" clId="Web-{38E2E380-6395-175C-40D3-04A35ECE8E28}" dt="2022-02-10T04:57:11.855" v="0" actId="1076"/>
        <pc:sldMkLst>
          <pc:docMk/>
          <pc:sldMk cId="3929729964" sldId="257"/>
        </pc:sldMkLst>
        <pc:picChg chg="mod">
          <ac:chgData name="SHERIDAN Ellie [Narrogin Senior High School]" userId="S::ellie.sheridan@education.wa.edu.au::27b99e1c-805c-4f4d-b76c-e84354564903" providerId="AD" clId="Web-{38E2E380-6395-175C-40D3-04A35ECE8E28}" dt="2022-02-10T04:57:11.855" v="0" actId="1076"/>
          <ac:picMkLst>
            <pc:docMk/>
            <pc:sldMk cId="3929729964" sldId="257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BD5B3-ABBB-44D0-AAAF-4BFFD86378BA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387E7-F90B-4A4D-A6D7-CFE2FC6E5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depth teaching about the plates and their movement will occur in the next essential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387E7-F90B-4A4D-A6D7-CFE2FC6E5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7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movement</a:t>
            </a:r>
            <a:r>
              <a:rPr lang="en-US" baseline="0" dirty="0"/>
              <a:t> of the lithospheric plates and the convection currents will be covered more in-depth during the next essential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387E7-F90B-4A4D-A6D7-CFE2FC6E5B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7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43919E-B6DD-4160-8C0F-4ADFD49E59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6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A373B-85BE-402B-9988-69F3DFC2E5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0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AF37B7-E6E9-4235-857C-0B7793AD6A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B72887-9B96-4C05-B851-1C132D823A6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66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D8103-E34F-40F7-BF49-75CFDE312F6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3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6DDC5-2E29-45A0-93D5-B87DAF5C70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75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F7C01-150F-4DD3-BA83-A9E3D63019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5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4FD79-EC1F-4B00-8A92-ACBE28EED7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D7B08-F00E-41EE-98D3-D75FE82287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9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B4905-AF8A-4DDA-A13F-FF8564ACBF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1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AEE28-E88B-42C1-A548-95D66429C11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59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13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7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35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0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66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3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8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3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3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9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0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2487-EB52-4C8D-9E09-7B6BCB331C97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0154-E56F-4ED1-A1E7-C38E176EF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AD1115-A723-47D8-9D79-AAE4BA60FAC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66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12487-EB52-4C8D-9E09-7B6BCB331C9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7/24/2023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0154-E56F-4ED1-A1E7-C38E176EFB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youtu.be/HOd7PRJMkkQ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makezineblog.files.wordpress.com/2013/07/earths-layers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63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300" y="103187"/>
            <a:ext cx="8610600" cy="1470025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Layers of the Earth</a:t>
            </a:r>
          </a:p>
        </p:txBody>
      </p:sp>
    </p:spTree>
    <p:extLst>
      <p:ext uri="{BB962C8B-B14F-4D97-AF65-F5344CB8AC3E}">
        <p14:creationId xmlns:p14="http://schemas.microsoft.com/office/powerpoint/2010/main" val="260685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The </a:t>
            </a:r>
            <a:r>
              <a:rPr dirty="0"/>
              <a:t>Lithospheric</a:t>
            </a:r>
            <a:r>
              <a:rPr spc="-85" dirty="0"/>
              <a:t> </a:t>
            </a:r>
            <a:r>
              <a:rPr b="0" spc="-5" dirty="0">
                <a:latin typeface="Times New Roman"/>
                <a:cs typeface="Times New Roman"/>
              </a:rPr>
              <a:t>Plates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294967295"/>
          </p:nvPr>
        </p:nvSpPr>
        <p:spPr>
          <a:xfrm>
            <a:off x="421640" y="5077205"/>
            <a:ext cx="8300719" cy="13911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12065">
              <a:lnSpc>
                <a:spcPct val="90200"/>
              </a:lnSpc>
              <a:spcBef>
                <a:spcPts val="480"/>
              </a:spcBef>
            </a:pPr>
            <a:r>
              <a:rPr spc="-5" dirty="0"/>
              <a:t>The </a:t>
            </a:r>
            <a:r>
              <a:rPr sz="3200" b="1" spc="-5" dirty="0">
                <a:latin typeface="Times New Roman"/>
                <a:cs typeface="Times New Roman"/>
              </a:rPr>
              <a:t>crust </a:t>
            </a:r>
            <a:r>
              <a:rPr spc="-5" dirty="0"/>
              <a:t>of the </a:t>
            </a:r>
            <a:r>
              <a:rPr spc="-10" dirty="0"/>
              <a:t>Earth </a:t>
            </a:r>
            <a:r>
              <a:rPr spc="-5" dirty="0"/>
              <a:t>is broken into </a:t>
            </a:r>
            <a:r>
              <a:rPr spc="-10" dirty="0"/>
              <a:t>many </a:t>
            </a:r>
            <a:r>
              <a:rPr spc="-5" dirty="0"/>
              <a:t>pieces called  </a:t>
            </a:r>
            <a:r>
              <a:rPr sz="3200" b="1" spc="-5" dirty="0">
                <a:solidFill>
                  <a:srgbClr val="E3161F"/>
                </a:solidFill>
                <a:latin typeface="Times New Roman"/>
                <a:cs typeface="Times New Roman"/>
              </a:rPr>
              <a:t>plates</a:t>
            </a:r>
            <a:r>
              <a:rPr spc="-5" dirty="0"/>
              <a:t>. The plates "float" on the soft, semi-rigid  </a:t>
            </a:r>
            <a:r>
              <a:rPr lang="en-AU" spc="-5" dirty="0"/>
              <a:t>Mantle (</a:t>
            </a:r>
            <a:r>
              <a:rPr b="1" spc="-5" dirty="0">
                <a:latin typeface="Times New Roman"/>
                <a:cs typeface="Times New Roman"/>
              </a:rPr>
              <a:t>asthenosphere</a:t>
            </a:r>
            <a:r>
              <a:rPr lang="en-AU" b="1" spc="-5" dirty="0">
                <a:latin typeface="Times New Roman"/>
                <a:cs typeface="Times New Roman"/>
              </a:rPr>
              <a:t>)</a:t>
            </a:r>
            <a:r>
              <a:rPr spc="-5" dirty="0"/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76201" y="0"/>
            <a:ext cx="9220201" cy="5064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369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48" y="369149"/>
            <a:ext cx="4876800" cy="18288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11500" b="1" dirty="0"/>
              <a:t>Mantle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534400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http://www.pmamed.com/images/icon-circle-arro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585" y="3846071"/>
            <a:ext cx="1219200" cy="130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pmamed.com/images/icon-circle-arrow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12941"/>
            <a:ext cx="1219200" cy="13092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209800" y="2895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Upper Mantle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4185" y="55626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Lower Mantle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1838980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Middle </a:t>
            </a:r>
            <a:br>
              <a:rPr lang="en-US" sz="2800" b="1" dirty="0"/>
            </a:br>
            <a:r>
              <a:rPr lang="en-US" sz="2800" b="1" dirty="0"/>
              <a:t>Mantle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6907" y="3990496"/>
            <a:ext cx="274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Convection</a:t>
            </a:r>
            <a:br>
              <a:rPr lang="en-US" sz="2800" b="1" dirty="0"/>
            </a:br>
            <a:r>
              <a:rPr lang="en-US" sz="2800" b="1" dirty="0"/>
              <a:t>Currents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4678"/>
            <a:ext cx="21336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0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67000"/>
            <a:ext cx="8382000" cy="4038600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Solid but capable of flow (like fudge) Semi-Solid/Semi Liquid</a:t>
            </a:r>
          </a:p>
          <a:p>
            <a:r>
              <a:rPr lang="en-US" dirty="0"/>
              <a:t>Thickest layer of the Earth 2900km (1800 miles)</a:t>
            </a:r>
          </a:p>
          <a:p>
            <a:r>
              <a:rPr lang="en-US" dirty="0"/>
              <a:t>Element Composition: Magnesium, Silicon, Oxygen, and Iron</a:t>
            </a:r>
          </a:p>
          <a:p>
            <a:r>
              <a:rPr lang="en-US" dirty="0"/>
              <a:t>The hot magma rises then cools and sinks.</a:t>
            </a:r>
          </a:p>
          <a:p>
            <a:r>
              <a:rPr lang="en-US" dirty="0"/>
              <a:t>These convection currents cause changes in the Earth’s surface.</a:t>
            </a:r>
          </a:p>
          <a:p>
            <a:r>
              <a:rPr lang="en-US" dirty="0"/>
              <a:t>Conveyor belt for the tectonic plates.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976620" y="228600"/>
            <a:ext cx="6167380" cy="2312256"/>
            <a:chOff x="2976620" y="228600"/>
            <a:chExt cx="6167380" cy="2312256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620" y="228600"/>
              <a:ext cx="6167380" cy="231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3697107" y="304800"/>
              <a:ext cx="5134068" cy="1924110"/>
              <a:chOff x="5196242" y="-3479285"/>
              <a:chExt cx="5134068" cy="192411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613935" y="-3479285"/>
                <a:ext cx="274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Upper Mantle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880635" y="-2945885"/>
                <a:ext cx="20164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Convection</a:t>
                </a:r>
                <a:br>
                  <a:rPr lang="en-US" sz="2400" b="1" dirty="0"/>
                </a:br>
                <a:r>
                  <a:rPr lang="en-US" sz="2400" b="1" dirty="0"/>
                  <a:t>Currents</a:t>
                </a:r>
              </a:p>
            </p:txBody>
          </p:sp>
          <p:pic>
            <p:nvPicPr>
              <p:cNvPr id="7" name="Picture 6" descr="http://www.pmamed.com/images/icon-circle-arrows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6242" y="-2847889"/>
                <a:ext cx="835385" cy="89706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 descr="http://www.pmamed.com/images/icon-circle-arrows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6125" y="-2855556"/>
                <a:ext cx="835385" cy="89706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8501510" y="-2753300"/>
                <a:ext cx="1828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Middle </a:t>
                </a:r>
                <a:br>
                  <a:rPr lang="en-US" sz="2000" b="1" dirty="0"/>
                </a:br>
                <a:r>
                  <a:rPr lang="en-US" sz="2000" b="1" dirty="0"/>
                  <a:t>Mantle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61535" y="-1955285"/>
                <a:ext cx="274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Lower Mantle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2819400" cy="1143000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6600" b="1" u="sng" dirty="0"/>
              <a:t>Mantle</a:t>
            </a:r>
          </a:p>
        </p:txBody>
      </p:sp>
    </p:spTree>
    <p:extLst>
      <p:ext uri="{BB962C8B-B14F-4D97-AF65-F5344CB8AC3E}">
        <p14:creationId xmlns:p14="http://schemas.microsoft.com/office/powerpoint/2010/main" val="24330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290067"/>
            <a:ext cx="7620000" cy="8431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400" b="1" spc="-5" dirty="0">
                <a:latin typeface="Cooper Black"/>
                <a:cs typeface="Cooper Black"/>
              </a:rPr>
              <a:t>The</a:t>
            </a:r>
            <a:r>
              <a:rPr sz="5400" b="1" spc="-50" dirty="0">
                <a:latin typeface="Cooper Black"/>
                <a:cs typeface="Cooper Black"/>
              </a:rPr>
              <a:t> </a:t>
            </a:r>
            <a:r>
              <a:rPr sz="5400" b="1" spc="-5" dirty="0">
                <a:latin typeface="Cooper Black"/>
                <a:cs typeface="Cooper Black"/>
              </a:rPr>
              <a:t>Asthenosphere</a:t>
            </a:r>
            <a:endParaRPr sz="5400" dirty="0">
              <a:latin typeface="Cooper Black"/>
              <a:cs typeface="Cooper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863" y="1752600"/>
            <a:ext cx="5216936" cy="3945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89828" y="2282825"/>
            <a:ext cx="3311525" cy="2593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743585" algn="l"/>
              </a:tabLst>
            </a:pPr>
            <a:r>
              <a:rPr sz="2400" spc="-5" dirty="0">
                <a:latin typeface="Courier New"/>
                <a:cs typeface="Courier New"/>
              </a:rPr>
              <a:t>The	</a:t>
            </a:r>
            <a:r>
              <a:rPr sz="2400" b="1" spc="-10" dirty="0">
                <a:solidFill>
                  <a:srgbClr val="E3161F"/>
                </a:solidFill>
                <a:latin typeface="Courier New"/>
                <a:cs typeface="Courier New"/>
              </a:rPr>
              <a:t>asthenosphere  </a:t>
            </a:r>
            <a:r>
              <a:rPr sz="2400" spc="-5" dirty="0">
                <a:latin typeface="Courier New"/>
                <a:cs typeface="Courier New"/>
              </a:rPr>
              <a:t>is the </a:t>
            </a:r>
            <a:r>
              <a:rPr sz="2400" spc="-10" dirty="0">
                <a:latin typeface="Courier New"/>
                <a:cs typeface="Courier New"/>
              </a:rPr>
              <a:t>semi-rigid  </a:t>
            </a:r>
            <a:r>
              <a:rPr sz="2400" spc="-5" dirty="0">
                <a:latin typeface="Courier New"/>
                <a:cs typeface="Courier New"/>
              </a:rPr>
              <a:t>part of the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E3161F"/>
                </a:solidFill>
                <a:latin typeface="Courier New"/>
                <a:cs typeface="Courier New"/>
              </a:rPr>
              <a:t>middle  </a:t>
            </a:r>
            <a:r>
              <a:rPr sz="2400" b="1" spc="-5" dirty="0">
                <a:solidFill>
                  <a:srgbClr val="E3161F"/>
                </a:solidFill>
                <a:latin typeface="Courier New"/>
                <a:cs typeface="Courier New"/>
              </a:rPr>
              <a:t>mantle </a:t>
            </a:r>
            <a:r>
              <a:rPr sz="2400" spc="-10" dirty="0">
                <a:latin typeface="Courier New"/>
                <a:cs typeface="Courier New"/>
              </a:rPr>
              <a:t>that flows  </a:t>
            </a:r>
            <a:r>
              <a:rPr sz="2400" spc="-5" dirty="0">
                <a:latin typeface="Courier New"/>
                <a:cs typeface="Courier New"/>
              </a:rPr>
              <a:t>like </a:t>
            </a:r>
            <a:r>
              <a:rPr sz="2400" spc="-10" dirty="0">
                <a:latin typeface="Courier New"/>
                <a:cs typeface="Courier New"/>
              </a:rPr>
              <a:t>hot asphalt  </a:t>
            </a:r>
            <a:r>
              <a:rPr sz="2400" spc="-5" dirty="0">
                <a:latin typeface="Courier New"/>
                <a:cs typeface="Courier New"/>
              </a:rPr>
              <a:t>under </a:t>
            </a:r>
            <a:r>
              <a:rPr sz="2400" dirty="0">
                <a:latin typeface="Courier New"/>
                <a:cs typeface="Courier New"/>
              </a:rPr>
              <a:t>a </a:t>
            </a:r>
            <a:r>
              <a:rPr sz="2400" spc="-5" dirty="0">
                <a:latin typeface="Courier New"/>
                <a:cs typeface="Courier New"/>
              </a:rPr>
              <a:t>heavy  weight.</a:t>
            </a:r>
            <a:endParaRPr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944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37185"/>
            <a:ext cx="7848600" cy="6350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Convection</a:t>
            </a:r>
            <a:r>
              <a:rPr sz="4000" spc="-30" dirty="0"/>
              <a:t> </a:t>
            </a:r>
            <a:r>
              <a:rPr sz="4000" spc="-5" dirty="0"/>
              <a:t>Currents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26440" y="4889753"/>
            <a:ext cx="8335645" cy="18173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 indent="12065">
              <a:lnSpc>
                <a:spcPct val="80000"/>
              </a:lnSpc>
              <a:spcBef>
                <a:spcPts val="765"/>
              </a:spcBef>
              <a:tabLst>
                <a:tab pos="142367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middle mantle "flows" because of convection  currents.	</a:t>
            </a:r>
            <a:r>
              <a:rPr sz="2800" b="1" spc="-5" dirty="0">
                <a:solidFill>
                  <a:srgbClr val="E3161F"/>
                </a:solidFill>
                <a:latin typeface="Times New Roman"/>
                <a:cs typeface="Times New Roman"/>
              </a:rPr>
              <a:t>Convection currents </a:t>
            </a:r>
            <a:r>
              <a:rPr sz="2800" spc="-5" dirty="0">
                <a:latin typeface="Times New Roman"/>
                <a:cs typeface="Times New Roman"/>
              </a:rPr>
              <a:t>are caused by the very hot  material at the deepest part of the mantle rising</a:t>
            </a:r>
            <a:r>
              <a:rPr lang="en-US" sz="2800" spc="-5" dirty="0">
                <a:latin typeface="Times New Roman"/>
                <a:cs typeface="Times New Roman"/>
              </a:rPr>
              <a:t> being less dense</a:t>
            </a:r>
            <a:r>
              <a:rPr sz="2800" spc="-5" dirty="0">
                <a:latin typeface="Times New Roman"/>
                <a:cs typeface="Times New Roman"/>
              </a:rPr>
              <a:t>, then  cooling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5">
                <a:latin typeface="Times New Roman"/>
                <a:cs typeface="Times New Roman"/>
              </a:rPr>
              <a:t>becoming more </a:t>
            </a:r>
            <a:r>
              <a:rPr lang="en-US" sz="2800" spc="-5" dirty="0">
                <a:latin typeface="Times New Roman"/>
                <a:cs typeface="Times New Roman"/>
              </a:rPr>
              <a:t>dense</a:t>
            </a:r>
            <a:r>
              <a:rPr sz="2800" spc="-5" dirty="0">
                <a:latin typeface="Times New Roman"/>
                <a:cs typeface="Times New Roman"/>
              </a:rPr>
              <a:t> and sinking again --repeating this cycle over and  over.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914400"/>
            <a:ext cx="4343400" cy="3883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0" y="609600"/>
            <a:ext cx="3257550" cy="4267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69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0"/>
            <a:ext cx="327512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354" y="111091"/>
            <a:ext cx="8500646" cy="1957115"/>
          </a:xfrm>
          <a:solidFill>
            <a:srgbClr val="FF0000"/>
          </a:solidFill>
        </p:spPr>
        <p:txBody>
          <a:bodyPr>
            <a:noAutofit/>
          </a:bodyPr>
          <a:lstStyle/>
          <a:p>
            <a:r>
              <a:rPr lang="en-US" sz="13800" b="1" dirty="0"/>
              <a:t>Core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731" y="2068206"/>
            <a:ext cx="4065069" cy="4789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87065"/>
            <a:ext cx="4393131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637564" y="4881613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Inner</a:t>
            </a:r>
            <a:br>
              <a:rPr lang="en-US" sz="3600" b="1" dirty="0"/>
            </a:br>
            <a:r>
              <a:rPr lang="en-US" sz="3600" b="1" dirty="0"/>
              <a:t>Core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3954" y="2768064"/>
            <a:ext cx="129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Outer</a:t>
            </a:r>
            <a:br>
              <a:rPr lang="en-US" sz="3600" b="1" dirty="0"/>
            </a:br>
            <a:r>
              <a:rPr lang="en-US" sz="3600" b="1" dirty="0"/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369706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73703"/>
            <a:ext cx="4267200" cy="2183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28600"/>
            <a:ext cx="2209800" cy="2653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2743200" cy="1775410"/>
          </a:xfrm>
        </p:spPr>
        <p:txBody>
          <a:bodyPr>
            <a:noAutofit/>
          </a:bodyPr>
          <a:lstStyle/>
          <a:p>
            <a:r>
              <a:rPr lang="en-US" sz="5400" b="1" dirty="0"/>
              <a:t>Outer </a:t>
            </a:r>
            <a:br>
              <a:rPr lang="en-US" sz="5400" b="1" dirty="0"/>
            </a:br>
            <a:r>
              <a:rPr lang="en-US" sz="5400" b="1" dirty="0"/>
              <a:t>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8651874" cy="3505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3400" dirty="0"/>
              <a:t>Composition: Molten (liquid) metal that is about 4,700°C (8,500°F)</a:t>
            </a:r>
          </a:p>
          <a:p>
            <a:r>
              <a:rPr lang="en-US" sz="3400" dirty="0"/>
              <a:t>Thickness: 2,266 km (1,400) miles </a:t>
            </a:r>
          </a:p>
          <a:p>
            <a:r>
              <a:rPr lang="en-US" sz="3400" dirty="0"/>
              <a:t>State of Matter: Composed of the melted metals nickel and iron (liquid)</a:t>
            </a:r>
          </a:p>
          <a:p>
            <a:r>
              <a:rPr lang="en-US" sz="3400" dirty="0"/>
              <a:t>Located about 1,800 miles beneath the crust.</a:t>
            </a:r>
          </a:p>
        </p:txBody>
      </p:sp>
    </p:spTree>
    <p:extLst>
      <p:ext uri="{BB962C8B-B14F-4D97-AF65-F5344CB8AC3E}">
        <p14:creationId xmlns:p14="http://schemas.microsoft.com/office/powerpoint/2010/main" val="412811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124200"/>
            <a:ext cx="8651874" cy="36576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3100" dirty="0"/>
              <a:t>Solid sphere made mostly of iron and has Nickel</a:t>
            </a:r>
          </a:p>
          <a:p>
            <a:r>
              <a:rPr lang="en-US" sz="3100" dirty="0"/>
              <a:t>It is believed to be as hot as 6,650°C (12,000°F)</a:t>
            </a:r>
          </a:p>
          <a:p>
            <a:r>
              <a:rPr lang="en-US" sz="3100" dirty="0"/>
              <a:t>Heat in the core generated by the radioactive decay of uranium and other elements</a:t>
            </a:r>
          </a:p>
          <a:p>
            <a:r>
              <a:rPr lang="en-US" sz="3100" dirty="0"/>
              <a:t>It is solid because of the pressure from the outer core, mantle, and crust compressing it.</a:t>
            </a:r>
          </a:p>
          <a:p>
            <a:r>
              <a:rPr lang="en-US" sz="3100" dirty="0"/>
              <a:t>Thickness: 1271 km (800 miles)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26203"/>
            <a:ext cx="2178050" cy="2499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3536"/>
            <a:ext cx="3657600" cy="23622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8500" b="1" dirty="0"/>
              <a:t>Inner </a:t>
            </a:r>
            <a:br>
              <a:rPr lang="en-US" sz="8500" b="1" dirty="0"/>
            </a:br>
            <a:r>
              <a:rPr lang="en-US" sz="8500" b="1" dirty="0"/>
              <a:t>Core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25" y="454794"/>
            <a:ext cx="3581400" cy="237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7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://files.geglobalresearch.com/wp-content/uploads/2011/08/earth-co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56016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11" y="175661"/>
            <a:ext cx="9148011" cy="1371600"/>
          </a:xfrm>
          <a:solidFill>
            <a:srgbClr val="00CC00"/>
          </a:solidFill>
        </p:spPr>
        <p:txBody>
          <a:bodyPr/>
          <a:lstStyle/>
          <a:p>
            <a:r>
              <a:rPr lang="en-US" sz="5400" b="1" dirty="0">
                <a:latin typeface="Calibri" pitchFamily="34" charset="0"/>
              </a:rPr>
              <a:t>Temperature</a:t>
            </a:r>
            <a:br>
              <a:rPr lang="en-US" sz="5400" b="1" dirty="0">
                <a:latin typeface="Calibri" pitchFamily="34" charset="0"/>
              </a:rPr>
            </a:br>
            <a:r>
              <a:rPr lang="en-US" sz="5400" b="1" dirty="0">
                <a:latin typeface="Calibri" pitchFamily="34" charset="0"/>
              </a:rPr>
              <a:t>increases as depth increases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419600" y="3276600"/>
            <a:ext cx="0" cy="2362200"/>
          </a:xfrm>
          <a:prstGeom prst="straightConnector1">
            <a:avLst/>
          </a:prstGeom>
          <a:ln w="155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07911-659A-4440-A5A2-88CE74BA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61962"/>
            <a:ext cx="8153400" cy="593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A0469D-3930-4520-89FE-A0603F061410}"/>
              </a:ext>
            </a:extLst>
          </p:cNvPr>
          <p:cNvSpPr txBox="1"/>
          <p:nvPr/>
        </p:nvSpPr>
        <p:spPr>
          <a:xfrm>
            <a:off x="5410200" y="4648200"/>
            <a:ext cx="3200400" cy="1676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21769-6085-4C14-ACCC-49B2CF787CB8}"/>
              </a:ext>
            </a:extLst>
          </p:cNvPr>
          <p:cNvSpPr txBox="1"/>
          <p:nvPr/>
        </p:nvSpPr>
        <p:spPr>
          <a:xfrm>
            <a:off x="7620000" y="304800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689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  <a:solidFill>
            <a:srgbClr val="00B0F0"/>
          </a:solidFill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 can describe the structure of the Earth’s interior.</a:t>
            </a:r>
          </a:p>
          <a:p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Outline why it is important to learn about the layers of the Earth. </a:t>
            </a:r>
          </a:p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Identify the layers of the Earth and label them on a diagram.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E21AB-742F-49FF-9994-B1DE9E13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230313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79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2514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Earth’s Layers Rap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https://youtu.be/HOd7PRJMkkQ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5071212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3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305800" cy="2362200"/>
          </a:xfrm>
        </p:spPr>
        <p:txBody>
          <a:bodyPr>
            <a:noAutofit/>
          </a:bodyPr>
          <a:lstStyle/>
          <a:p>
            <a:r>
              <a:rPr lang="en-US" sz="5400" b="1" dirty="0"/>
              <a:t>Essential Question:</a:t>
            </a:r>
            <a:br>
              <a:rPr lang="en-US" sz="5400" b="1" dirty="0"/>
            </a:br>
            <a:r>
              <a:rPr lang="en-US" sz="5400" b="1" dirty="0"/>
              <a:t>How are layers of the Earth different from one another?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886200"/>
            <a:ext cx="8458200" cy="2590800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Think – Pair – Share </a:t>
            </a:r>
          </a:p>
        </p:txBody>
      </p:sp>
    </p:spTree>
    <p:extLst>
      <p:ext uri="{BB962C8B-B14F-4D97-AF65-F5344CB8AC3E}">
        <p14:creationId xmlns:p14="http://schemas.microsoft.com/office/powerpoint/2010/main" val="340651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EarthLay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25182" r="3125" b="2841"/>
          <a:stretch>
            <a:fillRect/>
          </a:stretch>
        </p:blipFill>
        <p:spPr bwMode="auto">
          <a:xfrm>
            <a:off x="3548231" y="1513726"/>
            <a:ext cx="5595769" cy="534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4800" b="1" dirty="0">
                <a:solidFill>
                  <a:prstClr val="black"/>
                </a:solidFill>
                <a:ea typeface="+mn-ea"/>
                <a:cs typeface="+mn-cs"/>
              </a:rPr>
              <a:t>The Earth is made up of 3 main layers:</a:t>
            </a:r>
            <a:endParaRPr lang="en-US" sz="4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72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prstClr val="black"/>
                </a:solidFill>
                <a:ea typeface="+mj-ea"/>
                <a:cs typeface="+mj-cs"/>
              </a:rPr>
              <a:t>Crust</a:t>
            </a:r>
          </a:p>
          <a:p>
            <a:endParaRPr lang="en-US" sz="6000" b="1" dirty="0">
              <a:solidFill>
                <a:prstClr val="black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prstClr val="black"/>
                </a:solidFill>
                <a:ea typeface="+mj-ea"/>
                <a:cs typeface="+mj-cs"/>
              </a:rPr>
              <a:t>Mantle</a:t>
            </a:r>
          </a:p>
          <a:p>
            <a:endParaRPr lang="en-US" sz="6000" b="1" dirty="0">
              <a:solidFill>
                <a:prstClr val="black"/>
              </a:solidFill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prstClr val="black"/>
                </a:solidFill>
                <a:ea typeface="+mj-ea"/>
                <a:cs typeface="+mj-cs"/>
              </a:rPr>
              <a:t>Core</a:t>
            </a:r>
            <a:br>
              <a:rPr lang="en-US" sz="4800" b="1" dirty="0">
                <a:solidFill>
                  <a:prstClr val="black"/>
                </a:solidFill>
                <a:ea typeface="+mj-ea"/>
                <a:cs typeface="+mj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6" presetClass="entr" presetSubtype="3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1371600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n-US" sz="5400" b="1" dirty="0"/>
              <a:t>Think of the layers of the Earth like the layers of a cake.</a:t>
            </a:r>
          </a:p>
        </p:txBody>
      </p:sp>
      <p:pic>
        <p:nvPicPr>
          <p:cNvPr id="4" name="Picture 3" descr="http://www.education.com/static/science-fair/earth-layers/earth-cake-diagr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934200" cy="693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53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" y="2438400"/>
            <a:ext cx="9067800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87" y="304800"/>
            <a:ext cx="6176911" cy="2133600"/>
          </a:xfrm>
          <a:solidFill>
            <a:srgbClr val="996633"/>
          </a:solidFill>
        </p:spPr>
        <p:txBody>
          <a:bodyPr>
            <a:noAutofit/>
          </a:bodyPr>
          <a:lstStyle/>
          <a:p>
            <a:r>
              <a:rPr lang="en-US" sz="16600" b="1" dirty="0"/>
              <a:t>Crust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7282" y="3687647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Ocean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72200" y="3651619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Land</a:t>
            </a:r>
          </a:p>
        </p:txBody>
      </p:sp>
      <p:sp>
        <p:nvSpPr>
          <p:cNvPr id="7" name="TextBox 6"/>
          <p:cNvSpPr txBox="1"/>
          <p:nvPr/>
        </p:nvSpPr>
        <p:spPr>
          <a:xfrm rot="20736102">
            <a:off x="957695" y="5426712"/>
            <a:ext cx="2092785" cy="4001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Oceanic Crust</a:t>
            </a:r>
          </a:p>
        </p:txBody>
      </p:sp>
      <p:sp>
        <p:nvSpPr>
          <p:cNvPr id="8" name="TextBox 7"/>
          <p:cNvSpPr txBox="1"/>
          <p:nvPr/>
        </p:nvSpPr>
        <p:spPr>
          <a:xfrm rot="594370">
            <a:off x="4122823" y="5442649"/>
            <a:ext cx="2183638" cy="400110"/>
          </a:xfrm>
          <a:prstGeom prst="rect">
            <a:avLst/>
          </a:prstGeom>
          <a:solidFill>
            <a:srgbClr val="9966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Continental Crust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375" y="0"/>
            <a:ext cx="2401625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87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86200"/>
            <a:ext cx="8229600" cy="2590800"/>
          </a:xfrm>
        </p:spPr>
        <p:txBody>
          <a:bodyPr>
            <a:normAutofit/>
          </a:bodyPr>
          <a:lstStyle/>
          <a:p>
            <a:r>
              <a:rPr lang="en-US" dirty="0"/>
              <a:t>The Earth’s crust is like the skin of an apple.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14400" y="0"/>
            <a:ext cx="7543799" cy="3810000"/>
            <a:chOff x="914400" y="0"/>
            <a:chExt cx="7543799" cy="3810000"/>
          </a:xfrm>
        </p:grpSpPr>
        <p:pic>
          <p:nvPicPr>
            <p:cNvPr id="28674" name="Picture 2" descr="http://www.efoodsdirect.com/media/catalog/product/cache/1/image/9df78eab33525d08d6e5fb8d27136e95/a/p/apples2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0"/>
              <a:ext cx="3809999" cy="381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76" name="Picture 4" descr="https://encrypted-tbn0.gstatic.com/images?q=tbn:ANd9GcTPp7vjqZD-iSmrND5K41NLRJW8zmtjLuGK0IPvqcb-o7TjyiNYA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685800"/>
              <a:ext cx="2971800" cy="2971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563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2438400"/>
            <a:ext cx="8556037" cy="4419600"/>
          </a:xfrm>
          <a:solidFill>
            <a:srgbClr val="00CC00"/>
          </a:solidFill>
        </p:spPr>
        <p:txBody>
          <a:bodyPr>
            <a:noAutofit/>
          </a:bodyPr>
          <a:lstStyle/>
          <a:p>
            <a:r>
              <a:rPr lang="en-US" dirty="0"/>
              <a:t>Thinnest layer of the Earth </a:t>
            </a:r>
          </a:p>
          <a:p>
            <a:r>
              <a:rPr lang="en-US" dirty="0"/>
              <a:t>Made up of large amounts of silicon and aluminum</a:t>
            </a:r>
          </a:p>
          <a:p>
            <a:r>
              <a:rPr lang="en-US" dirty="0"/>
              <a:t>Composed </a:t>
            </a:r>
            <a:r>
              <a:rPr lang="en-US"/>
              <a:t>of tectonic plates </a:t>
            </a:r>
            <a:r>
              <a:rPr lang="en-US" dirty="0"/>
              <a:t>on which the continents and oceans rest. These “ride” over molten mantle.</a:t>
            </a:r>
          </a:p>
          <a:p>
            <a:r>
              <a:rPr lang="en-US" dirty="0"/>
              <a:t>Crust is part of the lithosphere.</a:t>
            </a:r>
          </a:p>
          <a:p>
            <a:r>
              <a:rPr lang="en-US" dirty="0"/>
              <a:t>Two types of Crust: Oceanic and Continental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4604" y="130923"/>
            <a:ext cx="8658185" cy="2387931"/>
            <a:chOff x="117647" y="-261308"/>
            <a:chExt cx="8658185" cy="2387931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47" y="-261308"/>
              <a:ext cx="8658185" cy="228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078971" y="251058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Ocean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7643" y="124659"/>
              <a:ext cx="1600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</a:rPr>
                <a:t>Land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21067449">
              <a:off x="771061" y="1658949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Oceanic Crust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459797">
              <a:off x="3973682" y="1664958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Continental Crust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-138897" y="0"/>
            <a:ext cx="2672481" cy="1143000"/>
          </a:xfrm>
        </p:spPr>
        <p:txBody>
          <a:bodyPr>
            <a:normAutofit/>
          </a:bodyPr>
          <a:lstStyle/>
          <a:p>
            <a:r>
              <a:rPr lang="en-US" sz="6600" b="1" u="sng" dirty="0"/>
              <a:t>Crust</a:t>
            </a:r>
          </a:p>
        </p:txBody>
      </p:sp>
      <p:sp>
        <p:nvSpPr>
          <p:cNvPr id="11" name="TextBox 10"/>
          <p:cNvSpPr txBox="1"/>
          <p:nvPr/>
        </p:nvSpPr>
        <p:spPr>
          <a:xfrm rot="20736102">
            <a:off x="1205529" y="2047696"/>
            <a:ext cx="240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Oceanic Crust</a:t>
            </a:r>
          </a:p>
        </p:txBody>
      </p:sp>
      <p:sp>
        <p:nvSpPr>
          <p:cNvPr id="12" name="TextBox 11"/>
          <p:cNvSpPr txBox="1"/>
          <p:nvPr/>
        </p:nvSpPr>
        <p:spPr>
          <a:xfrm rot="488694">
            <a:off x="4403178" y="2142024"/>
            <a:ext cx="240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Continental Crust</a:t>
            </a:r>
          </a:p>
        </p:txBody>
      </p:sp>
    </p:spTree>
    <p:extLst>
      <p:ext uri="{BB962C8B-B14F-4D97-AF65-F5344CB8AC3E}">
        <p14:creationId xmlns:p14="http://schemas.microsoft.com/office/powerpoint/2010/main" val="30618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9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CC00"/>
          </a:solidFill>
        </p:spPr>
        <p:txBody>
          <a:bodyPr/>
          <a:lstStyle/>
          <a:p>
            <a:r>
              <a:rPr lang="en-US" dirty="0"/>
              <a:t>Continental vs. Oceanic Crust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2330292"/>
              </p:ext>
            </p:extLst>
          </p:nvPr>
        </p:nvGraphicFramePr>
        <p:xfrm>
          <a:off x="475397" y="1600200"/>
          <a:ext cx="8229600" cy="4968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9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9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Continental</a:t>
                      </a:r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Oceanic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Rock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Granite</a:t>
                      </a:r>
                    </a:p>
                  </a:txBody>
                  <a:tcP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Basalt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Thickness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 – 70km (Thicker)</a:t>
                      </a:r>
                    </a:p>
                  </a:txBody>
                  <a:tcP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3 – 8 km (Thinner)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Solid</a:t>
                      </a:r>
                    </a:p>
                  </a:txBody>
                  <a:tcP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Solid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Crust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4 billion years old or Older</a:t>
                      </a:r>
                    </a:p>
                  </a:txBody>
                  <a:tcP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180 million years old or Younger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Less Dense</a:t>
                      </a:r>
                    </a:p>
                  </a:txBody>
                  <a:tcP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More Dense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Element Composition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Oxygen, Sodium, Silicon, Aluminum, Potassium</a:t>
                      </a:r>
                    </a:p>
                  </a:txBody>
                  <a:tcPr>
                    <a:solidFill>
                      <a:srgbClr val="9966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Iron, Magnesium, Calcium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603</Words>
  <Application>Microsoft Office PowerPoint</Application>
  <PresentationFormat>On-screen Show (4:3)</PresentationFormat>
  <Paragraphs>101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Cooper Black</vt:lpstr>
      <vt:lpstr>Courier New</vt:lpstr>
      <vt:lpstr>Times New Roman</vt:lpstr>
      <vt:lpstr>Office Theme</vt:lpstr>
      <vt:lpstr>Default Design</vt:lpstr>
      <vt:lpstr>1_Office Theme</vt:lpstr>
      <vt:lpstr>Layers of the Earth</vt:lpstr>
      <vt:lpstr>Success Criteria</vt:lpstr>
      <vt:lpstr>Essential Question: How are layers of the Earth different from one another?</vt:lpstr>
      <vt:lpstr>The Earth is made up of 3 main layers:</vt:lpstr>
      <vt:lpstr>Think of the layers of the Earth like the layers of a cake.</vt:lpstr>
      <vt:lpstr>Crust</vt:lpstr>
      <vt:lpstr>The Earth’s crust is like the skin of an apple.</vt:lpstr>
      <vt:lpstr>Crust</vt:lpstr>
      <vt:lpstr>Continental vs. Oceanic Crust</vt:lpstr>
      <vt:lpstr>The Lithospheric Plates</vt:lpstr>
      <vt:lpstr>Mantle</vt:lpstr>
      <vt:lpstr>Mantle</vt:lpstr>
      <vt:lpstr>The Asthenosphere</vt:lpstr>
      <vt:lpstr>Convection Currents</vt:lpstr>
      <vt:lpstr>Core</vt:lpstr>
      <vt:lpstr>Outer  Core</vt:lpstr>
      <vt:lpstr>Inner  Core</vt:lpstr>
      <vt:lpstr>Temperature increases as depth increases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SHERIDAN Ellie [Narrogin Senior High School]</cp:lastModifiedBy>
  <cp:revision>110</cp:revision>
  <dcterms:created xsi:type="dcterms:W3CDTF">2014-12-04T17:58:13Z</dcterms:created>
  <dcterms:modified xsi:type="dcterms:W3CDTF">2023-07-24T08:45:13Z</dcterms:modified>
</cp:coreProperties>
</file>