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5" r:id="rId3"/>
  </p:sldMasterIdLst>
  <p:notesMasterIdLst>
    <p:notesMasterId r:id="rId24"/>
  </p:notesMasterIdLst>
  <p:sldIdLst>
    <p:sldId id="257" r:id="rId4"/>
    <p:sldId id="256" r:id="rId5"/>
    <p:sldId id="268" r:id="rId6"/>
    <p:sldId id="260" r:id="rId7"/>
    <p:sldId id="279" r:id="rId8"/>
    <p:sldId id="265" r:id="rId9"/>
    <p:sldId id="270" r:id="rId10"/>
    <p:sldId id="271" r:id="rId11"/>
    <p:sldId id="272" r:id="rId12"/>
    <p:sldId id="273" r:id="rId13"/>
    <p:sldId id="269" r:id="rId14"/>
    <p:sldId id="274" r:id="rId15"/>
    <p:sldId id="277" r:id="rId16"/>
    <p:sldId id="278" r:id="rId17"/>
    <p:sldId id="276" r:id="rId18"/>
    <p:sldId id="259" r:id="rId19"/>
    <p:sldId id="262" r:id="rId20"/>
    <p:sldId id="263" r:id="rId21"/>
    <p:sldId id="264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" id="{2B0AF9C9-15A7-9347-A9A4-57A2D61C195F}">
          <p14:sldIdLst/>
        </p14:section>
        <p14:section name="Untitled Section" id="{CBB7B2B8-5DD6-44FC-9679-79A5778125C4}">
          <p14:sldIdLst>
            <p14:sldId id="257"/>
            <p14:sldId id="256"/>
            <p14:sldId id="268"/>
            <p14:sldId id="260"/>
            <p14:sldId id="279"/>
            <p14:sldId id="265"/>
            <p14:sldId id="270"/>
            <p14:sldId id="271"/>
            <p14:sldId id="272"/>
            <p14:sldId id="273"/>
            <p14:sldId id="269"/>
            <p14:sldId id="274"/>
            <p14:sldId id="277"/>
            <p14:sldId id="278"/>
            <p14:sldId id="276"/>
          </p14:sldIdLst>
        </p14:section>
        <p14:section name="Printing" id="{0B328D3C-9E7F-0F49-A71E-8AE95276524C}">
          <p14:sldIdLst>
            <p14:sldId id="259"/>
            <p14:sldId id="262"/>
            <p14:sldId id="26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D4DF-34A2-F744-AA59-BC951944E0E2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606EE-97CE-BE4C-82EC-8C4EE781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the images for the video links (Erosion c.1minute/Transport c.2mins)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06EE-97CE-BE4C-82EC-8C4EE781E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3147-00A2-4366-AFA9-0F22009B1AF7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422161-7D7A-4489-A4F1-368E1BB409C9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B8C068-F37C-4DC8-B567-6EF935A31988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99E8AB-165F-40F2-B6FB-DD262D8CF13B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worksheet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06EE-97CE-BE4C-82EC-8C4EE781EE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on A4 for learning walk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06EE-97CE-BE4C-82EC-8C4EE781E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on A4 for learning walk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06EE-97CE-BE4C-82EC-8C4EE781E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on A4 for learning walk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606EE-97CE-BE4C-82EC-8C4EE781E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BFD83C4F-E5C9-4978-931E-EB7F55AF0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6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7D8124B9-F960-471F-8475-ECA8B79903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0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F4A7F3F-D037-4FFD-ABF1-012E8E68CC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95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69EE2F72-7D73-436C-9AB4-CDC7518F6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3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01611370-0197-4589-A6E6-CDF051070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53796A2-8884-4F8E-A8F2-609C58ACB2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F2310ECE-A107-42FC-BCFA-91E95B1C4D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96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AF104009-7532-4C41-BB66-BC5D4FB66E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74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1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6CEDCBF7-594F-4633-80F7-B92EAA2ABC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76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170F5D51-C81E-453F-89AE-82B47392D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79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D8EFD2E9-E646-4CAD-85DD-4014BFB7A7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96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257B-BD47-42E7-83B6-E62D948F109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5C4B-A0DA-4E58-A13C-64CB323573A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05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A1A0A-20B3-40DB-A623-5A923CB7159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FC4A0-7F1F-4608-AC49-451356C749D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2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7E38-EBCA-4FB8-A172-B2A467D89160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641D1-6307-45B9-A58E-F1411F3C7D7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22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0DCA3-ADEA-4819-9255-4F254FE5449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26DCF-0E24-4BD1-A3A7-3C6C63922B96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46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F888-0CF7-4A32-B412-F2CCCADF8571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C0DAB-7BFB-4676-B08B-CD9DD7FE726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4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C5EA8-596C-4C7E-81D0-7E284F468ED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0992-2392-4608-9D71-227F6FA67AB5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24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88FE-E92F-4F45-8BD3-4F9FEE47656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5E523-3445-414F-8F38-56AE4EB07EE2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B9B42-1B95-4C07-A851-90AE41179FC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CD4D-E9CA-47FE-BECE-EE07B80DF81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47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A3729-79AB-404E-82A3-4655CD3F532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B286-6536-48A7-BD3D-0124F45B502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68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9D85-9682-4C6F-A09C-7CC64843BA29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CC604-2870-42ED-BC2A-1AA93A42F2A1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019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FC3BB-EE1E-4A68-83F1-C55D94310B84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0CF9F-8773-48B5-A36C-E4CDCA17AB12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63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B7F3-B3D7-4723-90E1-2522A7B6299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A0E5-3FE5-4847-B6EF-E468DCED6F15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981-C95F-A244-B398-58AF29D1671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D6CA-9B56-784F-9B6A-280AC3B8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</a:defRPr>
            </a:lvl1pPr>
          </a:lstStyle>
          <a:p>
            <a:fld id="{07320981-C95F-A244-B398-58AF29D1671F}" type="datetimeFigureOut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</a:defRPr>
            </a:lvl1pPr>
          </a:lstStyle>
          <a:p>
            <a:fld id="{D224D6CA-9B56-784F-9B6A-280AC3B8D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E369CF-7402-45B7-9030-6679B20D55F7}" type="slidenum">
              <a:rPr lang="en-GB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2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A4DB418F-3937-41AD-96A6-39C893FBC170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28/08/2014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30E629AC-82D7-4310-A113-611C00225A2C}" type="slidenum">
              <a:rPr lang="en-GB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google.co.uk/url?sa=i&amp;rct=j&amp;q=cartoon%20exam&amp;source=images&amp;cd=&amp;cad=rja&amp;docid=EHOS1cj0mIzT3M&amp;tbnid=OpeS3fz2FBlBpM:&amp;ved=0CAUQjRw&amp;url=http%3A%2F%2Fsyiraslyfix.blogspot.com%2F2011_01_18_archive.html&amp;ei=kqtEUf7JLYTJPbG0gaAH&amp;bvm=bv.43828540,d.ZWU&amp;psig=AFQjCNG6nmF_Uegr9L-iywi_0_Xpft4PLw&amp;ust=1363541252588556" TargetMode="Externa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google.co.uk/url?sa=i&amp;rct=j&amp;q=cartoon%20exam&amp;source=images&amp;cd=&amp;cad=rja&amp;docid=EHOS1cj0mIzT3M&amp;tbnid=OpeS3fz2FBlBpM:&amp;ved=0CAUQjRw&amp;url=http%3A%2F%2Fsyiraslyfix.blogspot.com%2F2011_01_18_archive.html&amp;ei=kqtEUf7JLYTJPbG0gaAH&amp;bvm=bv.43828540,d.ZWU&amp;psig=AFQjCNG6nmF_Uegr9L-iywi_0_Xpft4PLw&amp;ust=1363541252588556" TargetMode="Externa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little+miss++scatterbrain&amp;source=images&amp;cd=&amp;cad=rja&amp;docid=PkUJjlZfjDPspM&amp;tbnid=o_Ajl5vveQBjiM:&amp;ved=0CAUQjRw&amp;url=http%3A%2F%2Fwww.zazzle.com%2Flittle_miss_scatterbrain_classic_2_mugs-168048803193724487&amp;ei=5ghOUZJy5JbQBaTRgegE&amp;bvm=bv.44158598,d.d2k&amp;psig=AFQjCNHamEZljCpqSi8fXEZndJqnTLCCtA&amp;ust=1364154957523775" TargetMode="External"/><Relationship Id="rId13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12" Type="http://schemas.openxmlformats.org/officeDocument/2006/relationships/hyperlink" Target="http://www.google.co.uk/url?sa=i&amp;rct=j&amp;q=mr+muddle&amp;source=images&amp;cd=&amp;cad=rja&amp;docid=8VEHxfchSVtJ7M&amp;tbnid=djxvvLdC-wFUwM:&amp;ved=0CAUQjRw&amp;url=http%3A%2F%2Fwww.zazzle.com%2Flittlemissandmrmen%2Fgifts%3Fcg%3D196762210218927573&amp;ei=FApOUfXgC4rF0QWz9YD4BQ&amp;bvm=bv.44158598,d.d2k&amp;psig=AFQjCNEXT8tzt4Luc81mF3WrEb4Kc4W5NA&amp;ust=1364155209886896" TargetMode="External"/><Relationship Id="rId2" Type="http://schemas.openxmlformats.org/officeDocument/2006/relationships/hyperlink" Target="http://www.google.co.uk/url?sa=i&amp;rct=j&amp;q=little+miss+curious&amp;source=images&amp;cd=&amp;cad=rja&amp;docid=cSEgJk5VXZNDwM&amp;tbnid=D0Ob1keD7oA8lM:&amp;ved=0CAUQjRw&amp;url=http%3A%2F%2Fpaulinevandermersch.blog.lemonde.fr%2F2013%2F01%2F08%2Fen-entreprise-les-juniors-en-quete-de-seniors%2Flittle-miss-curious%2F&amp;ei=nxFOUdOoJOSU0AXT3IGIDg&amp;bvm=bv.44158598,d.d2k&amp;psig=AFQjCNFnbF-2iyirC6neOtSu4BPJtH0Mng&amp;ust=1364157145131534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google.co.uk/url?sa=i&amp;rct=j&amp;q=little+miss+wise&amp;source=images&amp;cd=&amp;cad=rja&amp;docid=UpWbIuamvWuTeM&amp;tbnid=cuqceROdRFa4WM:&amp;ved=0CAUQjRw&amp;url=http%3A%2F%2Fwww.zazzle.com%2Flittle_miss_wise_classic_mugs-168712312515277382&amp;ei=jQhOUf-yH4GV0QXq84GoBw&amp;bvm=bv.44158598,d.d2k&amp;psig=AFQjCNHluiBJvIuc-Fo_6w3CofRoKhW1hQ&amp;ust=1364154862268703" TargetMode="External"/><Relationship Id="rId11" Type="http://schemas.openxmlformats.org/officeDocument/2006/relationships/image" Target="../media/image24.jpeg"/><Relationship Id="rId5" Type="http://schemas.openxmlformats.org/officeDocument/2006/relationships/image" Target="../media/image21.jpeg"/><Relationship Id="rId15" Type="http://schemas.openxmlformats.org/officeDocument/2006/relationships/image" Target="../media/image26.jpeg"/><Relationship Id="rId10" Type="http://schemas.openxmlformats.org/officeDocument/2006/relationships/hyperlink" Target="http://www.google.co.uk/url?sa=i&amp;rct=j&amp;q=littlemr+clever&amp;source=images&amp;cd=&amp;cad=rja&amp;docid=699a1JeSaz5MpM&amp;tbnid=HBZZDOzd2glyzM:&amp;ved=0CAUQjRw&amp;url=http%3A%2F%2Fwww.zazzle.com%2Fmr_clever_classic_iphone_4_cover-176628888101927375&amp;ei=WAlOUbCqEOmb0wWuyYCABA&amp;bvm=bv.44158598,d.d2k&amp;psig=AFQjCNHddT_278f-PvCKl3WtAd4737Rhlg&amp;ust=1364155055337130" TargetMode="External"/><Relationship Id="rId4" Type="http://schemas.openxmlformats.org/officeDocument/2006/relationships/hyperlink" Target="http://www.google.co.uk/url?sa=i&amp;rct=j&amp;q=mr+nosey&amp;source=images&amp;cd=&amp;cad=rja&amp;docid=vNXLWklMo2-crM&amp;tbnid=DFrbAHNmj9Iq7M:&amp;ved=0CAUQjRw&amp;url=http%3A%2F%2Fwww.zazzle.com%2Flittlemissandmrmen%2Fgifts%3Fcg%3D196456829910507225&amp;ei=ERFOUYGvCoWV0AWH1IGYAQ&amp;bvm=bv.44158598,d.d2k&amp;psig=AFQjCNGIe3OOt6dec3DP7Xlb0HySMRWVhg&amp;ust=1364157047284406" TargetMode="External"/><Relationship Id="rId9" Type="http://schemas.openxmlformats.org/officeDocument/2006/relationships/image" Target="../media/image23.jpeg"/><Relationship Id="rId14" Type="http://schemas.openxmlformats.org/officeDocument/2006/relationships/hyperlink" Target="http://www.google.co.uk/url?sa=i&amp;rct=j&amp;q=little+miss+curious&amp;source=images&amp;cd=&amp;cad=rja&amp;docid=cSEgJk5VXZNDwM&amp;tbnid=D0Ob1keD7oA8lM:&amp;ved=0CAUQjRw&amp;url=http%3A%2F%2Fwww.colette.fr%2Feshop%2Farticle%2F31159969%2Flittle-miss-curious-roger-hargreaves%2F&amp;ei=qBFOUfjQNajt0gXu0IDoCw&amp;bvm=bv.44158598,d.d2k&amp;psig=AFQjCNFnbF-2iyirC6neOtSu4BPJtH0Mng&amp;ust=136415714513153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bc.co.uk/education/clips/zn23cdm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www.bbc.co.uk/education/clips/zdxg9j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 smtClean="0"/>
              <a:t>What processes operate at the coast?</a:t>
            </a:r>
            <a:endParaRPr lang="en-US" sz="36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21"/>
              </p:ext>
            </p:extLst>
          </p:nvPr>
        </p:nvGraphicFramePr>
        <p:xfrm>
          <a:off x="179388" y="1306246"/>
          <a:ext cx="87852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731"/>
                <a:gridCol w="4824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omic Sans MS" pitchFamily="66" charset="0"/>
                        </a:rPr>
                        <a:t>Head</a:t>
                      </a:r>
                      <a:endParaRPr lang="en-GB" sz="24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Comic Sans MS" pitchFamily="66" charset="0"/>
                        </a:rPr>
                        <a:t>Tail</a:t>
                      </a:r>
                      <a:endParaRPr lang="en-GB" sz="24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a) The coastline is…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1. The distance over which waves can travel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b)</a:t>
                      </a:r>
                      <a:r>
                        <a:rPr lang="en-GB" sz="2200" b="1" baseline="0" dirty="0" smtClean="0">
                          <a:latin typeface="Comic Sans MS" pitchFamily="66" charset="0"/>
                        </a:rPr>
                        <a:t> The beach is…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2. Churn up beach material and move it back down the beach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c) The length of fetch is…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3. A sloping area of sand and/or shingle, found on the shore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d) The swash is…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4. The line along the land reached by the highest tides.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e) Destructive</a:t>
                      </a:r>
                      <a:r>
                        <a:rPr lang="en-GB" sz="2200" b="1" baseline="0" dirty="0" smtClean="0">
                          <a:latin typeface="Comic Sans MS" pitchFamily="66" charset="0"/>
                        </a:rPr>
                        <a:t> waves…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1" dirty="0" smtClean="0">
                          <a:latin typeface="Comic Sans MS" pitchFamily="66" charset="0"/>
                        </a:rPr>
                        <a:t>5. Water thrown up the beach by a wave.</a:t>
                      </a:r>
                      <a:endParaRPr lang="en-GB" sz="2200" b="1" dirty="0">
                        <a:latin typeface="Comic Sans MS" pitchFamily="66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5825613"/>
            <a:ext cx="8229600" cy="5812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Task</a:t>
            </a:r>
            <a:r>
              <a:rPr lang="en-US" sz="2400" dirty="0" smtClean="0"/>
              <a:t>: Match up the heads and tails in your books!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3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40292" name="Picture 2" descr="http://cache.virtualtourist.com/3268063-Stormy_sea_near_Sand_Beach-Acadia_National_P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3250" y="-1071563"/>
            <a:ext cx="12287250" cy="792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28938" y="428625"/>
            <a:ext cx="5929312" cy="1077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Rough seas fling pebbles against the rocks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32363" y="2000250"/>
            <a:ext cx="3783012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The pebbles act like sandpaper.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84888" y="3500438"/>
            <a:ext cx="2630487" cy="15541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This is called ABRASION</a:t>
            </a:r>
          </a:p>
        </p:txBody>
      </p:sp>
    </p:spTree>
    <p:extLst>
      <p:ext uri="{BB962C8B-B14F-4D97-AF65-F5344CB8AC3E}">
        <p14:creationId xmlns:p14="http://schemas.microsoft.com/office/powerpoint/2010/main" val="375736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http://www.webbaviation.co.uk/gallery/d/52277-2/CoastalErosion_fb2471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"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6988" y="0"/>
            <a:ext cx="3311525" cy="23082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Waves force water into cracks in the rock, this pressure breaks up the rock - called </a:t>
            </a:r>
            <a:r>
              <a:rPr lang="en-GB" b="1" smtClean="0">
                <a:solidFill>
                  <a:srgbClr val="0070C0"/>
                </a:solidFill>
                <a:latin typeface="Comic Sans MS" pitchFamily="66" charset="0"/>
                <a:cs typeface="Arial" pitchFamily="34" charset="0"/>
              </a:rPr>
              <a:t>hydraulic action</a:t>
            </a: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73750" y="1611313"/>
            <a:ext cx="3306763" cy="19383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Chunks of rock get knocked together and worn into smaller pieces. This is called </a:t>
            </a:r>
            <a:r>
              <a:rPr lang="en-GB" b="1" smtClean="0">
                <a:solidFill>
                  <a:srgbClr val="0070C0"/>
                </a:solidFill>
                <a:latin typeface="Comic Sans MS" pitchFamily="66" charset="0"/>
                <a:cs typeface="Arial" pitchFamily="34" charset="0"/>
              </a:rPr>
              <a:t>attrition</a:t>
            </a: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73750" y="5668963"/>
            <a:ext cx="3313113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The water dissolves the rock. This is called </a:t>
            </a:r>
            <a:r>
              <a:rPr lang="en-GB" b="1" smtClean="0">
                <a:solidFill>
                  <a:srgbClr val="0070C0"/>
                </a:solidFill>
                <a:latin typeface="Comic Sans MS" pitchFamily="66" charset="0"/>
                <a:cs typeface="Arial" pitchFamily="34" charset="0"/>
              </a:rPr>
              <a:t>solution</a:t>
            </a: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20638" y="4194175"/>
            <a:ext cx="3313113" cy="2676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The waves throw sand, pebbles and large stones against the rock. They wear it away like sand paper. This is called </a:t>
            </a:r>
            <a:r>
              <a:rPr lang="en-GB" b="1" smtClean="0">
                <a:solidFill>
                  <a:srgbClr val="0070C0"/>
                </a:solidFill>
                <a:latin typeface="Comic Sans MS" pitchFamily="66" charset="0"/>
                <a:cs typeface="Arial" pitchFamily="34" charset="0"/>
              </a:rPr>
              <a:t>abrasion</a:t>
            </a:r>
            <a:r>
              <a:rPr lang="en-GB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</a:t>
            </a:r>
          </a:p>
        </p:txBody>
      </p:sp>
      <p:sp>
        <p:nvSpPr>
          <p:cNvPr id="79879" name="TextBox 2"/>
          <p:cNvSpPr txBox="1">
            <a:spLocks noChangeArrowheads="1"/>
          </p:cNvSpPr>
          <p:nvPr/>
        </p:nvSpPr>
        <p:spPr bwMode="auto">
          <a:xfrm>
            <a:off x="3563938" y="188913"/>
            <a:ext cx="4608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9880" name="TextBox 6"/>
          <p:cNvSpPr txBox="1">
            <a:spLocks noChangeArrowheads="1"/>
          </p:cNvSpPr>
          <p:nvPr/>
        </p:nvSpPr>
        <p:spPr bwMode="auto">
          <a:xfrm>
            <a:off x="3851275" y="188913"/>
            <a:ext cx="4321175" cy="52228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SO REMEMBER</a:t>
            </a:r>
            <a:r>
              <a:rPr lang="en-GB" smtClean="0">
                <a:solidFill>
                  <a:srgbClr val="000000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51123" y="53418"/>
            <a:ext cx="5663369" cy="9089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Task: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Write these 4 definitions in your books. Add a diagram of each.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defTabSz="457200" eaLnBrk="1" hangingPunct="1"/>
            <a:r>
              <a:rPr lang="en-GB" altLang="en-US" sz="3200" b="1" kern="1200" dirty="0">
                <a:solidFill>
                  <a:schemeClr val="dk1"/>
                </a:solidFill>
                <a:latin typeface="Calibri" panose="020F0502020204030204" pitchFamily="34" charset="0"/>
              </a:rPr>
              <a:t>Factors which affect the speed that the coastline is eroded: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" y="9906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en-GB" sz="2800" b="1">
                <a:solidFill>
                  <a:srgbClr val="000000"/>
                </a:solidFill>
                <a:latin typeface="Comic Sans MS" pitchFamily="66" charset="0"/>
                <a:cs typeface="+mn-cs"/>
              </a:rPr>
              <a:t>1. Rock type</a:t>
            </a:r>
            <a:endParaRPr lang="en-GB" sz="4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04800" y="1905000"/>
            <a:ext cx="304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en-GB" sz="2800" b="1">
                <a:solidFill>
                  <a:srgbClr val="000000"/>
                </a:solidFill>
                <a:latin typeface="Comic Sans MS" pitchFamily="66" charset="0"/>
                <a:cs typeface="+mn-cs"/>
              </a:rPr>
              <a:t>2. Wave type</a:t>
            </a:r>
            <a:endParaRPr lang="en-GB" sz="4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8600" y="2895600"/>
            <a:ext cx="487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en-GB" sz="2800" b="1">
                <a:solidFill>
                  <a:srgbClr val="000000"/>
                </a:solidFill>
                <a:latin typeface="Comic Sans MS" pitchFamily="66" charset="0"/>
                <a:cs typeface="+mn-cs"/>
              </a:rPr>
              <a:t>3. If there’s a beach</a:t>
            </a:r>
            <a:endParaRPr lang="en-GB" sz="4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04800" y="3962400"/>
            <a:ext cx="388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en-GB" sz="2800" b="1">
                <a:solidFill>
                  <a:srgbClr val="000000"/>
                </a:solidFill>
                <a:latin typeface="Comic Sans MS" pitchFamily="66" charset="0"/>
                <a:cs typeface="+mn-cs"/>
              </a:rPr>
              <a:t>4. Human activity (pollution/walking)</a:t>
            </a:r>
            <a:endParaRPr lang="en-GB" sz="4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43000"/>
            <a:ext cx="981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1219200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11811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904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04800" y="5410200"/>
            <a:ext cx="388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lang="en-GB" sz="2800" b="1">
                <a:solidFill>
                  <a:srgbClr val="000000"/>
                </a:solidFill>
                <a:latin typeface="Comic Sans MS" pitchFamily="66" charset="0"/>
                <a:cs typeface="+mn-cs"/>
              </a:rPr>
              <a:t>5. Vegetation</a:t>
            </a:r>
            <a:endParaRPr lang="en-GB" sz="4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1536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4" b="14018"/>
          <a:stretch>
            <a:fillRect/>
          </a:stretch>
        </p:blipFill>
        <p:spPr bwMode="auto">
          <a:xfrm>
            <a:off x="3276600" y="5486400"/>
            <a:ext cx="1082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766619" y="1257870"/>
            <a:ext cx="3185640" cy="32760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Task: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List these factors which affect the speed of coastal erosion. For each, write one sentence explaining how this affects erosion speed.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8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utoUpdateAnimBg="0"/>
      <p:bldP spid="5125" grpId="0" autoUpdateAnimBg="0"/>
      <p:bldP spid="5126" grpId="0" autoUpdateAnimBg="0"/>
      <p:bldP spid="51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7772400" cy="695325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GB" altLang="en-US" sz="2400" b="1" u="sng" dirty="0" smtClean="0"/>
              <a:t>Past Exam </a:t>
            </a:r>
            <a:r>
              <a:rPr lang="en-GB" altLang="en-US" sz="2400" b="1" u="sng" dirty="0" smtClean="0"/>
              <a:t>Question:</a:t>
            </a:r>
            <a:endParaRPr lang="en-GB" altLang="en-US" sz="2400" b="1" u="sng" dirty="0" smtClean="0"/>
          </a:p>
        </p:txBody>
      </p:sp>
      <p:pic>
        <p:nvPicPr>
          <p:cNvPr id="183299" name="Picture 2" descr="http://4.bp.blogspot.com/_huNj8RHFUdM/TTWbKM_4QXI/AAAAAAAAAJ0/1LP6VfATd_o/s1600/pen_paper_cartoon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0"/>
            <a:ext cx="233362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50" y="869950"/>
            <a:ext cx="63357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Times New Roman"/>
                <a:cs typeface="+mn-cs"/>
              </a:rPr>
              <a:t>Draw a labelled diagram to show the process of </a:t>
            </a:r>
            <a:r>
              <a:rPr lang="en-GB" sz="2400" b="1" dirty="0" err="1">
                <a:latin typeface="Times New Roman"/>
                <a:cs typeface="+mn-cs"/>
              </a:rPr>
              <a:t>longshore</a:t>
            </a:r>
            <a:r>
              <a:rPr lang="en-GB" sz="2400" b="1" dirty="0">
                <a:latin typeface="Times New Roman"/>
                <a:cs typeface="+mn-cs"/>
              </a:rPr>
              <a:t> drift.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Times New Roman"/>
                <a:cs typeface="+mn-cs"/>
              </a:rPr>
              <a:t>(3 marks)</a:t>
            </a:r>
          </a:p>
        </p:txBody>
      </p:sp>
    </p:spTree>
    <p:extLst>
      <p:ext uri="{BB962C8B-B14F-4D97-AF65-F5344CB8AC3E}">
        <p14:creationId xmlns:p14="http://schemas.microsoft.com/office/powerpoint/2010/main" val="37932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7772400" cy="695325"/>
          </a:xfrm>
        </p:spPr>
        <p:txBody>
          <a:bodyPr/>
          <a:lstStyle/>
          <a:p>
            <a:pPr algn="l"/>
            <a:r>
              <a:rPr lang="en-GB" altLang="en-US" sz="2400" b="1" u="sng" dirty="0" smtClean="0">
                <a:latin typeface="Comic Sans MS" pitchFamily="66" charset="0"/>
              </a:rPr>
              <a:t>Past Exam Answer:</a:t>
            </a:r>
          </a:p>
        </p:txBody>
      </p:sp>
      <p:pic>
        <p:nvPicPr>
          <p:cNvPr id="184323" name="Picture 2" descr="http://4.bp.blogspot.com/_huNj8RHFUdM/TTWbKM_4QXI/AAAAAAAAAJ0/1LP6VfATd_o/s1600/pen_paper_cartoon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0"/>
            <a:ext cx="233362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950" y="1997075"/>
            <a:ext cx="8351838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Times New Roman"/>
                <a:cs typeface="+mn-cs"/>
              </a:rPr>
              <a:t>Diagram should show land/coast, beach, sea and direction of prevailing wind.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dirty="0">
              <a:latin typeface="Times New Roman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Times New Roman"/>
                <a:cs typeface="+mn-cs"/>
              </a:rPr>
              <a:t>Particle should be shown with movement up the beach an angle and labelled swash; down the beach at right angles to the coast and labelled the backwash; and movement overall of the material along the beach labelled as direction or </a:t>
            </a:r>
            <a:r>
              <a:rPr lang="en-GB" sz="2400" dirty="0" err="1">
                <a:latin typeface="Times New Roman"/>
                <a:cs typeface="+mn-cs"/>
              </a:rPr>
              <a:t>longshore</a:t>
            </a:r>
            <a:r>
              <a:rPr lang="en-GB" sz="2400" dirty="0">
                <a:latin typeface="Times New Roman"/>
                <a:cs typeface="+mn-cs"/>
              </a:rPr>
              <a:t> drift.</a:t>
            </a:r>
          </a:p>
        </p:txBody>
      </p:sp>
    </p:spTree>
    <p:extLst>
      <p:ext uri="{BB962C8B-B14F-4D97-AF65-F5344CB8AC3E}">
        <p14:creationId xmlns:p14="http://schemas.microsoft.com/office/powerpoint/2010/main" val="30519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13" descr="http://paulinevandermersch.blog.lemonde.fr/files/2013/01/Little-Miss-Curiou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3397250"/>
            <a:ext cx="88265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11" descr="http://rlv.zcache.com/mr_nosey_classic_postcards-r69003a806aad4e6399156a6d97eed1d6_vgbaq_8byvr_210.jpg?bg=0xFFFFF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t="17200" r="15781" b="17999"/>
          <a:stretch>
            <a:fillRect/>
          </a:stretch>
        </p:blipFill>
        <p:spPr bwMode="auto">
          <a:xfrm>
            <a:off x="3714750" y="4779963"/>
            <a:ext cx="12414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6" name="Picture 2" descr="http://rlv.zcache.com/little_miss_wise_classic_mugs-p168712312515277382en84q_400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31255" r="30078" b="23042"/>
          <a:stretch>
            <a:fillRect/>
          </a:stretch>
        </p:blipFill>
        <p:spPr bwMode="auto">
          <a:xfrm>
            <a:off x="8110538" y="3281363"/>
            <a:ext cx="10033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7" name="Picture 4" descr="http://rlv.zcache.com/little_miss_scatterbrain_classic_2_mugs-p168048803193724487en84q_400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3" t="36127" r="28114" b="22894"/>
          <a:stretch>
            <a:fillRect/>
          </a:stretch>
        </p:blipFill>
        <p:spPr bwMode="auto">
          <a:xfrm>
            <a:off x="28575" y="3232150"/>
            <a:ext cx="12049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8" name="Picture 6" descr="http://rlv.zcache.com/mr_clever_classic_iphone_4_cover-p176628888101927375b2s8e_40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31392" r="28577" b="26056"/>
          <a:stretch>
            <a:fillRect/>
          </a:stretch>
        </p:blipFill>
        <p:spPr bwMode="auto">
          <a:xfrm>
            <a:off x="8040688" y="4505325"/>
            <a:ext cx="11445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9" name="Picture 8" descr="http://rlv.zcache.com/mr_muddle_classic_postcards-r573426b88d924bcdb0adff66002e3e73_vgbaq_8byvr_210.jpg?bg=0xFFFFFF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17558" r="11798" b="17557"/>
          <a:stretch>
            <a:fillRect/>
          </a:stretch>
        </p:blipFill>
        <p:spPr bwMode="auto">
          <a:xfrm>
            <a:off x="22225" y="4592638"/>
            <a:ext cx="1204913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71538" y="4181475"/>
            <a:ext cx="7239000" cy="46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72041" name="TextBox 5"/>
          <p:cNvSpPr txBox="1">
            <a:spLocks noChangeArrowheads="1"/>
          </p:cNvSpPr>
          <p:nvPr/>
        </p:nvSpPr>
        <p:spPr bwMode="auto">
          <a:xfrm>
            <a:off x="22225" y="5840413"/>
            <a:ext cx="1885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smtClean="0">
                <a:solidFill>
                  <a:srgbClr val="7030A0"/>
                </a:solidFill>
                <a:latin typeface="Comic Sans MS" pitchFamily="66" charset="0"/>
                <a:cs typeface="Arial" pitchFamily="34" charset="0"/>
              </a:rPr>
              <a:t>I know very little.</a:t>
            </a:r>
          </a:p>
        </p:txBody>
      </p:sp>
      <p:sp>
        <p:nvSpPr>
          <p:cNvPr id="172042" name="TextBox 11"/>
          <p:cNvSpPr txBox="1">
            <a:spLocks noChangeArrowheads="1"/>
          </p:cNvSpPr>
          <p:nvPr/>
        </p:nvSpPr>
        <p:spPr bwMode="auto">
          <a:xfrm>
            <a:off x="7493000" y="5603875"/>
            <a:ext cx="1692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smtClean="0">
                <a:solidFill>
                  <a:srgbClr val="7030A0"/>
                </a:solidFill>
                <a:latin typeface="Comic Sans MS" pitchFamily="66" charset="0"/>
                <a:cs typeface="Arial" pitchFamily="34" charset="0"/>
              </a:rPr>
              <a:t>I know this in a lot of detail.</a:t>
            </a:r>
          </a:p>
        </p:txBody>
      </p:sp>
      <p:sp>
        <p:nvSpPr>
          <p:cNvPr id="172043" name="TextBox 12"/>
          <p:cNvSpPr txBox="1">
            <a:spLocks noChangeArrowheads="1"/>
          </p:cNvSpPr>
          <p:nvPr/>
        </p:nvSpPr>
        <p:spPr bwMode="auto">
          <a:xfrm>
            <a:off x="2987675" y="5822950"/>
            <a:ext cx="283527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smtClean="0">
                <a:solidFill>
                  <a:srgbClr val="7030A0"/>
                </a:solidFill>
                <a:latin typeface="Comic Sans MS" pitchFamily="66" charset="0"/>
                <a:cs typeface="Arial" pitchFamily="34" charset="0"/>
              </a:rPr>
              <a:t>I know some stuff but will need to know more.</a:t>
            </a:r>
          </a:p>
        </p:txBody>
      </p:sp>
      <p:sp>
        <p:nvSpPr>
          <p:cNvPr id="172044" name="TextBox 6"/>
          <p:cNvSpPr txBox="1">
            <a:spLocks noChangeArrowheads="1"/>
          </p:cNvSpPr>
          <p:nvPr/>
        </p:nvSpPr>
        <p:spPr bwMode="auto">
          <a:xfrm>
            <a:off x="1476375" y="1588"/>
            <a:ext cx="6335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u="sng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Objectives: By the end of the lesson…</a:t>
            </a:r>
          </a:p>
        </p:txBody>
      </p:sp>
      <p:sp>
        <p:nvSpPr>
          <p:cNvPr id="172045" name="TextBox 7"/>
          <p:cNvSpPr txBox="1">
            <a:spLocks noChangeArrowheads="1"/>
          </p:cNvSpPr>
          <p:nvPr/>
        </p:nvSpPr>
        <p:spPr bwMode="auto">
          <a:xfrm>
            <a:off x="0" y="539750"/>
            <a:ext cx="2592388" cy="23082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LEVEL 1 (Basic)</a:t>
            </a:r>
            <a:b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</a:b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C GRADE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I’ll be able to:</a:t>
            </a:r>
            <a:b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</a:b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-list the 4 types of erosion and some things that can speed it up.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1800" b="1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72046" name="TextBox 18"/>
          <p:cNvSpPr txBox="1">
            <a:spLocks noChangeArrowheads="1"/>
          </p:cNvSpPr>
          <p:nvPr/>
        </p:nvSpPr>
        <p:spPr bwMode="auto">
          <a:xfrm>
            <a:off x="2592388" y="534988"/>
            <a:ext cx="3230562" cy="2308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LEVEL 2 (Clear)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B / A GRADE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I’ll be able to: </a:t>
            </a:r>
            <a:b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</a:b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-describe the 4 types of erosion. I’ll be able to describe factors that affect the speed of erosion.</a:t>
            </a:r>
          </a:p>
        </p:txBody>
      </p:sp>
      <p:sp>
        <p:nvSpPr>
          <p:cNvPr id="172047" name="TextBox 19"/>
          <p:cNvSpPr txBox="1">
            <a:spLocks noChangeArrowheads="1"/>
          </p:cNvSpPr>
          <p:nvPr/>
        </p:nvSpPr>
        <p:spPr bwMode="auto">
          <a:xfrm>
            <a:off x="5822950" y="512763"/>
            <a:ext cx="3321050" cy="230822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LEVEL 3 (Detailed)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A* GRADE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I’ll be able to: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-describe in detail the types of erosion. I’ll be able to describe what affects the speed of erosion and explain WHY.</a:t>
            </a:r>
          </a:p>
        </p:txBody>
      </p:sp>
      <p:sp>
        <p:nvSpPr>
          <p:cNvPr id="172048" name="TextBox 16"/>
          <p:cNvSpPr txBox="1">
            <a:spLocks noChangeArrowheads="1"/>
          </p:cNvSpPr>
          <p:nvPr/>
        </p:nvSpPr>
        <p:spPr bwMode="auto">
          <a:xfrm>
            <a:off x="5068888" y="3443288"/>
            <a:ext cx="942975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smtClean="0">
                <a:solidFill>
                  <a:srgbClr val="000000"/>
                </a:solidFill>
                <a:cs typeface="Arial" pitchFamily="34" charset="0"/>
              </a:rPr>
              <a:t>START</a:t>
            </a:r>
          </a:p>
        </p:txBody>
      </p:sp>
      <p:pic>
        <p:nvPicPr>
          <p:cNvPr id="172049" name="Picture 15" descr="http://www.colette.fr/files/044e53bbda17959f558780ef974cbbe551ecf9e2.jp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 t="33472" r="22443" b="50000"/>
          <a:stretch>
            <a:fillRect/>
          </a:stretch>
        </p:blipFill>
        <p:spPr bwMode="auto">
          <a:xfrm>
            <a:off x="3798888" y="3021013"/>
            <a:ext cx="127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372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9890" y="1030109"/>
            <a:ext cx="8706555" cy="4601460"/>
            <a:chOff x="239890" y="1030109"/>
            <a:chExt cx="8706555" cy="4601460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254001" y="1040580"/>
              <a:ext cx="8692444" cy="45909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3" name="TextBox 2"/>
            <p:cNvSpPr txBox="1"/>
            <p:nvPr/>
          </p:nvSpPr>
          <p:spPr>
            <a:xfrm>
              <a:off x="239890" y="1030109"/>
              <a:ext cx="4713110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The Waves at Work</a:t>
              </a:r>
              <a:endParaRPr lang="en-US" sz="3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73333" y="57778"/>
            <a:ext cx="237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Name: ______________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4001" y="148664"/>
            <a:ext cx="622299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Task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Move around the room and collect evidence of how the waves are continually shaping the coastline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7222" y="3739444"/>
            <a:ext cx="2469445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Process 1: _______________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38333" y="2130778"/>
            <a:ext cx="2469445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Process 3: _______________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38333" y="4769555"/>
            <a:ext cx="24694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Process 2: _______________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48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41112" y="736368"/>
            <a:ext cx="8791222" cy="59999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19417"/>
            <a:ext cx="8229600" cy="459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 1: EROSION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5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19417"/>
            <a:ext cx="8229600" cy="459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Process 2: TRANSPORTATION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39888" y="5410731"/>
            <a:ext cx="8734779" cy="13202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GB" sz="2400" dirty="0"/>
              <a:t>The waves carry the eroded material away. Some is carried right out to sea. But a lot is carried along the coastline</a:t>
            </a:r>
            <a:r>
              <a:rPr lang="en-GB" sz="2400" dirty="0" smtClean="0"/>
              <a:t>. This movement is called </a:t>
            </a:r>
            <a:r>
              <a:rPr lang="en-GB" sz="2400" b="1" u="sng" dirty="0" smtClean="0"/>
              <a:t>Long-shore Drift</a:t>
            </a:r>
            <a:endParaRPr lang="en-GB" sz="2400" b="1" u="sng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17275" y="1051147"/>
            <a:ext cx="8916732" cy="39381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517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9417"/>
            <a:ext cx="8229600" cy="459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Process 3: DEPOSITION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0445" y="874889"/>
            <a:ext cx="4402138" cy="5661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600" dirty="0" smtClean="0"/>
              <a:t>Waves continually carry material on and off the land.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If they carry more on than off— a beach forms!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Some beaches are made of sand. Some are made of shingle or small pebbles.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Beaches grow in sheltered areas. Low flat waves carry material up the beach and leave it there.</a:t>
            </a:r>
            <a:endParaRPr lang="en-GB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59" y="4007557"/>
            <a:ext cx="3717141" cy="2597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9659" y="851715"/>
            <a:ext cx="3717141" cy="2950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36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77" y="4411135"/>
            <a:ext cx="4927600" cy="175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Lesson 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Identify and </a:t>
            </a:r>
            <a:r>
              <a:rPr lang="en-US" dirty="0" err="1" smtClean="0">
                <a:solidFill>
                  <a:schemeClr val="tx1"/>
                </a:solidFill>
              </a:rPr>
              <a:t>analyse</a:t>
            </a:r>
            <a:r>
              <a:rPr lang="en-US" dirty="0" smtClean="0">
                <a:solidFill>
                  <a:schemeClr val="tx1"/>
                </a:solidFill>
              </a:rPr>
              <a:t> the three ways waves shape the coastline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8" y="231422"/>
            <a:ext cx="3492500" cy="2324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389" y="231422"/>
            <a:ext cx="3416300" cy="238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89" y="4391378"/>
            <a:ext cx="3505200" cy="2324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3047262"/>
            <a:ext cx="8229600" cy="868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 smtClean="0"/>
              <a:t>Title: What processes operate at the coast?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0733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11232"/>
              </p:ext>
            </p:extLst>
          </p:nvPr>
        </p:nvGraphicFramePr>
        <p:xfrm>
          <a:off x="163772" y="1064526"/>
          <a:ext cx="8871046" cy="5650173"/>
        </p:xfrm>
        <a:graphic>
          <a:graphicData uri="http://schemas.openxmlformats.org/drawingml/2006/table">
            <a:tbl>
              <a:tblPr firstRow="1" firstCol="1" bandRow="1"/>
              <a:tblGrid>
                <a:gridCol w="1618170"/>
                <a:gridCol w="730014"/>
                <a:gridCol w="1798379"/>
                <a:gridCol w="1546074"/>
                <a:gridCol w="563328"/>
                <a:gridCol w="2615081"/>
              </a:tblGrid>
              <a:tr h="17848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EROSION TYPE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HOW IT WORKS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DIAGRAM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367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the waves throw pebbles and rocks against the cliffs, wearing them away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0952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the water itself is slightly acidic and can dissolve minerals such as calcium carbonate, which is in chalk and limestone.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367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the force of waves traps air in cracks …air pressure breaks off pieces of rock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367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the pebbles and rocks are worn away as they crash against each other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2789"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KEY WORDS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4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Attrition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Hydraulic Action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Abrasion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omic Sans MS"/>
                          <a:ea typeface="Calibri"/>
                          <a:cs typeface="Times New Roman"/>
                        </a:rPr>
                        <a:t>Corrosion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227" marR="472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772" y="134452"/>
            <a:ext cx="42308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/>
              <a:t>Task</a:t>
            </a:r>
            <a:r>
              <a:rPr lang="en-GB" sz="1400" dirty="0" smtClean="0"/>
              <a:t>: </a:t>
            </a:r>
          </a:p>
          <a:p>
            <a:r>
              <a:rPr lang="en-GB" sz="1400" dirty="0" smtClean="0"/>
              <a:t>Watch the video, then match up the correct erosion type to the definition given.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03762" y="148098"/>
            <a:ext cx="4531056" cy="738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/>
              <a:t>Extension</a:t>
            </a:r>
            <a:r>
              <a:rPr lang="en-GB" sz="1400" dirty="0" smtClean="0"/>
              <a:t>: </a:t>
            </a:r>
          </a:p>
          <a:p>
            <a:r>
              <a:rPr lang="en-GB" sz="1400" dirty="0" smtClean="0"/>
              <a:t>Create a small diagram to help you remember how each erosion process works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98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0" t="23542" r="47174" b="29839"/>
          <a:stretch/>
        </p:blipFill>
        <p:spPr bwMode="auto">
          <a:xfrm>
            <a:off x="457200" y="1589380"/>
            <a:ext cx="5120640" cy="3410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happened at </a:t>
            </a:r>
            <a:r>
              <a:rPr lang="en-US" sz="3600" dirty="0" err="1" smtClean="0"/>
              <a:t>Hallsands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0864" y="1427151"/>
            <a:ext cx="2875935" cy="17051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Task</a:t>
            </a:r>
            <a:r>
              <a:rPr lang="en-US" sz="2400" dirty="0" smtClean="0"/>
              <a:t>: </a:t>
            </a:r>
            <a:r>
              <a:rPr lang="en-US" sz="2400" dirty="0" err="1" smtClean="0"/>
              <a:t>Summarise</a:t>
            </a:r>
            <a:r>
              <a:rPr lang="en-US" sz="2400" dirty="0" smtClean="0"/>
              <a:t> what happened at </a:t>
            </a:r>
            <a:r>
              <a:rPr lang="en-US" sz="2400" dirty="0" err="1" smtClean="0"/>
              <a:t>Hallsands</a:t>
            </a:r>
            <a:r>
              <a:rPr lang="en-US" sz="2400" dirty="0" smtClean="0"/>
              <a:t>. Use dates and specific evidence.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0864" y="3388687"/>
            <a:ext cx="2875935" cy="170515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Extension: </a:t>
            </a:r>
            <a:r>
              <a:rPr lang="en-US" sz="2400" dirty="0" smtClean="0"/>
              <a:t>What geographical processes can you name that affected </a:t>
            </a:r>
            <a:r>
              <a:rPr lang="en-US" sz="2400" dirty="0" err="1" smtClean="0"/>
              <a:t>Hallsands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3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What processes operate at the coast?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994"/>
            <a:ext cx="8229600" cy="17779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Task 1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Move around the room and collect </a:t>
            </a:r>
            <a:r>
              <a:rPr lang="en-US" sz="2400" dirty="0" smtClean="0"/>
              <a:t>evidence on your worksheet </a:t>
            </a:r>
            <a:r>
              <a:rPr lang="en-US" sz="2400" dirty="0"/>
              <a:t>of how the waves are continually shaping the coastline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428915"/>
            <a:ext cx="8229600" cy="147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spcBef>
                <a:spcPct val="20000"/>
              </a:spcBef>
              <a:buFont typeface="Arial"/>
              <a:buNone/>
              <a:defRPr sz="2400" b="1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Task 2:  </a:t>
            </a:r>
          </a:p>
          <a:p>
            <a:r>
              <a:rPr lang="en-US" b="0" dirty="0"/>
              <a:t>In your book, draw an annotated diagram of Long-</a:t>
            </a:r>
            <a:r>
              <a:rPr lang="en-US" b="0" dirty="0"/>
              <a:t>S</a:t>
            </a:r>
            <a:r>
              <a:rPr lang="en-US" b="0" dirty="0"/>
              <a:t>hore Drift. In a group of 3, get ready to come up and demonstrate LSD!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04377"/>
            <a:ext cx="2105378" cy="14010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78" y="5209931"/>
            <a:ext cx="1996722" cy="1395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22" y="5209931"/>
            <a:ext cx="2113844" cy="14015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2" name="Right Arrow 11"/>
          <p:cNvSpPr/>
          <p:nvPr/>
        </p:nvSpPr>
        <p:spPr>
          <a:xfrm>
            <a:off x="2300111" y="5700889"/>
            <a:ext cx="1538111" cy="45155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31556" y="5700889"/>
            <a:ext cx="1538111" cy="45155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1026" descr="BEACH AND S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477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Oval 1027" descr="Sand"/>
          <p:cNvSpPr>
            <a:spLocks noChangeArrowheads="1"/>
          </p:cNvSpPr>
          <p:nvPr/>
        </p:nvSpPr>
        <p:spPr bwMode="auto">
          <a:xfrm>
            <a:off x="1447800" y="4495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2" name="Oval 1028" descr="Sand"/>
          <p:cNvSpPr>
            <a:spLocks noChangeArrowheads="1"/>
          </p:cNvSpPr>
          <p:nvPr/>
        </p:nvSpPr>
        <p:spPr bwMode="auto">
          <a:xfrm>
            <a:off x="2895600" y="2590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3" name="Oval 1029" descr="Sand"/>
          <p:cNvSpPr>
            <a:spLocks noChangeArrowheads="1"/>
          </p:cNvSpPr>
          <p:nvPr/>
        </p:nvSpPr>
        <p:spPr bwMode="auto">
          <a:xfrm>
            <a:off x="2971800" y="4495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4" name="Oval 1030" descr="Sand"/>
          <p:cNvSpPr>
            <a:spLocks noChangeArrowheads="1"/>
          </p:cNvSpPr>
          <p:nvPr/>
        </p:nvSpPr>
        <p:spPr bwMode="auto">
          <a:xfrm>
            <a:off x="4495800" y="2590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5" name="Oval 1031" descr="Sand"/>
          <p:cNvSpPr>
            <a:spLocks noChangeArrowheads="1"/>
          </p:cNvSpPr>
          <p:nvPr/>
        </p:nvSpPr>
        <p:spPr bwMode="auto">
          <a:xfrm>
            <a:off x="5943600" y="2590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6" name="Oval 1032" descr="Sand"/>
          <p:cNvSpPr>
            <a:spLocks noChangeArrowheads="1"/>
          </p:cNvSpPr>
          <p:nvPr/>
        </p:nvSpPr>
        <p:spPr bwMode="auto">
          <a:xfrm>
            <a:off x="4495800" y="4495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7" name="Oval 1033" descr="Sand"/>
          <p:cNvSpPr>
            <a:spLocks noChangeArrowheads="1"/>
          </p:cNvSpPr>
          <p:nvPr/>
        </p:nvSpPr>
        <p:spPr bwMode="auto">
          <a:xfrm>
            <a:off x="5943600" y="4495800"/>
            <a:ext cx="228600" cy="152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8138" name="Line 1034"/>
          <p:cNvSpPr>
            <a:spLocks noChangeShapeType="1"/>
          </p:cNvSpPr>
          <p:nvPr/>
        </p:nvSpPr>
        <p:spPr bwMode="auto">
          <a:xfrm flipV="1">
            <a:off x="1676400" y="2819400"/>
            <a:ext cx="1143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9" name="Line 1035"/>
          <p:cNvSpPr>
            <a:spLocks noChangeShapeType="1"/>
          </p:cNvSpPr>
          <p:nvPr/>
        </p:nvSpPr>
        <p:spPr bwMode="auto">
          <a:xfrm>
            <a:off x="3048000" y="2819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0" name="Line 1036"/>
          <p:cNvSpPr>
            <a:spLocks noChangeShapeType="1"/>
          </p:cNvSpPr>
          <p:nvPr/>
        </p:nvSpPr>
        <p:spPr bwMode="auto">
          <a:xfrm flipV="1">
            <a:off x="3276600" y="2819400"/>
            <a:ext cx="1143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1" name="Line 1037"/>
          <p:cNvSpPr>
            <a:spLocks noChangeShapeType="1"/>
          </p:cNvSpPr>
          <p:nvPr/>
        </p:nvSpPr>
        <p:spPr bwMode="auto">
          <a:xfrm flipV="1">
            <a:off x="4724400" y="2895600"/>
            <a:ext cx="1143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2" name="Line 1038"/>
          <p:cNvSpPr>
            <a:spLocks noChangeShapeType="1"/>
          </p:cNvSpPr>
          <p:nvPr/>
        </p:nvSpPr>
        <p:spPr bwMode="auto">
          <a:xfrm>
            <a:off x="4572000" y="2819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3" name="Line 1039"/>
          <p:cNvSpPr>
            <a:spLocks noChangeShapeType="1"/>
          </p:cNvSpPr>
          <p:nvPr/>
        </p:nvSpPr>
        <p:spPr bwMode="auto">
          <a:xfrm>
            <a:off x="6019800" y="2819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4" name="Text Box 1040"/>
          <p:cNvSpPr txBox="1">
            <a:spLocks noChangeArrowheads="1"/>
          </p:cNvSpPr>
          <p:nvPr/>
        </p:nvSpPr>
        <p:spPr bwMode="auto">
          <a:xfrm>
            <a:off x="773113" y="5665788"/>
            <a:ext cx="29575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/>
              <a:t>Direction of prevailing wind</a:t>
            </a:r>
          </a:p>
        </p:txBody>
      </p:sp>
      <p:sp>
        <p:nvSpPr>
          <p:cNvPr id="48145" name="Line 1041"/>
          <p:cNvSpPr>
            <a:spLocks noChangeShapeType="1"/>
          </p:cNvSpPr>
          <p:nvPr/>
        </p:nvSpPr>
        <p:spPr bwMode="auto">
          <a:xfrm>
            <a:off x="2209800" y="1371600"/>
            <a:ext cx="3962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6" name="Text Box 1042"/>
          <p:cNvSpPr txBox="1">
            <a:spLocks noChangeArrowheads="1"/>
          </p:cNvSpPr>
          <p:nvPr/>
        </p:nvSpPr>
        <p:spPr bwMode="auto">
          <a:xfrm>
            <a:off x="2511425" y="971550"/>
            <a:ext cx="4689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/>
              <a:t>Direction of longshore drift movement</a:t>
            </a:r>
          </a:p>
        </p:txBody>
      </p:sp>
      <p:sp>
        <p:nvSpPr>
          <p:cNvPr id="48147" name="Text Box 1043"/>
          <p:cNvSpPr txBox="1">
            <a:spLocks noChangeArrowheads="1"/>
          </p:cNvSpPr>
          <p:nvPr/>
        </p:nvSpPr>
        <p:spPr bwMode="auto">
          <a:xfrm>
            <a:off x="1524000" y="3048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/>
              <a:t>swash</a:t>
            </a:r>
            <a:endParaRPr lang="en-GB" altLang="en-US" sz="1800" b="1"/>
          </a:p>
        </p:txBody>
      </p:sp>
      <p:sp>
        <p:nvSpPr>
          <p:cNvPr id="48148" name="Text Box 1044"/>
          <p:cNvSpPr txBox="1">
            <a:spLocks noChangeArrowheads="1"/>
          </p:cNvSpPr>
          <p:nvPr/>
        </p:nvSpPr>
        <p:spPr bwMode="auto">
          <a:xfrm>
            <a:off x="6013450" y="3657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/>
              <a:t>Backwash</a:t>
            </a:r>
            <a:endParaRPr lang="en-GB" altLang="en-US" sz="1800" b="1"/>
          </a:p>
        </p:txBody>
      </p:sp>
      <p:sp>
        <p:nvSpPr>
          <p:cNvPr id="48149" name="Line 1045"/>
          <p:cNvSpPr>
            <a:spLocks noChangeShapeType="1"/>
          </p:cNvSpPr>
          <p:nvPr/>
        </p:nvSpPr>
        <p:spPr bwMode="auto">
          <a:xfrm>
            <a:off x="6400800" y="27432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0" name="Line 1046"/>
          <p:cNvSpPr>
            <a:spLocks noChangeShapeType="1"/>
          </p:cNvSpPr>
          <p:nvPr/>
        </p:nvSpPr>
        <p:spPr bwMode="auto">
          <a:xfrm flipH="1">
            <a:off x="6019800" y="304800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1" name="Line 1047"/>
          <p:cNvSpPr>
            <a:spLocks noChangeShapeType="1"/>
          </p:cNvSpPr>
          <p:nvPr/>
        </p:nvSpPr>
        <p:spPr bwMode="auto">
          <a:xfrm flipH="1">
            <a:off x="6553200" y="2286000"/>
            <a:ext cx="76200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2" name="Text Box 1048"/>
          <p:cNvSpPr txBox="1">
            <a:spLocks noChangeArrowheads="1"/>
          </p:cNvSpPr>
          <p:nvPr/>
        </p:nvSpPr>
        <p:spPr bwMode="auto">
          <a:xfrm>
            <a:off x="5715000" y="16764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i="1"/>
              <a:t>Backwash is always at right angles to the beach</a:t>
            </a:r>
            <a:endParaRPr lang="en-GB" altLang="en-US" sz="1800" b="1"/>
          </a:p>
        </p:txBody>
      </p:sp>
      <p:sp>
        <p:nvSpPr>
          <p:cNvPr id="185369" name="Text Box 1049"/>
          <p:cNvSpPr txBox="1">
            <a:spLocks noChangeArrowheads="1"/>
          </p:cNvSpPr>
          <p:nvPr/>
        </p:nvSpPr>
        <p:spPr bwMode="auto">
          <a:xfrm>
            <a:off x="71438" y="65802"/>
            <a:ext cx="90725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altLang="en-US" dirty="0"/>
              <a:t>Longshore drift </a:t>
            </a:r>
          </a:p>
        </p:txBody>
      </p:sp>
      <p:sp>
        <p:nvSpPr>
          <p:cNvPr id="26" name="Line 1041"/>
          <p:cNvSpPr>
            <a:spLocks noChangeShapeType="1"/>
          </p:cNvSpPr>
          <p:nvPr/>
        </p:nvSpPr>
        <p:spPr bwMode="auto">
          <a:xfrm flipV="1">
            <a:off x="323850" y="4891088"/>
            <a:ext cx="1123950" cy="14176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3" grpId="0" animBg="1"/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2" grpId="0" animBg="1"/>
      <p:bldP spid="48143" grpId="0" animBg="1"/>
      <p:bldP spid="48144" grpId="0" autoUpdateAnimBg="0"/>
      <p:bldP spid="48145" grpId="0" animBg="1"/>
      <p:bldP spid="48146" grpId="0" autoUpdateAnimBg="0"/>
      <p:bldP spid="48147" grpId="0" autoUpdateAnimBg="0"/>
      <p:bldP spid="48148" grpId="0" autoUpdateAnimBg="0"/>
      <p:bldP spid="48149" grpId="0" animBg="1"/>
      <p:bldP spid="48150" grpId="0" animBg="1"/>
      <p:bldP spid="48151" grpId="0" animBg="1"/>
      <p:bldP spid="48152" grpId="0" autoUpdateAnimBg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Waves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090"/>
            <a:ext cx="8229600" cy="16735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Task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Create a mind-map on  all the coastal processes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111" y="3424437"/>
            <a:ext cx="3385255" cy="1401570"/>
            <a:chOff x="2300111" y="3424437"/>
            <a:chExt cx="3385255" cy="1401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22" y="3424437"/>
              <a:ext cx="2113844" cy="140157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7" name="Right Arrow 6"/>
            <p:cNvSpPr/>
            <p:nvPr/>
          </p:nvSpPr>
          <p:spPr>
            <a:xfrm>
              <a:off x="2300111" y="3915395"/>
              <a:ext cx="1538111" cy="45155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2914897"/>
            <a:ext cx="2105378" cy="1905019"/>
            <a:chOff x="457200" y="2914897"/>
            <a:chExt cx="2105378" cy="1905019"/>
          </a:xfrm>
        </p:grpSpPr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3418883"/>
              <a:ext cx="2105378" cy="14010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9" name="Rectangle 8"/>
            <p:cNvSpPr/>
            <p:nvPr/>
          </p:nvSpPr>
          <p:spPr>
            <a:xfrm>
              <a:off x="598311" y="2914897"/>
              <a:ext cx="18429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hlinkClick r:id="rId4"/>
                </a:rPr>
                <a:t>Erosion Types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31556" y="2914897"/>
            <a:ext cx="3155244" cy="1905019"/>
            <a:chOff x="5531556" y="2914897"/>
            <a:chExt cx="3155244" cy="1905019"/>
          </a:xfrm>
        </p:grpSpPr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0078" y="3424437"/>
              <a:ext cx="1996722" cy="13954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8" name="Right Arrow 7"/>
            <p:cNvSpPr/>
            <p:nvPr/>
          </p:nvSpPr>
          <p:spPr>
            <a:xfrm>
              <a:off x="5531556" y="3915395"/>
              <a:ext cx="1538111" cy="45155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14445" y="2914897"/>
              <a:ext cx="15522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hlinkClick r:id="rId6"/>
                </a:rPr>
                <a:t>Deposition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198534"/>
            <a:ext cx="8229600" cy="12784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Extension</a:t>
            </a:r>
            <a:r>
              <a:rPr lang="en-US" sz="2400" dirty="0" smtClean="0"/>
              <a:t>: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What problems are caused by these processes? Come up with at least 3 and explain them</a:t>
            </a:r>
          </a:p>
        </p:txBody>
      </p:sp>
    </p:spTree>
    <p:extLst>
      <p:ext uri="{BB962C8B-B14F-4D97-AF65-F5344CB8AC3E}">
        <p14:creationId xmlns:p14="http://schemas.microsoft.com/office/powerpoint/2010/main" val="37880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7219" name="Picture 2" descr="http://www.foulaheritage.org.uk/Erosion_files/Gaada%20from%20da%20Pier%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6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http://www.foulaheritage.org.uk/Erosion_files/Gaada%20Stack%20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97" y="1428750"/>
            <a:ext cx="5265737" cy="41433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357188"/>
            <a:ext cx="5000625" cy="10779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The waves FORCE water into cracks in the rocks.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5750" y="5013325"/>
            <a:ext cx="3719513" cy="1077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This is called HYDRAULIC ACTION</a:t>
            </a:r>
          </a:p>
        </p:txBody>
      </p:sp>
    </p:spTree>
    <p:extLst>
      <p:ext uri="{BB962C8B-B14F-4D97-AF65-F5344CB8AC3E}">
        <p14:creationId xmlns:p14="http://schemas.microsoft.com/office/powerpoint/2010/main" val="76605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http://mediaproductions.files.wordpress.com/2008/06/marathon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413" cy="582612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GB" altLang="en-US" sz="3200" b="1" smtClean="0"/>
              <a:t>The waves knock chunks of rock together.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8" cy="1543050"/>
          </a:xfrm>
          <a:solidFill>
            <a:srgbClr val="FFFF00"/>
          </a:solidFill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/>
              <a:t>The rocks end up as pebbles on the beach</a:t>
            </a:r>
            <a:endParaRPr lang="en-GB" b="1" dirty="0"/>
          </a:p>
        </p:txBody>
      </p:sp>
      <p:sp>
        <p:nvSpPr>
          <p:cNvPr id="138245" name="TextBox 4"/>
          <p:cNvSpPr txBox="1">
            <a:spLocks noChangeArrowheads="1"/>
          </p:cNvSpPr>
          <p:nvPr/>
        </p:nvSpPr>
        <p:spPr bwMode="auto">
          <a:xfrm>
            <a:off x="8858250" y="1143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" y="4714875"/>
            <a:ext cx="3351213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This is called ATTRITION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1625" y="3143250"/>
            <a:ext cx="642938" cy="15716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138248" name="Picture 2" descr="flya5.gif (535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285875"/>
            <a:ext cx="2857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9" name="Picture 4" descr="flya5.gif (535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428750"/>
            <a:ext cx="2857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50" name="Picture 6" descr="flya5.gif (535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4438"/>
            <a:ext cx="2857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51" name="Picture 8" descr="flya5.gif (535 bytes)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57313"/>
            <a:ext cx="2857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9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9268" name="Picture 2" descr="http://www.nsf.gov/news/special_reports/water/images/wave_m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5750" y="3644900"/>
            <a:ext cx="5286375" cy="15541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The water DISSOLVES soluble material from the rocks.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" y="5500688"/>
            <a:ext cx="5368925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</a:rPr>
              <a:t>This is called SOLUTION</a:t>
            </a:r>
          </a:p>
        </p:txBody>
      </p:sp>
    </p:spTree>
    <p:extLst>
      <p:ext uri="{BB962C8B-B14F-4D97-AF65-F5344CB8AC3E}">
        <p14:creationId xmlns:p14="http://schemas.microsoft.com/office/powerpoint/2010/main" val="199331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</p:bldLst>
  </p:timing>
</p:sld>
</file>

<file path=ppt/theme/theme1.xml><?xml version="1.0" encoding="utf-8"?>
<a:theme xmlns:a="http://schemas.openxmlformats.org/drawingml/2006/main" name="Humanities">
  <a:themeElements>
    <a:clrScheme name="Hum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FF00"/>
      </a:accent1>
      <a:accent2>
        <a:srgbClr val="FF0000"/>
      </a:accent2>
      <a:accent3>
        <a:srgbClr val="FF8000"/>
      </a:accent3>
      <a:accent4>
        <a:srgbClr val="800080"/>
      </a:accent4>
      <a:accent5>
        <a:srgbClr val="0000FF"/>
      </a:accent5>
      <a:accent6>
        <a:srgbClr val="000000"/>
      </a:accent6>
      <a:hlink>
        <a:srgbClr val="0000FF"/>
      </a:hlink>
      <a:folHlink>
        <a:srgbClr val="800080"/>
      </a:folHlink>
    </a:clrScheme>
    <a:fontScheme name="Hu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Humanities.thmx</Template>
  <TotalTime>98</TotalTime>
  <Words>964</Words>
  <Application>Microsoft Office PowerPoint</Application>
  <PresentationFormat>On-screen Show (4:3)</PresentationFormat>
  <Paragraphs>169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Humanities</vt:lpstr>
      <vt:lpstr>7_Default Design</vt:lpstr>
      <vt:lpstr>1_Office Theme</vt:lpstr>
      <vt:lpstr>PowerPoint Presentation</vt:lpstr>
      <vt:lpstr>PowerPoint Presentation</vt:lpstr>
      <vt:lpstr>PowerPoint Presentation</vt:lpstr>
      <vt:lpstr>What processes operate at the coast?</vt:lpstr>
      <vt:lpstr>PowerPoint Presentation</vt:lpstr>
      <vt:lpstr>Waves at Work</vt:lpstr>
      <vt:lpstr>PowerPoint Presentation</vt:lpstr>
      <vt:lpstr>The waves knock chunks of rock together.</vt:lpstr>
      <vt:lpstr>PowerPoint Presentation</vt:lpstr>
      <vt:lpstr>PowerPoint Presentation</vt:lpstr>
      <vt:lpstr>PowerPoint Presentation</vt:lpstr>
      <vt:lpstr>Factors which affect the speed that the coastline is eroded:</vt:lpstr>
      <vt:lpstr>Past Exam Question:</vt:lpstr>
      <vt:lpstr>Past Exam Answer: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 at Work</dc:title>
  <dc:creator>James Buckley</dc:creator>
  <cp:lastModifiedBy>supervisor</cp:lastModifiedBy>
  <cp:revision>14</cp:revision>
  <dcterms:created xsi:type="dcterms:W3CDTF">2013-09-08T08:12:57Z</dcterms:created>
  <dcterms:modified xsi:type="dcterms:W3CDTF">2014-08-28T17:08:15Z</dcterms:modified>
</cp:coreProperties>
</file>