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5" d="100"/>
          <a:sy n="95" d="100"/>
        </p:scale>
        <p:origin x="-808" y="-12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notesMaster" Target="notesMasters/notesMaster1.xml"/><Relationship Id="rId28" Type="http://schemas.openxmlformats.org/officeDocument/2006/relationships/printerSettings" Target="printerSettings/printerSettings1.bin"/><Relationship Id="rId29" Type="http://schemas.openxmlformats.org/officeDocument/2006/relationships/presProps" Target="presProps.xml"/><Relationship Id="rId30" Type="http://schemas.openxmlformats.org/officeDocument/2006/relationships/viewProps" Target="viewProps.xml"/><Relationship Id="rId31" Type="http://schemas.openxmlformats.org/officeDocument/2006/relationships/theme" Target="theme/theme1.xml"/><Relationship Id="rId32"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BC45B17-0FB4-6041-BE13-5E5CC315F3CE}" type="datetimeFigureOut">
              <a:rPr lang="en-US" smtClean="0"/>
              <a:t>1/9/16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68C3F1-66D6-B74F-868B-4059FDCD2722}" type="slidenum">
              <a:rPr lang="en-US" smtClean="0"/>
              <a:t>‹#›</a:t>
            </a:fld>
            <a:endParaRPr lang="en-US"/>
          </a:p>
        </p:txBody>
      </p:sp>
    </p:spTree>
    <p:extLst>
      <p:ext uri="{BB962C8B-B14F-4D97-AF65-F5344CB8AC3E}">
        <p14:creationId xmlns:p14="http://schemas.microsoft.com/office/powerpoint/2010/main" val="192402757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D6DBF86-F4AA-4F34-94CA-4D0900ACB5D2}" type="slidenum">
              <a:rPr lang="en-US" smtClean="0"/>
              <a:t>3</a:t>
            </a:fld>
            <a:endParaRPr lang="en-US"/>
          </a:p>
        </p:txBody>
      </p:sp>
    </p:spTree>
    <p:extLst>
      <p:ext uri="{BB962C8B-B14F-4D97-AF65-F5344CB8AC3E}">
        <p14:creationId xmlns:p14="http://schemas.microsoft.com/office/powerpoint/2010/main" val="135552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1328166" y="1295400"/>
            <a:ext cx="6487668" cy="3152887"/>
          </a:xfrm>
          <a:prstGeom prst="rect">
            <a:avLst/>
          </a:prstGeo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p>
            <a:pPr marL="0" indent="0" algn="l" defTabSz="914400" rtl="0" eaLnBrk="1" latinLnBrk="0" hangingPunct="1">
              <a:spcBef>
                <a:spcPts val="2000"/>
              </a:spcBef>
              <a:buClr>
                <a:schemeClr val="accent1">
                  <a:lumMod val="60000"/>
                  <a:lumOff val="40000"/>
                </a:schemeClr>
              </a:buClr>
              <a:buSzPct val="110000"/>
              <a:buFont typeface="Wingdings 2" pitchFamily="18" charset="2"/>
              <a:buNone/>
            </a:pPr>
            <a:endParaRPr sz="3200" kern="1200">
              <a:solidFill>
                <a:schemeClr val="tx1">
                  <a:lumMod val="65000"/>
                  <a:lumOff val="35000"/>
                </a:schemeClr>
              </a:solidFill>
              <a:latin typeface="+mn-lt"/>
              <a:ea typeface="+mn-ea"/>
              <a:cs typeface="+mn-cs"/>
            </a:endParaRPr>
          </a:p>
        </p:txBody>
      </p:sp>
      <p:sp>
        <p:nvSpPr>
          <p:cNvPr id="2" name="Title 1"/>
          <p:cNvSpPr>
            <a:spLocks noGrp="1"/>
          </p:cNvSpPr>
          <p:nvPr>
            <p:ph type="ctrTitle"/>
          </p:nvPr>
        </p:nvSpPr>
        <p:spPr>
          <a:xfrm>
            <a:off x="1322921" y="1523999"/>
            <a:ext cx="6498158" cy="1724867"/>
          </a:xfrm>
        </p:spPr>
        <p:txBody>
          <a:bodyPr vert="horz" lIns="91440" tIns="45720" rIns="91440" bIns="45720" rtlCol="0" anchor="b" anchorCtr="0">
            <a:noAutofit/>
          </a:bodyPr>
          <a:lstStyle>
            <a:lvl1pPr marL="0" indent="0" algn="ctr" defTabSz="914400" rtl="0" eaLnBrk="1" latinLnBrk="0" hangingPunct="1">
              <a:spcBef>
                <a:spcPct val="0"/>
              </a:spcBef>
              <a:buClr>
                <a:schemeClr val="accent1">
                  <a:lumMod val="60000"/>
                  <a:lumOff val="40000"/>
                </a:schemeClr>
              </a:buClr>
              <a:buSzPct val="110000"/>
              <a:buFont typeface="Wingdings 2" pitchFamily="18" charset="2"/>
              <a:buNone/>
              <a:defRPr sz="4600" kern="1200">
                <a:solidFill>
                  <a:schemeClr val="accent1"/>
                </a:solidFill>
                <a:latin typeface="+mj-lt"/>
                <a:ea typeface="+mj-ea"/>
                <a:cs typeface="+mj-cs"/>
              </a:defRPr>
            </a:lvl1pPr>
          </a:lstStyle>
          <a:p>
            <a:r>
              <a:rPr lang="en-US" smtClean="0"/>
              <a:t>Click to edit Master title style</a:t>
            </a:r>
            <a:endParaRPr/>
          </a:p>
        </p:txBody>
      </p:sp>
      <p:sp>
        <p:nvSpPr>
          <p:cNvPr id="3" name="Subtitle 2"/>
          <p:cNvSpPr>
            <a:spLocks noGrp="1"/>
          </p:cNvSpPr>
          <p:nvPr>
            <p:ph type="subTitle" idx="1"/>
          </p:nvPr>
        </p:nvSpPr>
        <p:spPr>
          <a:xfrm>
            <a:off x="1322921" y="3299012"/>
            <a:ext cx="6498159" cy="916641"/>
          </a:xfrm>
        </p:spPr>
        <p:txBody>
          <a:bodyPr vert="horz" lIns="91440" tIns="45720" rIns="91440" bIns="45720"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8" y="611872"/>
            <a:ext cx="4079545" cy="1162050"/>
          </a:xfrm>
        </p:spPr>
        <p:txBody>
          <a:bodyPr anchor="b"/>
          <a:lstStyle>
            <a:lvl1pPr algn="ctr">
              <a:defRPr sz="3600" b="0"/>
            </a:lvl1pPr>
          </a:lstStyle>
          <a:p>
            <a:r>
              <a:rPr lang="en-US" smtClean="0"/>
              <a:t>Click to edit Master title style</a:t>
            </a:r>
            <a:endParaRPr/>
          </a:p>
        </p:txBody>
      </p:sp>
      <p:sp>
        <p:nvSpPr>
          <p:cNvPr id="4" name="Text Placeholder 3"/>
          <p:cNvSpPr>
            <a:spLocks noGrp="1"/>
          </p:cNvSpPr>
          <p:nvPr>
            <p:ph type="body" sz="half" idx="2"/>
          </p:nvPr>
        </p:nvSpPr>
        <p:spPr>
          <a:xfrm>
            <a:off x="533398" y="1787856"/>
            <a:ext cx="4079545"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
        <p:nvSpPr>
          <p:cNvPr id="8" name="Picture Placeholder 2"/>
          <p:cNvSpPr>
            <a:spLocks noGrp="1"/>
          </p:cNvSpPr>
          <p:nvPr>
            <p:ph type="pic" idx="1"/>
          </p:nvPr>
        </p:nvSpPr>
        <p:spPr>
          <a:xfrm>
            <a:off x="5090617" y="359392"/>
            <a:ext cx="3657600" cy="5318077"/>
          </a:xfrm>
          <a:ln w="3175">
            <a:solidFill>
              <a:schemeClr val="bg1"/>
            </a:solidFill>
          </a:ln>
          <a:effectLst>
            <a:outerShdw blurRad="63500" sx="100500" sy="100500" algn="ctr" rotWithShape="0">
              <a:prstClr val="black">
                <a:alpha val="50000"/>
              </a:prstClr>
            </a:outerShdw>
          </a:effectLst>
        </p:spPr>
        <p:txBody>
          <a:bodyPr vert="horz" lIns="91440" tIns="45720" rIns="91440" bIns="45720" rtlCol="0">
            <a:normAutofit/>
          </a:bodyPr>
          <a:lstStyle>
            <a:lvl1pPr marL="0" indent="0" algn="l" defTabSz="914400" rtl="0" eaLnBrk="1" latinLnBrk="0" hangingPunct="1">
              <a:spcBef>
                <a:spcPts val="2000"/>
              </a:spcBef>
              <a:buClr>
                <a:schemeClr val="accent1">
                  <a:lumMod val="60000"/>
                  <a:lumOff val="40000"/>
                </a:schemeClr>
              </a:buClr>
              <a:buSzPct val="110000"/>
              <a:buFont typeface="Wingdings 2" pitchFamily="18" charset="2"/>
              <a:buNone/>
              <a:defRPr sz="3200" kern="1200">
                <a:solidFill>
                  <a:schemeClr val="tx1">
                    <a:lumMod val="65000"/>
                    <a:lumOff val="35000"/>
                  </a:schemeClr>
                </a:solidFill>
                <a:latin typeface="+mn-lt"/>
                <a:ea typeface="+mn-ea"/>
                <a:cs typeface="+mn-cs"/>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69792" y="368301"/>
            <a:ext cx="1524000" cy="5575300"/>
          </a:xfrm>
        </p:spPr>
        <p:txBody>
          <a:bodyPr vert="eaVert"/>
          <a:lstStyle/>
          <a:p>
            <a:r>
              <a:rPr lang="en-US" smtClean="0"/>
              <a:t>Click to edit Master title style</a:t>
            </a:r>
            <a:endParaRPr/>
          </a:p>
        </p:txBody>
      </p:sp>
      <p:sp>
        <p:nvSpPr>
          <p:cNvPr id="3" name="Vertical Text Placeholder 2"/>
          <p:cNvSpPr>
            <a:spLocks noGrp="1"/>
          </p:cNvSpPr>
          <p:nvPr>
            <p:ph type="body" orient="vert" idx="1"/>
          </p:nvPr>
        </p:nvSpPr>
        <p:spPr>
          <a:xfrm>
            <a:off x="549274" y="368301"/>
            <a:ext cx="6689726" cy="5575300"/>
          </a:xfrm>
        </p:spPr>
        <p:txBody>
          <a:bodyPr vert="eaVert"/>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lvl5pP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363538" y="3352801"/>
            <a:ext cx="8416925" cy="1470025"/>
          </a:xfrm>
        </p:spPr>
        <p:txBody>
          <a:bodyPr/>
          <a:lstStyle/>
          <a:p>
            <a:r>
              <a:rPr lang="en-US" smtClean="0"/>
              <a:t>Click to edit Master title style</a:t>
            </a:r>
            <a:endParaRPr dirty="0"/>
          </a:p>
        </p:txBody>
      </p:sp>
      <p:sp>
        <p:nvSpPr>
          <p:cNvPr id="3" name="Subtitle 2"/>
          <p:cNvSpPr>
            <a:spLocks noGrp="1"/>
          </p:cNvSpPr>
          <p:nvPr>
            <p:ph type="subTitle" idx="1"/>
          </p:nvPr>
        </p:nvSpPr>
        <p:spPr>
          <a:xfrm>
            <a:off x="363538" y="4771029"/>
            <a:ext cx="8416925" cy="972671"/>
          </a:xfrm>
        </p:spPr>
        <p:txBody>
          <a:bodyPr>
            <a:normAutofit/>
          </a:bodyPr>
          <a:lstStyle>
            <a:lvl1pPr marL="0" indent="0" algn="ctr">
              <a:spcBef>
                <a:spcPts val="30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dirty="0"/>
          </a:p>
        </p:txBody>
      </p:sp>
      <p:sp>
        <p:nvSpPr>
          <p:cNvPr id="4" name="Date Placeholder 3"/>
          <p:cNvSpPr>
            <a:spLocks noGrp="1"/>
          </p:cNvSpPr>
          <p:nvPr>
            <p:ph type="dt" sz="half" idx="10"/>
          </p:nvPr>
        </p:nvSpPr>
        <p:spPr/>
        <p:txBody>
          <a:bodyPr/>
          <a:lstStyle/>
          <a:p>
            <a:fld id="{B01F9CA3-105E-4857-9057-6DB6197DA786}" type="datetimeFigureOut">
              <a:rPr lang="en-US" smtClean="0"/>
              <a:t>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
        <p:nvSpPr>
          <p:cNvPr id="9" name="Picture Placeholder 2"/>
          <p:cNvSpPr>
            <a:spLocks noGrp="1"/>
          </p:cNvSpPr>
          <p:nvPr>
            <p:ph type="pic" idx="13"/>
          </p:nvPr>
        </p:nvSpPr>
        <p:spPr>
          <a:xfrm>
            <a:off x="370980" y="363538"/>
            <a:ext cx="8402040" cy="2836862"/>
          </a:xfrm>
          <a:ln w="3175">
            <a:solidFill>
              <a:schemeClr val="bg1"/>
            </a:solidFill>
          </a:ln>
          <a:effectLst>
            <a:outerShdw blurRad="63500" sx="100500" sy="100500" algn="ctr" rotWithShape="0">
              <a:prstClr val="black">
                <a:alpha val="50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Drag picture to placeholder or click icon to add</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9275" y="2403144"/>
            <a:ext cx="8056563" cy="1362075"/>
          </a:xfrm>
        </p:spPr>
        <p:txBody>
          <a:bodyPr anchor="b" anchorCtr="0"/>
          <a:lstStyle>
            <a:lvl1pPr algn="ctr">
              <a:defRPr sz="4600" b="0" cap="none" baseline="0"/>
            </a:lvl1pPr>
          </a:lstStyle>
          <a:p>
            <a:r>
              <a:rPr lang="en-US" smtClean="0"/>
              <a:t>Click to edit Master title style</a:t>
            </a:r>
            <a:endParaRPr/>
          </a:p>
        </p:txBody>
      </p:sp>
      <p:sp>
        <p:nvSpPr>
          <p:cNvPr id="3" name="Text Placeholder 2"/>
          <p:cNvSpPr>
            <a:spLocks noGrp="1"/>
          </p:cNvSpPr>
          <p:nvPr>
            <p:ph type="body" idx="1"/>
          </p:nvPr>
        </p:nvSpPr>
        <p:spPr>
          <a:xfrm>
            <a:off x="549275" y="3736005"/>
            <a:ext cx="8056563" cy="1500187"/>
          </a:xfrm>
        </p:spPr>
        <p:txBody>
          <a:bodyPr anchor="t" anchorCtr="0">
            <a:normAutofit/>
          </a:bodyPr>
          <a:lstStyle>
            <a:lvl1pPr marL="0" indent="0" algn="ctr">
              <a:spcBef>
                <a:spcPts val="300"/>
              </a:spcBef>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1F9CA3-105E-4857-9057-6DB6197DA786}" type="datetimeFigureOut">
              <a:rPr lang="en-US" smtClean="0"/>
              <a:t>1/9/16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9275" y="107576"/>
            <a:ext cx="8042276" cy="1336956"/>
          </a:xfrm>
        </p:spPr>
        <p:txBody>
          <a:bodyPr/>
          <a:lstStyle/>
          <a:p>
            <a:r>
              <a:rPr lang="en-US" smtClean="0"/>
              <a:t>Click to edit Master title style</a:t>
            </a:r>
            <a:endParaRPr/>
          </a:p>
        </p:txBody>
      </p:sp>
      <p:sp>
        <p:nvSpPr>
          <p:cNvPr id="3" name="Content Placeholder 2"/>
          <p:cNvSpPr>
            <a:spLocks noGrp="1"/>
          </p:cNvSpPr>
          <p:nvPr>
            <p:ph sz="half" idx="1"/>
          </p:nvPr>
        </p:nvSpPr>
        <p:spPr>
          <a:xfrm>
            <a:off x="549275"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Content Placeholder 3"/>
          <p:cNvSpPr>
            <a:spLocks noGrp="1"/>
          </p:cNvSpPr>
          <p:nvPr>
            <p:ph sz="half" idx="2"/>
          </p:nvPr>
        </p:nvSpPr>
        <p:spPr>
          <a:xfrm>
            <a:off x="4751071" y="1600201"/>
            <a:ext cx="3840480" cy="4343400"/>
          </a:xfrm>
        </p:spPr>
        <p:txBody>
          <a:bodyPr>
            <a:normAutofit/>
          </a:bodyPr>
          <a:lstStyle>
            <a:lvl1pPr>
              <a:spcBef>
                <a:spcPts val="1600"/>
              </a:spcBef>
              <a:defRPr sz="20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Date Placeholder 4"/>
          <p:cNvSpPr>
            <a:spLocks noGrp="1"/>
          </p:cNvSpPr>
          <p:nvPr>
            <p:ph type="dt" sz="half" idx="10"/>
          </p:nvPr>
        </p:nvSpPr>
        <p:spPr/>
        <p:txBody>
          <a:bodyPr/>
          <a:lstStyle/>
          <a:p>
            <a:fld id="{B01F9CA3-105E-4857-9057-6DB6197DA786}" type="datetimeFigureOut">
              <a:rPr lang="en-US" smtClean="0"/>
              <a:t>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9274" y="107576"/>
            <a:ext cx="8042276" cy="1336956"/>
          </a:xfrm>
        </p:spPr>
        <p:txBody>
          <a:bodyPr/>
          <a:lstStyle>
            <a:lvl1pPr>
              <a:defRPr/>
            </a:lvl1pPr>
          </a:lstStyle>
          <a:p>
            <a:r>
              <a:rPr lang="en-US" smtClean="0"/>
              <a:t>Click to edit Master title style</a:t>
            </a:r>
            <a:endParaRPr/>
          </a:p>
        </p:txBody>
      </p:sp>
      <p:sp>
        <p:nvSpPr>
          <p:cNvPr id="3" name="Text Placeholder 2"/>
          <p:cNvSpPr>
            <a:spLocks noGrp="1"/>
          </p:cNvSpPr>
          <p:nvPr>
            <p:ph type="body" idx="1"/>
          </p:nvPr>
        </p:nvSpPr>
        <p:spPr>
          <a:xfrm>
            <a:off x="549274"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49274"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5" name="Text Placeholder 4"/>
          <p:cNvSpPr>
            <a:spLocks noGrp="1"/>
          </p:cNvSpPr>
          <p:nvPr>
            <p:ph type="body" sz="quarter" idx="3"/>
          </p:nvPr>
        </p:nvSpPr>
        <p:spPr>
          <a:xfrm>
            <a:off x="4751070" y="1453224"/>
            <a:ext cx="3840480" cy="750887"/>
          </a:xfrm>
        </p:spPr>
        <p:txBody>
          <a:bodyPr anchor="b">
            <a:noAutofit/>
          </a:bodyPr>
          <a:lstStyle>
            <a:lvl1pPr marL="0" indent="0" algn="ctr">
              <a:spcBef>
                <a:spcPts val="0"/>
              </a:spcBef>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51070" y="2347415"/>
            <a:ext cx="3840480" cy="3596185"/>
          </a:xfrm>
        </p:spPr>
        <p:txBody>
          <a:bodyPr>
            <a:normAutofit/>
          </a:bodyPr>
          <a:lstStyle>
            <a:lvl1pPr>
              <a:spcBef>
                <a:spcPts val="1600"/>
              </a:spcBef>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7" name="Date Placeholder 6"/>
          <p:cNvSpPr>
            <a:spLocks noGrp="1"/>
          </p:cNvSpPr>
          <p:nvPr>
            <p:ph type="dt" sz="half" idx="10"/>
          </p:nvPr>
        </p:nvSpPr>
        <p:spPr/>
        <p:txBody>
          <a:bodyPr/>
          <a:lstStyle/>
          <a:p>
            <a:fld id="{B01F9CA3-105E-4857-9057-6DB6197DA786}" type="datetimeFigureOut">
              <a:rPr lang="en-US" smtClean="0"/>
              <a:t>1/9/16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fld id="{B01F9CA3-105E-4857-9057-6DB6197DA786}" type="datetimeFigureOut">
              <a:rPr lang="en-US" smtClean="0"/>
              <a:t>1/9/16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1F9CA3-105E-4857-9057-6DB6197DA786}" type="datetimeFigureOut">
              <a:rPr lang="en-US" smtClean="0"/>
              <a:t>1/9/16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399" y="611872"/>
            <a:ext cx="3840480" cy="1162050"/>
          </a:xfrm>
        </p:spPr>
        <p:txBody>
          <a:bodyPr anchor="b"/>
          <a:lstStyle>
            <a:lvl1pPr algn="ctr">
              <a:defRPr sz="3600" b="0"/>
            </a:lvl1pPr>
          </a:lstStyle>
          <a:p>
            <a:r>
              <a:rPr lang="en-US" smtClean="0"/>
              <a:t>Click to edit Master title style</a:t>
            </a:r>
            <a:endParaRPr/>
          </a:p>
        </p:txBody>
      </p:sp>
      <p:sp>
        <p:nvSpPr>
          <p:cNvPr id="3" name="Content Placeholder 2"/>
          <p:cNvSpPr>
            <a:spLocks noGrp="1"/>
          </p:cNvSpPr>
          <p:nvPr>
            <p:ph idx="1"/>
          </p:nvPr>
        </p:nvSpPr>
        <p:spPr>
          <a:xfrm>
            <a:off x="4742824" y="368300"/>
            <a:ext cx="3840480" cy="5575300"/>
          </a:xfrm>
        </p:spPr>
        <p:txBody>
          <a:bodyPr>
            <a:normAutofit/>
          </a:bodyPr>
          <a:lstStyle>
            <a:lvl1pPr>
              <a:spcBef>
                <a:spcPts val="2000"/>
              </a:spcBef>
              <a:defRPr sz="2200"/>
            </a:lvl1pPr>
            <a:lvl2pPr>
              <a:defRPr sz="20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Text Placeholder 3"/>
          <p:cNvSpPr>
            <a:spLocks noGrp="1"/>
          </p:cNvSpPr>
          <p:nvPr>
            <p:ph type="body" sz="half" idx="2"/>
          </p:nvPr>
        </p:nvSpPr>
        <p:spPr>
          <a:xfrm>
            <a:off x="533399" y="1787856"/>
            <a:ext cx="3840480" cy="372015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1F9CA3-105E-4857-9057-6DB6197DA786}" type="datetimeFigureOut">
              <a:rPr lang="en-US" smtClean="0"/>
              <a:t>1/9/16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5CE407-6216-4202-80E4-A30DC2F709B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49275" y="107576"/>
            <a:ext cx="8042276" cy="1336956"/>
          </a:xfrm>
          <a:prstGeom prst="rect">
            <a:avLst/>
          </a:prstGeom>
        </p:spPr>
        <p:txBody>
          <a:bodyPr vert="horz" lIns="91440" tIns="45720" rIns="91440" bIns="45720" rtlCol="0" anchor="b" anchorCtr="0">
            <a:noAutofit/>
          </a:bodyPr>
          <a:lstStyle/>
          <a:p>
            <a:r>
              <a:rPr lang="en-US" smtClean="0"/>
              <a:t>Click to edit Master title style</a:t>
            </a:r>
            <a:endParaRPr/>
          </a:p>
        </p:txBody>
      </p:sp>
      <p:sp>
        <p:nvSpPr>
          <p:cNvPr id="3" name="Text Placeholder 2"/>
          <p:cNvSpPr>
            <a:spLocks noGrp="1"/>
          </p:cNvSpPr>
          <p:nvPr>
            <p:ph type="body" idx="1"/>
          </p:nvPr>
        </p:nvSpPr>
        <p:spPr>
          <a:xfrm>
            <a:off x="549275" y="1600201"/>
            <a:ext cx="8042276" cy="4343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dirty="0"/>
          </a:p>
        </p:txBody>
      </p:sp>
      <p:sp>
        <p:nvSpPr>
          <p:cNvPr id="4" name="Date Placeholder 3"/>
          <p:cNvSpPr>
            <a:spLocks noGrp="1"/>
          </p:cNvSpPr>
          <p:nvPr>
            <p:ph type="dt" sz="half" idx="2"/>
          </p:nvPr>
        </p:nvSpPr>
        <p:spPr>
          <a:xfrm>
            <a:off x="5629835" y="6275668"/>
            <a:ext cx="2133600" cy="365125"/>
          </a:xfrm>
          <a:prstGeom prst="rect">
            <a:avLst/>
          </a:prstGeom>
        </p:spPr>
        <p:txBody>
          <a:bodyPr vert="horz" lIns="91440" tIns="45720" rIns="91440" bIns="45720" rtlCol="0" anchor="ctr"/>
          <a:lstStyle>
            <a:lvl1pPr algn="r">
              <a:defRPr sz="1200">
                <a:solidFill>
                  <a:schemeClr val="bg1"/>
                </a:solidFill>
              </a:defRPr>
            </a:lvl1pPr>
          </a:lstStyle>
          <a:p>
            <a:fld id="{B01F9CA3-105E-4857-9057-6DB6197DA786}" type="datetimeFigureOut">
              <a:rPr lang="en-US" smtClean="0"/>
              <a:t>1/9/16</a:t>
            </a:fld>
            <a:endParaRPr lang="en-US"/>
          </a:p>
        </p:txBody>
      </p:sp>
      <p:sp>
        <p:nvSpPr>
          <p:cNvPr id="5" name="Footer Placeholder 4"/>
          <p:cNvSpPr>
            <a:spLocks noGrp="1"/>
          </p:cNvSpPr>
          <p:nvPr>
            <p:ph type="ftr" sz="quarter" idx="3"/>
          </p:nvPr>
        </p:nvSpPr>
        <p:spPr>
          <a:xfrm>
            <a:off x="264458" y="6275668"/>
            <a:ext cx="4840941" cy="365125"/>
          </a:xfrm>
          <a:prstGeom prst="rect">
            <a:avLst/>
          </a:prstGeom>
        </p:spPr>
        <p:txBody>
          <a:bodyPr vert="horz" lIns="91440" tIns="45720" rIns="91440" bIns="45720" rtlCol="0" anchor="ctr"/>
          <a:lstStyle>
            <a:lvl1pPr algn="l">
              <a:defRPr sz="1200">
                <a:solidFill>
                  <a:schemeClr val="bg1"/>
                </a:solidFill>
              </a:defRPr>
            </a:lvl1pPr>
          </a:lstStyle>
          <a:p>
            <a:endParaRPr lang="en-US"/>
          </a:p>
        </p:txBody>
      </p:sp>
      <p:sp>
        <p:nvSpPr>
          <p:cNvPr id="6" name="Slide Number Placeholder 5"/>
          <p:cNvSpPr>
            <a:spLocks noGrp="1"/>
          </p:cNvSpPr>
          <p:nvPr>
            <p:ph type="sldNum" sz="quarter" idx="4"/>
          </p:nvPr>
        </p:nvSpPr>
        <p:spPr>
          <a:xfrm>
            <a:off x="7897906" y="6275668"/>
            <a:ext cx="990600" cy="365125"/>
          </a:xfrm>
          <a:prstGeom prst="rect">
            <a:avLst/>
          </a:prstGeom>
        </p:spPr>
        <p:txBody>
          <a:bodyPr vert="horz" lIns="91440" tIns="45720" rIns="91440" bIns="45720" rtlCol="0" anchor="ctr"/>
          <a:lstStyle>
            <a:lvl1pPr algn="r">
              <a:defRPr sz="3600">
                <a:solidFill>
                  <a:schemeClr val="bg1"/>
                </a:solidFill>
              </a:defRPr>
            </a:lvl1pPr>
          </a:lstStyle>
          <a:p>
            <a:fld id="{7F5CE407-6216-4202-80E4-A30DC2F709B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defTabSz="914400" rtl="0" eaLnBrk="1" latinLnBrk="0" hangingPunct="1">
        <a:spcBef>
          <a:spcPct val="0"/>
        </a:spcBef>
        <a:buNone/>
        <a:defRPr sz="4600" kern="1200">
          <a:solidFill>
            <a:schemeClr val="accent1"/>
          </a:solidFill>
          <a:latin typeface="+mj-lt"/>
          <a:ea typeface="+mj-ea"/>
          <a:cs typeface="+mj-cs"/>
        </a:defRPr>
      </a:lvl1pPr>
    </p:titleStyle>
    <p:bodyStyle>
      <a:lvl1pPr marL="349250" indent="-349250" algn="l" defTabSz="914400" rtl="0" eaLnBrk="1" latinLnBrk="0" hangingPunct="1">
        <a:spcBef>
          <a:spcPts val="2000"/>
        </a:spcBef>
        <a:buClr>
          <a:schemeClr val="accent1">
            <a:lumMod val="60000"/>
            <a:lumOff val="40000"/>
          </a:schemeClr>
        </a:buClr>
        <a:buSzPct val="110000"/>
        <a:buFont typeface="Wingdings 2" pitchFamily="18" charset="2"/>
        <a:buChar char=""/>
        <a:defRPr sz="2400" kern="1200">
          <a:solidFill>
            <a:schemeClr val="tx1">
              <a:lumMod val="65000"/>
              <a:lumOff val="35000"/>
            </a:schemeClr>
          </a:solidFill>
          <a:latin typeface="+mn-lt"/>
          <a:ea typeface="+mn-ea"/>
          <a:cs typeface="+mn-cs"/>
        </a:defRPr>
      </a:lvl1pPr>
      <a:lvl2pPr marL="685800" indent="-336550" algn="l" defTabSz="914400" rtl="0" eaLnBrk="1" latinLnBrk="0" hangingPunct="1">
        <a:spcBef>
          <a:spcPts val="600"/>
        </a:spcBef>
        <a:buClr>
          <a:schemeClr val="accent1">
            <a:lumMod val="75000"/>
          </a:schemeClr>
        </a:buClr>
        <a:buSzPct val="110000"/>
        <a:buFont typeface="Wingdings 2" pitchFamily="18" charset="2"/>
        <a:buChar char=""/>
        <a:defRPr sz="2200" kern="1200">
          <a:solidFill>
            <a:schemeClr val="tx1">
              <a:lumMod val="65000"/>
              <a:lumOff val="35000"/>
            </a:schemeClr>
          </a:solidFill>
          <a:latin typeface="+mn-lt"/>
          <a:ea typeface="+mn-ea"/>
          <a:cs typeface="+mn-cs"/>
        </a:defRPr>
      </a:lvl2pPr>
      <a:lvl3pPr marL="96837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2000" kern="1200">
          <a:solidFill>
            <a:schemeClr val="tx1">
              <a:lumMod val="65000"/>
              <a:lumOff val="35000"/>
            </a:schemeClr>
          </a:solidFill>
          <a:latin typeface="+mn-lt"/>
          <a:ea typeface="+mn-ea"/>
          <a:cs typeface="+mn-cs"/>
        </a:defRPr>
      </a:lvl3pPr>
      <a:lvl4pPr marL="1263650" indent="-295275" algn="l" defTabSz="914400" rtl="0" eaLnBrk="1" latinLnBrk="0" hangingPunct="1">
        <a:spcBef>
          <a:spcPts val="600"/>
        </a:spcBef>
        <a:buClr>
          <a:schemeClr val="accent1">
            <a:lumMod val="75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4pPr>
      <a:lvl5pPr marL="1546225" indent="-282575" algn="l" defTabSz="914400" rtl="0" eaLnBrk="1" latinLnBrk="0" hangingPunct="1">
        <a:spcBef>
          <a:spcPts val="600"/>
        </a:spcBef>
        <a:buClr>
          <a:schemeClr val="accent1">
            <a:lumMod val="60000"/>
            <a:lumOff val="40000"/>
          </a:schemeClr>
        </a:buClr>
        <a:buSzPct val="110000"/>
        <a:buFont typeface="Wingdings 2" pitchFamily="18" charset="2"/>
        <a:buChar char=""/>
        <a:defRPr sz="1800" kern="1200">
          <a:solidFill>
            <a:schemeClr val="tx1">
              <a:lumMod val="65000"/>
              <a:lumOff val="35000"/>
            </a:schemeClr>
          </a:solidFill>
          <a:latin typeface="+mn-lt"/>
          <a:ea typeface="+mn-ea"/>
          <a:cs typeface="+mn-cs"/>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emf"/><Relationship Id="rId3" Type="http://schemas.openxmlformats.org/officeDocument/2006/relationships/image" Target="../media/image8.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895" y="-333874"/>
            <a:ext cx="8676105" cy="1724867"/>
          </a:xfrm>
        </p:spPr>
        <p:txBody>
          <a:bodyPr/>
          <a:lstStyle/>
          <a:p>
            <a:r>
              <a:rPr lang="en-US" u="sng" dirty="0"/>
              <a:t>Weathering and Erosion - STEM </a:t>
            </a:r>
            <a:r>
              <a:rPr lang="en-US" u="sng" dirty="0" smtClean="0"/>
              <a:t>Activity!</a:t>
            </a:r>
            <a:endParaRPr lang="en-US" dirty="0"/>
          </a:p>
        </p:txBody>
      </p:sp>
      <p:pic>
        <p:nvPicPr>
          <p:cNvPr id="5" name="Picture 4"/>
          <p:cNvPicPr>
            <a:picLocks noChangeAspect="1"/>
          </p:cNvPicPr>
          <p:nvPr/>
        </p:nvPicPr>
        <p:blipFill>
          <a:blip r:embed="rId2"/>
          <a:stretch>
            <a:fillRect/>
          </a:stretch>
        </p:blipFill>
        <p:spPr>
          <a:xfrm>
            <a:off x="1067467" y="1082842"/>
            <a:ext cx="6972861" cy="5507789"/>
          </a:xfrm>
          <a:prstGeom prst="rect">
            <a:avLst/>
          </a:prstGeom>
        </p:spPr>
      </p:pic>
    </p:spTree>
    <p:extLst>
      <p:ext uri="{BB962C8B-B14F-4D97-AF65-F5344CB8AC3E}">
        <p14:creationId xmlns:p14="http://schemas.microsoft.com/office/powerpoint/2010/main" val="218891084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4358" y="253927"/>
            <a:ext cx="6001251" cy="784800"/>
          </a:xfrm>
        </p:spPr>
        <p:txBody>
          <a:bodyPr/>
          <a:lstStyle/>
          <a:p>
            <a:pPr algn="l"/>
            <a:r>
              <a:rPr lang="en-US" u="sng" dirty="0" smtClean="0"/>
              <a:t>Three-Column Notes </a:t>
            </a:r>
            <a:endParaRPr lang="en-US" u="sng" dirty="0"/>
          </a:p>
        </p:txBody>
      </p:sp>
      <p:sp>
        <p:nvSpPr>
          <p:cNvPr id="3" name="Content Placeholder 2"/>
          <p:cNvSpPr>
            <a:spLocks noGrp="1"/>
          </p:cNvSpPr>
          <p:nvPr>
            <p:ph idx="1"/>
          </p:nvPr>
        </p:nvSpPr>
        <p:spPr>
          <a:xfrm>
            <a:off x="5989053" y="1600201"/>
            <a:ext cx="2602498" cy="1848852"/>
          </a:xfrm>
        </p:spPr>
        <p:txBody>
          <a:bodyPr/>
          <a:lstStyle/>
          <a:p>
            <a:r>
              <a:rPr lang="en-US" dirty="0" smtClean="0"/>
              <a:t>PowerPoint-</a:t>
            </a:r>
            <a:br>
              <a:rPr lang="en-US" dirty="0" smtClean="0"/>
            </a:br>
            <a:r>
              <a:rPr lang="en-US" dirty="0" smtClean="0"/>
              <a:t>Weathering</a:t>
            </a:r>
            <a:r>
              <a:rPr lang="en-US" dirty="0"/>
              <a:t>, Erosion, and Deposition</a:t>
            </a:r>
            <a:endParaRPr lang="en-US" dirty="0"/>
          </a:p>
        </p:txBody>
      </p:sp>
      <p:pic>
        <p:nvPicPr>
          <p:cNvPr id="5" name="Picture 4"/>
          <p:cNvPicPr>
            <a:picLocks noChangeAspect="1"/>
          </p:cNvPicPr>
          <p:nvPr/>
        </p:nvPicPr>
        <p:blipFill>
          <a:blip r:embed="rId2"/>
          <a:stretch>
            <a:fillRect/>
          </a:stretch>
        </p:blipFill>
        <p:spPr>
          <a:xfrm>
            <a:off x="1511300" y="1047416"/>
            <a:ext cx="520700" cy="6007100"/>
          </a:xfrm>
          <a:prstGeom prst="rect">
            <a:avLst/>
          </a:prstGeom>
        </p:spPr>
      </p:pic>
      <p:pic>
        <p:nvPicPr>
          <p:cNvPr id="6" name="Picture 5"/>
          <p:cNvPicPr>
            <a:picLocks noChangeAspect="1"/>
          </p:cNvPicPr>
          <p:nvPr/>
        </p:nvPicPr>
        <p:blipFill>
          <a:blip r:embed="rId2"/>
          <a:stretch>
            <a:fillRect/>
          </a:stretch>
        </p:blipFill>
        <p:spPr>
          <a:xfrm>
            <a:off x="4184984" y="1047416"/>
            <a:ext cx="520700" cy="6007100"/>
          </a:xfrm>
          <a:prstGeom prst="rect">
            <a:avLst/>
          </a:prstGeom>
        </p:spPr>
      </p:pic>
      <p:pic>
        <p:nvPicPr>
          <p:cNvPr id="7" name="Picture 6"/>
          <p:cNvPicPr>
            <a:picLocks noChangeAspect="1"/>
          </p:cNvPicPr>
          <p:nvPr/>
        </p:nvPicPr>
        <p:blipFill>
          <a:blip r:embed="rId3"/>
          <a:stretch>
            <a:fillRect/>
          </a:stretch>
        </p:blipFill>
        <p:spPr>
          <a:xfrm>
            <a:off x="462548" y="1697121"/>
            <a:ext cx="5372100" cy="736600"/>
          </a:xfrm>
          <a:prstGeom prst="rect">
            <a:avLst/>
          </a:prstGeom>
        </p:spPr>
      </p:pic>
    </p:spTree>
    <p:extLst>
      <p:ext uri="{BB962C8B-B14F-4D97-AF65-F5344CB8AC3E}">
        <p14:creationId xmlns:p14="http://schemas.microsoft.com/office/powerpoint/2010/main" val="222256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Scenario:</a:t>
            </a:r>
            <a:endParaRPr lang="en-US" u="sng" dirty="0"/>
          </a:p>
        </p:txBody>
      </p:sp>
      <p:sp>
        <p:nvSpPr>
          <p:cNvPr id="3" name="Content Placeholder 2"/>
          <p:cNvSpPr>
            <a:spLocks noGrp="1"/>
          </p:cNvSpPr>
          <p:nvPr>
            <p:ph idx="1"/>
          </p:nvPr>
        </p:nvSpPr>
        <p:spPr/>
        <p:txBody>
          <a:bodyPr/>
          <a:lstStyle/>
          <a:p>
            <a:r>
              <a:rPr lang="en-US" dirty="0"/>
              <a:t>Florida is defined by its beaches. They are arguably our most important natural resource. But our beaches are losing more and more sand each year, as a result of inlets and jetties, erosion causing hurricanes, and slowly rising sea levels. The maintenance of beach nourishment, which means to refill sand where it has been eroded, is very expensive and an engineering solution must be developed to prevent further damage. </a:t>
            </a:r>
            <a:endParaRPr lang="en-US" dirty="0"/>
          </a:p>
        </p:txBody>
      </p:sp>
    </p:spTree>
    <p:extLst>
      <p:ext uri="{BB962C8B-B14F-4D97-AF65-F5344CB8AC3E}">
        <p14:creationId xmlns:p14="http://schemas.microsoft.com/office/powerpoint/2010/main" val="3217166380"/>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895" y="107576"/>
            <a:ext cx="8377656" cy="1336956"/>
          </a:xfrm>
        </p:spPr>
        <p:txBody>
          <a:bodyPr/>
          <a:lstStyle/>
          <a:p>
            <a:r>
              <a:rPr lang="en-US" sz="3600" dirty="0"/>
              <a:t>What information do you need to know to complete this challenge?</a:t>
            </a:r>
            <a:endParaRPr lang="en-US" sz="3600" dirty="0"/>
          </a:p>
        </p:txBody>
      </p:sp>
      <p:sp>
        <p:nvSpPr>
          <p:cNvPr id="3" name="Content Placeholder 2"/>
          <p:cNvSpPr>
            <a:spLocks noGrp="1"/>
          </p:cNvSpPr>
          <p:nvPr>
            <p:ph idx="1"/>
          </p:nvPr>
        </p:nvSpPr>
        <p:spPr>
          <a:xfrm>
            <a:off x="549275" y="2215148"/>
            <a:ext cx="8042276" cy="4343400"/>
          </a:xfrm>
        </p:spPr>
        <p:txBody>
          <a:bodyPr/>
          <a:lstStyle/>
          <a:p>
            <a:pPr marL="0" indent="0">
              <a:buNone/>
            </a:pPr>
            <a:r>
              <a:rPr lang="en-US" u="sng" dirty="0"/>
              <a:t>Some examples</a:t>
            </a:r>
            <a:r>
              <a:rPr lang="en-US" u="sng" dirty="0" smtClean="0"/>
              <a:t>:</a:t>
            </a:r>
          </a:p>
          <a:p>
            <a:r>
              <a:rPr lang="en-US" dirty="0"/>
              <a:t>Who is your client?</a:t>
            </a:r>
          </a:p>
          <a:p>
            <a:r>
              <a:rPr lang="en-US" dirty="0"/>
              <a:t>What do we need to create?</a:t>
            </a:r>
          </a:p>
          <a:p>
            <a:r>
              <a:rPr lang="en-US" dirty="0"/>
              <a:t>What have others done to solve this problem?</a:t>
            </a:r>
          </a:p>
          <a:p>
            <a:r>
              <a:rPr lang="en-US" dirty="0"/>
              <a:t>What are your constraints/limitations?</a:t>
            </a:r>
          </a:p>
          <a:p>
            <a:r>
              <a:rPr lang="en-US" dirty="0"/>
              <a:t>What type of engineer would solve this problem?</a:t>
            </a:r>
            <a:endParaRPr lang="en-US" dirty="0"/>
          </a:p>
        </p:txBody>
      </p:sp>
    </p:spTree>
    <p:extLst>
      <p:ext uri="{BB962C8B-B14F-4D97-AF65-F5344CB8AC3E}">
        <p14:creationId xmlns:p14="http://schemas.microsoft.com/office/powerpoint/2010/main" val="3147778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959" y="508000"/>
            <a:ext cx="8042276" cy="5321374"/>
          </a:xfrm>
        </p:spPr>
        <p:txBody>
          <a:bodyPr/>
          <a:lstStyle/>
          <a:p>
            <a:pPr algn="l"/>
            <a:r>
              <a:rPr lang="en-US" sz="4000" u="sng" dirty="0" smtClean="0"/>
              <a:t>Criteria-</a:t>
            </a:r>
            <a:br>
              <a:rPr lang="en-US" sz="4000" u="sng" dirty="0" smtClean="0"/>
            </a:br>
            <a:r>
              <a:rPr lang="en-US" sz="2400" dirty="0" smtClean="0">
                <a:solidFill>
                  <a:schemeClr val="tx1"/>
                </a:solidFill>
              </a:rPr>
              <a:t>You must develop your own working erosion blocking process/ product from everyday items that will prevent erosion after 20 sets of wave activity. </a:t>
            </a:r>
            <a:br>
              <a:rPr lang="en-US" sz="2400" dirty="0" smtClean="0">
                <a:solidFill>
                  <a:schemeClr val="tx1"/>
                </a:solidFill>
              </a:rPr>
            </a:br>
            <a:r>
              <a:rPr lang="en-US" sz="2400" dirty="0">
                <a:solidFill>
                  <a:schemeClr val="tx1"/>
                </a:solidFill>
              </a:rPr>
              <a:t/>
            </a:r>
            <a:br>
              <a:rPr lang="en-US" sz="2400" dirty="0">
                <a:solidFill>
                  <a:schemeClr val="tx1"/>
                </a:solidFill>
              </a:rPr>
            </a:br>
            <a:r>
              <a:rPr lang="en-US" sz="2400" dirty="0" smtClean="0">
                <a:solidFill>
                  <a:schemeClr val="tx1"/>
                </a:solidFill>
              </a:rPr>
              <a:t/>
            </a:r>
            <a:br>
              <a:rPr lang="en-US" sz="2400" dirty="0" smtClean="0">
                <a:solidFill>
                  <a:schemeClr val="tx1"/>
                </a:solidFill>
              </a:rPr>
            </a:br>
            <a:r>
              <a:rPr lang="en-US" sz="2400" dirty="0">
                <a:solidFill>
                  <a:schemeClr val="tx1"/>
                </a:solidFill>
              </a:rPr>
              <a:t/>
            </a:r>
            <a:br>
              <a:rPr lang="en-US" sz="2400" dirty="0">
                <a:solidFill>
                  <a:schemeClr val="tx1"/>
                </a:solidFill>
              </a:rPr>
            </a:br>
            <a:r>
              <a:rPr lang="en-US" sz="2400" dirty="0" smtClean="0">
                <a:solidFill>
                  <a:schemeClr val="tx1"/>
                </a:solidFill>
              </a:rPr>
              <a:t/>
            </a:r>
            <a:br>
              <a:rPr lang="en-US" sz="2400" dirty="0" smtClean="0">
                <a:solidFill>
                  <a:schemeClr val="tx1"/>
                </a:solidFill>
              </a:rPr>
            </a:br>
            <a:r>
              <a:rPr lang="en-US" sz="4000" u="sng" dirty="0" smtClean="0"/>
              <a:t>Reminder</a:t>
            </a:r>
            <a:r>
              <a:rPr lang="en-US" sz="4000" u="sng" dirty="0"/>
              <a:t>-</a:t>
            </a:r>
            <a:br>
              <a:rPr lang="en-US" sz="4000" u="sng" dirty="0"/>
            </a:br>
            <a:r>
              <a:rPr lang="en-US" sz="2400" dirty="0">
                <a:solidFill>
                  <a:srgbClr val="000000"/>
                </a:solidFill>
              </a:rPr>
              <a:t>The process should not disrupt the ecosystem which would include eliminating feeding patterns, introducing new animals, or excess pollution</a:t>
            </a:r>
            <a:r>
              <a:rPr lang="en-US" sz="2400" dirty="0" smtClean="0">
                <a:solidFill>
                  <a:srgbClr val="000000"/>
                </a:solidFill>
              </a:rPr>
              <a:t>.</a:t>
            </a:r>
            <a:r>
              <a:rPr lang="en-US" sz="2400" dirty="0">
                <a:solidFill>
                  <a:srgbClr val="000000"/>
                </a:solidFill>
              </a:rPr>
              <a:t/>
            </a:r>
            <a:br>
              <a:rPr lang="en-US" sz="2400" dirty="0">
                <a:solidFill>
                  <a:srgbClr val="000000"/>
                </a:solidFill>
              </a:rPr>
            </a:br>
            <a:endParaRPr lang="en-US" sz="2400" dirty="0">
              <a:solidFill>
                <a:srgbClr val="000000"/>
              </a:solidFill>
            </a:endParaRPr>
          </a:p>
        </p:txBody>
      </p:sp>
    </p:spTree>
    <p:extLst>
      <p:ext uri="{BB962C8B-B14F-4D97-AF65-F5344CB8AC3E}">
        <p14:creationId xmlns:p14="http://schemas.microsoft.com/office/powerpoint/2010/main" val="3907946047"/>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Constraints</a:t>
            </a:r>
            <a:r>
              <a:rPr lang="en-US" dirty="0" smtClean="0"/>
              <a:t>: </a:t>
            </a:r>
            <a:endParaRPr lang="en-US" dirty="0"/>
          </a:p>
        </p:txBody>
      </p:sp>
      <p:sp>
        <p:nvSpPr>
          <p:cNvPr id="3" name="Content Placeholder 2"/>
          <p:cNvSpPr>
            <a:spLocks noGrp="1"/>
          </p:cNvSpPr>
          <p:nvPr>
            <p:ph idx="1"/>
          </p:nvPr>
        </p:nvSpPr>
        <p:spPr>
          <a:xfrm>
            <a:off x="549275" y="1814096"/>
            <a:ext cx="8042276" cy="4343400"/>
          </a:xfrm>
        </p:spPr>
        <p:txBody>
          <a:bodyPr/>
          <a:lstStyle/>
          <a:p>
            <a:r>
              <a:rPr lang="en-US" dirty="0" smtClean="0"/>
              <a:t>Everyone </a:t>
            </a:r>
            <a:r>
              <a:rPr lang="en-US" dirty="0"/>
              <a:t>must have exactly three inches of “beach” out of the water and no more to start. </a:t>
            </a:r>
          </a:p>
          <a:p>
            <a:r>
              <a:rPr lang="en-US" dirty="0" smtClean="0"/>
              <a:t>1.5 </a:t>
            </a:r>
            <a:r>
              <a:rPr lang="en-US" dirty="0"/>
              <a:t>inches of water will be used as the ocean. </a:t>
            </a:r>
          </a:p>
          <a:p>
            <a:r>
              <a:rPr lang="en-US" dirty="0" smtClean="0"/>
              <a:t>All </a:t>
            </a:r>
            <a:r>
              <a:rPr lang="en-US" dirty="0"/>
              <a:t>waves will be created by the teacher lifting the pan opposite the beach, 1 inch off the table and putting it back down twenty times. </a:t>
            </a:r>
            <a:endParaRPr lang="en-US" dirty="0"/>
          </a:p>
        </p:txBody>
      </p:sp>
    </p:spTree>
    <p:extLst>
      <p:ext uri="{BB962C8B-B14F-4D97-AF65-F5344CB8AC3E}">
        <p14:creationId xmlns:p14="http://schemas.microsoft.com/office/powerpoint/2010/main" val="385260810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Group Jobs pdf.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8875059" cy="6858000"/>
          </a:xfrm>
          <a:prstGeom prst="rect">
            <a:avLst/>
          </a:prstGeom>
        </p:spPr>
      </p:pic>
    </p:spTree>
    <p:extLst>
      <p:ext uri="{BB962C8B-B14F-4D97-AF65-F5344CB8AC3E}">
        <p14:creationId xmlns:p14="http://schemas.microsoft.com/office/powerpoint/2010/main" val="384403876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2222" y="383675"/>
            <a:ext cx="8042276" cy="4343400"/>
          </a:xfrm>
        </p:spPr>
        <p:txBody>
          <a:bodyPr/>
          <a:lstStyle/>
          <a:p>
            <a:r>
              <a:rPr lang="en-US" dirty="0"/>
              <a:t>As a class, let's think of some ways we could stop erosion</a:t>
            </a:r>
            <a:r>
              <a:rPr lang="en-US" dirty="0" smtClean="0"/>
              <a:t>.</a:t>
            </a:r>
          </a:p>
          <a:p>
            <a:endParaRPr lang="en-US" dirty="0"/>
          </a:p>
          <a:p>
            <a:r>
              <a:rPr lang="en-US" dirty="0"/>
              <a:t>Now let's look at the materials, do you have any new ideas? </a:t>
            </a:r>
            <a:r>
              <a:rPr lang="en-US" dirty="0" err="1" smtClean="0"/>
              <a:t>Shh</a:t>
            </a:r>
            <a:r>
              <a:rPr lang="en-US" dirty="0" smtClean="0"/>
              <a:t>, don</a:t>
            </a:r>
            <a:r>
              <a:rPr lang="uk-UA" dirty="0" smtClean="0"/>
              <a:t>’</a:t>
            </a:r>
            <a:r>
              <a:rPr lang="en-US" dirty="0" smtClean="0"/>
              <a:t>t share any yet!</a:t>
            </a:r>
            <a:endParaRPr lang="en-US" dirty="0"/>
          </a:p>
        </p:txBody>
      </p:sp>
    </p:spTree>
    <p:extLst>
      <p:ext uri="{BB962C8B-B14F-4D97-AF65-F5344CB8AC3E}">
        <p14:creationId xmlns:p14="http://schemas.microsoft.com/office/powerpoint/2010/main" val="166229057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413792"/>
            <a:ext cx="8042276" cy="1336956"/>
          </a:xfrm>
        </p:spPr>
        <p:txBody>
          <a:bodyPr/>
          <a:lstStyle/>
          <a:p>
            <a:r>
              <a:rPr lang="en-US" u="sng" dirty="0" smtClean="0"/>
              <a:t>Materials:</a:t>
            </a:r>
            <a:endParaRPr lang="en-US" u="sng" dirty="0"/>
          </a:p>
        </p:txBody>
      </p:sp>
      <p:sp>
        <p:nvSpPr>
          <p:cNvPr id="3" name="Content Placeholder 2"/>
          <p:cNvSpPr>
            <a:spLocks noGrp="1"/>
          </p:cNvSpPr>
          <p:nvPr>
            <p:ph idx="1"/>
          </p:nvPr>
        </p:nvSpPr>
        <p:spPr>
          <a:xfrm>
            <a:off x="549275" y="1065463"/>
            <a:ext cx="8042276" cy="5190957"/>
          </a:xfrm>
        </p:spPr>
        <p:txBody>
          <a:bodyPr>
            <a:noAutofit/>
          </a:bodyPr>
          <a:lstStyle/>
          <a:p>
            <a:r>
              <a:rPr lang="en-US" sz="1800" dirty="0"/>
              <a:t>Sand</a:t>
            </a:r>
          </a:p>
          <a:p>
            <a:r>
              <a:rPr lang="en-US" sz="1800" dirty="0"/>
              <a:t>Fabric strips, 8” X 1” strips </a:t>
            </a:r>
          </a:p>
          <a:p>
            <a:r>
              <a:rPr lang="en-US" sz="1800" dirty="0"/>
              <a:t>Wire mesh strips, 8” X 1” strips </a:t>
            </a:r>
          </a:p>
          <a:p>
            <a:r>
              <a:rPr lang="en-US" sz="1800" dirty="0"/>
              <a:t>Paper towels</a:t>
            </a:r>
          </a:p>
          <a:p>
            <a:r>
              <a:rPr lang="en-US" sz="1800" dirty="0"/>
              <a:t>Clay </a:t>
            </a:r>
          </a:p>
          <a:p>
            <a:r>
              <a:rPr lang="en-US" sz="1800" dirty="0"/>
              <a:t>Paint mixing sticks/ Rulers</a:t>
            </a:r>
          </a:p>
          <a:p>
            <a:r>
              <a:rPr lang="en-US" sz="1800" dirty="0"/>
              <a:t>Newspaper </a:t>
            </a:r>
          </a:p>
          <a:p>
            <a:r>
              <a:rPr lang="en-US" sz="1800" dirty="0"/>
              <a:t>Large plastic pans/trays </a:t>
            </a:r>
          </a:p>
          <a:p>
            <a:r>
              <a:rPr lang="en-US" sz="1800" dirty="0"/>
              <a:t>Gauze</a:t>
            </a:r>
          </a:p>
          <a:p>
            <a:r>
              <a:rPr lang="en-US" sz="1800" dirty="0"/>
              <a:t>Cotton balls</a:t>
            </a:r>
            <a:endParaRPr lang="en-US" sz="1800" dirty="0"/>
          </a:p>
        </p:txBody>
      </p:sp>
    </p:spTree>
    <p:extLst>
      <p:ext uri="{BB962C8B-B14F-4D97-AF65-F5344CB8AC3E}">
        <p14:creationId xmlns:p14="http://schemas.microsoft.com/office/powerpoint/2010/main" val="897396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346951"/>
            <a:ext cx="8042276" cy="1336956"/>
          </a:xfrm>
        </p:spPr>
        <p:txBody>
          <a:bodyPr/>
          <a:lstStyle/>
          <a:p>
            <a:r>
              <a:rPr lang="en-US" u="sng" dirty="0" smtClean="0"/>
              <a:t>Imagine</a:t>
            </a:r>
            <a:r>
              <a:rPr lang="en-US" dirty="0" smtClean="0"/>
              <a:t>:</a:t>
            </a:r>
            <a:endParaRPr lang="en-US" dirty="0"/>
          </a:p>
        </p:txBody>
      </p:sp>
      <p:sp>
        <p:nvSpPr>
          <p:cNvPr id="3" name="Content Placeholder 2"/>
          <p:cNvSpPr>
            <a:spLocks noGrp="1"/>
          </p:cNvSpPr>
          <p:nvPr>
            <p:ph idx="1"/>
          </p:nvPr>
        </p:nvSpPr>
        <p:spPr>
          <a:xfrm>
            <a:off x="549275" y="1600200"/>
            <a:ext cx="8042276" cy="4682957"/>
          </a:xfrm>
        </p:spPr>
        <p:txBody>
          <a:bodyPr/>
          <a:lstStyle/>
          <a:p>
            <a:r>
              <a:rPr lang="en-US" dirty="0"/>
              <a:t>You will first come up with your idea on your own. Draw it in your journal. Make sure you label what materials you are using.</a:t>
            </a:r>
          </a:p>
          <a:p>
            <a:r>
              <a:rPr lang="en-US" dirty="0"/>
              <a:t>When everyone is done, you will share your ideas with your group.</a:t>
            </a:r>
            <a:endParaRPr lang="en-US" dirty="0"/>
          </a:p>
        </p:txBody>
      </p:sp>
    </p:spTree>
    <p:extLst>
      <p:ext uri="{BB962C8B-B14F-4D97-AF65-F5344CB8AC3E}">
        <p14:creationId xmlns:p14="http://schemas.microsoft.com/office/powerpoint/2010/main" val="260507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4105" y="628316"/>
            <a:ext cx="8297446" cy="5315285"/>
          </a:xfrm>
        </p:spPr>
        <p:txBody>
          <a:bodyPr/>
          <a:lstStyle/>
          <a:p>
            <a:r>
              <a:rPr lang="en-US" dirty="0"/>
              <a:t>Now that everyone in your group has share, you are going to pick the best idea to implement.   </a:t>
            </a:r>
          </a:p>
          <a:p>
            <a:r>
              <a:rPr lang="en-US" dirty="0"/>
              <a:t>I will sign off on your idea and then give you your materials to get started! I can’t sign off on anything unless everyone has the same drawing and materials labeled.</a:t>
            </a:r>
            <a:endParaRPr lang="en-US" dirty="0"/>
          </a:p>
        </p:txBody>
      </p:sp>
    </p:spTree>
    <p:extLst>
      <p:ext uri="{BB962C8B-B14F-4D97-AF65-F5344CB8AC3E}">
        <p14:creationId xmlns:p14="http://schemas.microsoft.com/office/powerpoint/2010/main" val="3934091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6124783"/>
            <a:ext cx="2514600" cy="707886"/>
          </a:xfrm>
          <a:prstGeom prst="rect">
            <a:avLst/>
          </a:prstGeom>
        </p:spPr>
        <p:txBody>
          <a:bodyPr wrap="square">
            <a:spAutoFit/>
          </a:bodyPr>
          <a:lstStyle/>
          <a:p>
            <a:r>
              <a:rPr lang="en-US" sz="4000" b="1" dirty="0" smtClean="0">
                <a:solidFill>
                  <a:schemeClr val="bg1"/>
                </a:solidFill>
              </a:rPr>
              <a:t> </a:t>
            </a:r>
            <a:endParaRPr lang="en-US" sz="4000" b="1" dirty="0" smtClean="0">
              <a:solidFill>
                <a:schemeClr val="bg1"/>
              </a:solidFill>
            </a:endParaRPr>
          </a:p>
        </p:txBody>
      </p:sp>
      <p:sp>
        <p:nvSpPr>
          <p:cNvPr id="3" name="Rectangle 2"/>
          <p:cNvSpPr/>
          <p:nvPr/>
        </p:nvSpPr>
        <p:spPr>
          <a:xfrm>
            <a:off x="533400" y="1758314"/>
            <a:ext cx="7509095" cy="2554545"/>
          </a:xfrm>
          <a:prstGeom prst="rect">
            <a:avLst/>
          </a:prstGeom>
        </p:spPr>
        <p:txBody>
          <a:bodyPr wrap="square">
            <a:spAutoFit/>
          </a:bodyPr>
          <a:lstStyle/>
          <a:p>
            <a:pPr algn="ctr"/>
            <a:r>
              <a:rPr lang="en-US" sz="4000" b="1" u="sng" dirty="0" smtClean="0">
                <a:solidFill>
                  <a:srgbClr val="002060"/>
                </a:solidFill>
              </a:rPr>
              <a:t>Changes to Earth’s Surface </a:t>
            </a:r>
          </a:p>
          <a:p>
            <a:pPr algn="ctr"/>
            <a:r>
              <a:rPr lang="en-US" sz="4000" b="1" u="sng" dirty="0" smtClean="0">
                <a:solidFill>
                  <a:srgbClr val="002060"/>
                </a:solidFill>
              </a:rPr>
              <a:t>Over Time</a:t>
            </a:r>
          </a:p>
          <a:p>
            <a:pPr algn="ctr"/>
            <a:endParaRPr lang="en-US" sz="4000" b="1" dirty="0">
              <a:solidFill>
                <a:srgbClr val="7030A0"/>
              </a:solidFill>
            </a:endParaRPr>
          </a:p>
          <a:p>
            <a:pPr algn="ctr"/>
            <a:r>
              <a:rPr lang="en-US" sz="4000" b="1" dirty="0" smtClean="0">
                <a:solidFill>
                  <a:srgbClr val="002060"/>
                </a:solidFill>
              </a:rPr>
              <a:t>Jump-Off Joe</a:t>
            </a:r>
            <a:endParaRPr lang="en-US" sz="4000" b="1" dirty="0">
              <a:solidFill>
                <a:srgbClr val="002060"/>
              </a:solidFill>
            </a:endParaRPr>
          </a:p>
        </p:txBody>
      </p:sp>
    </p:spTree>
    <p:extLst>
      <p:ext uri="{BB962C8B-B14F-4D97-AF65-F5344CB8AC3E}">
        <p14:creationId xmlns:p14="http://schemas.microsoft.com/office/powerpoint/2010/main" val="1540379328"/>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Remember</a:t>
            </a:r>
            <a:r>
              <a:rPr lang="en-US" dirty="0" smtClean="0"/>
              <a:t>:</a:t>
            </a:r>
            <a:endParaRPr lang="en-US" dirty="0"/>
          </a:p>
        </p:txBody>
      </p:sp>
      <p:sp>
        <p:nvSpPr>
          <p:cNvPr id="3" name="Content Placeholder 2"/>
          <p:cNvSpPr>
            <a:spLocks noGrp="1"/>
          </p:cNvSpPr>
          <p:nvPr>
            <p:ph idx="1"/>
          </p:nvPr>
        </p:nvSpPr>
        <p:spPr/>
        <p:txBody>
          <a:bodyPr/>
          <a:lstStyle/>
          <a:p>
            <a:r>
              <a:rPr lang="en-US" dirty="0"/>
              <a:t>You can only shop one time for materials so make you have everything you will need.</a:t>
            </a:r>
            <a:endParaRPr lang="en-US" dirty="0"/>
          </a:p>
        </p:txBody>
      </p:sp>
    </p:spTree>
    <p:extLst>
      <p:ext uri="{BB962C8B-B14F-4D97-AF65-F5344CB8AC3E}">
        <p14:creationId xmlns:p14="http://schemas.microsoft.com/office/powerpoint/2010/main" val="419668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9275" y="905043"/>
            <a:ext cx="8042276" cy="4343400"/>
          </a:xfrm>
        </p:spPr>
        <p:txBody>
          <a:bodyPr/>
          <a:lstStyle/>
          <a:p>
            <a:r>
              <a:rPr lang="en-US" dirty="0"/>
              <a:t>When everyone is finished, we will perform the test.</a:t>
            </a:r>
          </a:p>
          <a:p>
            <a:endParaRPr lang="en-US" dirty="0"/>
          </a:p>
          <a:p>
            <a:r>
              <a:rPr lang="en-US" dirty="0"/>
              <a:t>You will record the data in your journal</a:t>
            </a:r>
            <a:r>
              <a:rPr lang="en-US" dirty="0" smtClean="0"/>
              <a:t>.</a:t>
            </a:r>
          </a:p>
          <a:p>
            <a:pPr marL="0" indent="0">
              <a:buNone/>
            </a:pPr>
            <a:endParaRPr lang="en-US" dirty="0"/>
          </a:p>
        </p:txBody>
      </p:sp>
    </p:spTree>
    <p:extLst>
      <p:ext uri="{BB962C8B-B14F-4D97-AF65-F5344CB8AC3E}">
        <p14:creationId xmlns:p14="http://schemas.microsoft.com/office/powerpoint/2010/main" val="2437358275"/>
      </p:ext>
    </p:extLst>
  </p:cSld>
  <p:clrMapOvr>
    <a:masterClrMapping/>
  </p:clrMapOvr>
  <p:timing>
    <p:tnLst>
      <p:par>
        <p:cTn xmlns:p14="http://schemas.microsoft.com/office/powerpoint/2010/mai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Reflect</a:t>
            </a:r>
            <a:r>
              <a:rPr lang="en-US" dirty="0" smtClean="0"/>
              <a:t>: </a:t>
            </a:r>
            <a:endParaRPr lang="en-US" dirty="0"/>
          </a:p>
        </p:txBody>
      </p:sp>
      <p:sp>
        <p:nvSpPr>
          <p:cNvPr id="3" name="Content Placeholder 2"/>
          <p:cNvSpPr>
            <a:spLocks noGrp="1"/>
          </p:cNvSpPr>
          <p:nvPr>
            <p:ph idx="1"/>
          </p:nvPr>
        </p:nvSpPr>
        <p:spPr/>
        <p:txBody>
          <a:bodyPr/>
          <a:lstStyle/>
          <a:p>
            <a:r>
              <a:rPr lang="en-US" dirty="0"/>
              <a:t> Now that you have completed the test, how did you do? What could you have done better</a:t>
            </a:r>
            <a:r>
              <a:rPr lang="en-US" dirty="0" smtClean="0"/>
              <a:t>?</a:t>
            </a:r>
          </a:p>
          <a:p>
            <a:endParaRPr lang="en-US" dirty="0"/>
          </a:p>
          <a:p>
            <a:r>
              <a:rPr lang="en-US" dirty="0"/>
              <a:t>Now you get the chance to redesign, shop, and build again. Your goal is to improve your data.</a:t>
            </a:r>
            <a:endParaRPr lang="en-US" dirty="0" smtClean="0"/>
          </a:p>
          <a:p>
            <a:endParaRPr lang="en-US" dirty="0"/>
          </a:p>
        </p:txBody>
      </p:sp>
    </p:spTree>
    <p:extLst>
      <p:ext uri="{BB962C8B-B14F-4D97-AF65-F5344CB8AC3E}">
        <p14:creationId xmlns:p14="http://schemas.microsoft.com/office/powerpoint/2010/main" val="4683079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Re-Design:</a:t>
            </a:r>
            <a:endParaRPr lang="en-US" u="sng" dirty="0"/>
          </a:p>
        </p:txBody>
      </p:sp>
      <p:sp>
        <p:nvSpPr>
          <p:cNvPr id="3" name="Content Placeholder 2"/>
          <p:cNvSpPr>
            <a:spLocks noGrp="1"/>
          </p:cNvSpPr>
          <p:nvPr>
            <p:ph idx="1"/>
          </p:nvPr>
        </p:nvSpPr>
        <p:spPr>
          <a:xfrm>
            <a:off x="549275" y="1600200"/>
            <a:ext cx="8042276" cy="4990431"/>
          </a:xfrm>
        </p:spPr>
        <p:txBody>
          <a:bodyPr>
            <a:normAutofit fontScale="92500" lnSpcReduction="20000"/>
          </a:bodyPr>
          <a:lstStyle/>
          <a:p>
            <a:r>
              <a:rPr lang="en-US" dirty="0"/>
              <a:t>1. You can re-design your product to make it better and that this represented only your first trial. In engineering, a first trial is like a first draft in writing is can be adapted to meet the needs of your client. </a:t>
            </a:r>
          </a:p>
          <a:p>
            <a:endParaRPr lang="en-US" dirty="0"/>
          </a:p>
          <a:p>
            <a:r>
              <a:rPr lang="en-US" dirty="0"/>
              <a:t>2. Think about what you would improve before you start drawing. Why were some designs more successful than others? You will have 10-15 minutes to decide on a re-design. </a:t>
            </a:r>
          </a:p>
          <a:p>
            <a:endParaRPr lang="en-US" dirty="0"/>
          </a:p>
          <a:p>
            <a:r>
              <a:rPr lang="en-US" dirty="0"/>
              <a:t>3. You can get new materials for this re-design and use your previous materials. However, you can only shop one time. </a:t>
            </a:r>
            <a:endParaRPr lang="en-US" dirty="0"/>
          </a:p>
        </p:txBody>
      </p:sp>
    </p:spTree>
    <p:extLst>
      <p:ext uri="{BB962C8B-B14F-4D97-AF65-F5344CB8AC3E}">
        <p14:creationId xmlns:p14="http://schemas.microsoft.com/office/powerpoint/2010/main" val="292617138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9275" y="677780"/>
            <a:ext cx="8042276" cy="4343400"/>
          </a:xfrm>
        </p:spPr>
        <p:txBody>
          <a:bodyPr/>
          <a:lstStyle/>
          <a:p>
            <a:r>
              <a:rPr lang="en-US" dirty="0"/>
              <a:t>Now that everyone is finished, let’s test! Record the findings in your journal</a:t>
            </a:r>
            <a:r>
              <a:rPr lang="en-US" dirty="0" smtClean="0"/>
              <a:t>.</a:t>
            </a:r>
          </a:p>
          <a:p>
            <a:pPr marL="0" indent="0">
              <a:buNone/>
            </a:pPr>
            <a:endParaRPr lang="en-US" dirty="0"/>
          </a:p>
        </p:txBody>
      </p:sp>
    </p:spTree>
    <p:extLst>
      <p:ext uri="{BB962C8B-B14F-4D97-AF65-F5344CB8AC3E}">
        <p14:creationId xmlns:p14="http://schemas.microsoft.com/office/powerpoint/2010/main" val="23029526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Final Reflection:</a:t>
            </a:r>
            <a:endParaRPr lang="en-US" u="sng" dirty="0"/>
          </a:p>
        </p:txBody>
      </p:sp>
      <p:sp>
        <p:nvSpPr>
          <p:cNvPr id="3" name="Content Placeholder 2"/>
          <p:cNvSpPr>
            <a:spLocks noGrp="1"/>
          </p:cNvSpPr>
          <p:nvPr>
            <p:ph idx="1"/>
          </p:nvPr>
        </p:nvSpPr>
        <p:spPr/>
        <p:txBody>
          <a:bodyPr/>
          <a:lstStyle/>
          <a:p>
            <a:r>
              <a:rPr lang="en-US" dirty="0"/>
              <a:t>1.	After your re-design, did your group improve their data? </a:t>
            </a:r>
          </a:p>
          <a:p>
            <a:r>
              <a:rPr lang="en-US" dirty="0"/>
              <a:t>2.	What would you change about your final design to be more successful? If nothing, why do you think your design was successful?</a:t>
            </a:r>
          </a:p>
          <a:p>
            <a:r>
              <a:rPr lang="en-US" dirty="0"/>
              <a:t>3.	Why did some groups do better than other groups? </a:t>
            </a:r>
          </a:p>
          <a:p>
            <a:r>
              <a:rPr lang="en-US" dirty="0"/>
              <a:t>4.	Are there any materials you wish you had that you didn't? </a:t>
            </a:r>
            <a:endParaRPr lang="en-US" dirty="0"/>
          </a:p>
        </p:txBody>
      </p:sp>
    </p:spTree>
    <p:extLst>
      <p:ext uri="{BB962C8B-B14F-4D97-AF65-F5344CB8AC3E}">
        <p14:creationId xmlns:p14="http://schemas.microsoft.com/office/powerpoint/2010/main" val="423895958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692484"/>
            <a:ext cx="8458200" cy="1143000"/>
          </a:xfrm>
        </p:spPr>
        <p:txBody>
          <a:bodyPr>
            <a:noAutofit/>
          </a:bodyPr>
          <a:lstStyle/>
          <a:p>
            <a:r>
              <a:rPr lang="en-US" sz="3600" b="1" dirty="0" smtClean="0">
                <a:solidFill>
                  <a:srgbClr val="002060"/>
                </a:solidFill>
              </a:rPr>
              <a:t>Jump-Off Joe</a:t>
            </a:r>
            <a:br>
              <a:rPr lang="en-US" sz="3600" b="1" dirty="0" smtClean="0">
                <a:solidFill>
                  <a:srgbClr val="002060"/>
                </a:solidFill>
              </a:rPr>
            </a:br>
            <a:r>
              <a:rPr lang="en-US" sz="3600" b="1" dirty="0" smtClean="0">
                <a:solidFill>
                  <a:srgbClr val="002060"/>
                </a:solidFill>
              </a:rPr>
              <a:t>A Sea Stack in Nye Beach, Newport, OR</a:t>
            </a:r>
            <a:endParaRPr lang="en-US" sz="3600" b="1" dirty="0">
              <a:solidFill>
                <a:srgbClr val="002060"/>
              </a:solidFill>
            </a:endParaRPr>
          </a:p>
        </p:txBody>
      </p:sp>
      <p:pic>
        <p:nvPicPr>
          <p:cNvPr id="1026" name="Picture 2"/>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447800" y="1828800"/>
            <a:ext cx="6381170" cy="3810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958188" y="5867400"/>
            <a:ext cx="1223412" cy="707886"/>
          </a:xfrm>
          <a:prstGeom prst="rect">
            <a:avLst/>
          </a:prstGeom>
          <a:noFill/>
        </p:spPr>
        <p:txBody>
          <a:bodyPr wrap="none" rtlCol="0">
            <a:spAutoFit/>
          </a:bodyPr>
          <a:lstStyle/>
          <a:p>
            <a:r>
              <a:rPr lang="en-US" sz="4000" b="1" dirty="0" smtClean="0">
                <a:solidFill>
                  <a:srgbClr val="002060"/>
                </a:solidFill>
              </a:rPr>
              <a:t>1890</a:t>
            </a:r>
            <a:endParaRPr lang="en-US" sz="4000" b="1" dirty="0">
              <a:solidFill>
                <a:srgbClr val="002060"/>
              </a:solidFill>
            </a:endParaRPr>
          </a:p>
        </p:txBody>
      </p:sp>
    </p:spTree>
    <p:extLst>
      <p:ext uri="{BB962C8B-B14F-4D97-AF65-F5344CB8AC3E}">
        <p14:creationId xmlns:p14="http://schemas.microsoft.com/office/powerpoint/2010/main" val="2874759725"/>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5638800"/>
            <a:ext cx="8229600" cy="1143000"/>
          </a:xfrm>
        </p:spPr>
        <p:txBody>
          <a:bodyPr/>
          <a:lstStyle/>
          <a:p>
            <a:r>
              <a:rPr lang="en-US" b="1" dirty="0" smtClean="0">
                <a:solidFill>
                  <a:srgbClr val="002060"/>
                </a:solidFill>
              </a:rPr>
              <a:t>1910</a:t>
            </a:r>
            <a:endParaRPr lang="en-US" b="1" dirty="0">
              <a:solidFill>
                <a:srgbClr val="002060"/>
              </a:solidFill>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5400" y="1707008"/>
            <a:ext cx="6629400" cy="3855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1"/>
          <p:cNvSpPr txBox="1">
            <a:spLocks/>
          </p:cNvSpPr>
          <p:nvPr/>
        </p:nvSpPr>
        <p:spPr>
          <a:xfrm>
            <a:off x="228600" y="381000"/>
            <a:ext cx="84582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solidFill>
                  <a:srgbClr val="002060"/>
                </a:solidFill>
              </a:rPr>
              <a:t>Jump-Off Joe</a:t>
            </a:r>
            <a:br>
              <a:rPr lang="en-US" sz="3600" b="1" dirty="0" smtClean="0">
                <a:solidFill>
                  <a:srgbClr val="002060"/>
                </a:solidFill>
              </a:rPr>
            </a:br>
            <a:r>
              <a:rPr lang="en-US" sz="3600" b="1" dirty="0" smtClean="0">
                <a:solidFill>
                  <a:srgbClr val="002060"/>
                </a:solidFill>
              </a:rPr>
              <a:t>A Sea Stack in Nye Beach, Newport, OR</a:t>
            </a:r>
            <a:endParaRPr lang="en-US" sz="3600" b="1" dirty="0">
              <a:solidFill>
                <a:srgbClr val="002060"/>
              </a:solidFill>
            </a:endParaRPr>
          </a:p>
        </p:txBody>
      </p:sp>
    </p:spTree>
    <p:extLst>
      <p:ext uri="{BB962C8B-B14F-4D97-AF65-F5344CB8AC3E}">
        <p14:creationId xmlns:p14="http://schemas.microsoft.com/office/powerpoint/2010/main" val="1678120775"/>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28800" y="1683176"/>
            <a:ext cx="5257800" cy="41823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1"/>
          <p:cNvSpPr>
            <a:spLocks noGrp="1"/>
          </p:cNvSpPr>
          <p:nvPr>
            <p:ph type="title"/>
          </p:nvPr>
        </p:nvSpPr>
        <p:spPr>
          <a:xfrm>
            <a:off x="549275" y="360217"/>
            <a:ext cx="8042276" cy="1336956"/>
          </a:xfrm>
        </p:spPr>
        <p:txBody>
          <a:bodyPr>
            <a:noAutofit/>
          </a:bodyPr>
          <a:lstStyle/>
          <a:p>
            <a:r>
              <a:rPr lang="en-US" sz="3600" b="1" dirty="0" smtClean="0">
                <a:solidFill>
                  <a:srgbClr val="002060"/>
                </a:solidFill>
              </a:rPr>
              <a:t>Jump-Off Joe</a:t>
            </a:r>
            <a:br>
              <a:rPr lang="en-US" sz="3600" b="1" dirty="0" smtClean="0">
                <a:solidFill>
                  <a:srgbClr val="002060"/>
                </a:solidFill>
              </a:rPr>
            </a:br>
            <a:r>
              <a:rPr lang="en-US" sz="3600" b="1" dirty="0" smtClean="0">
                <a:solidFill>
                  <a:srgbClr val="002060"/>
                </a:solidFill>
              </a:rPr>
              <a:t>A Sea Stack in Nye Beach, Newport, OR</a:t>
            </a:r>
            <a:endParaRPr lang="en-US" sz="3600" b="1" dirty="0">
              <a:solidFill>
                <a:srgbClr val="002060"/>
              </a:solidFill>
            </a:endParaRPr>
          </a:p>
        </p:txBody>
      </p:sp>
      <p:sp>
        <p:nvSpPr>
          <p:cNvPr id="5" name="Title 1"/>
          <p:cNvSpPr txBox="1">
            <a:spLocks/>
          </p:cNvSpPr>
          <p:nvPr/>
        </p:nvSpPr>
        <p:spPr>
          <a:xfrm>
            <a:off x="381000" y="5715000"/>
            <a:ext cx="84582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solidFill>
                  <a:srgbClr val="002060"/>
                </a:solidFill>
              </a:rPr>
              <a:t>1970</a:t>
            </a:r>
            <a:endParaRPr lang="en-US" sz="3600" b="1" dirty="0">
              <a:solidFill>
                <a:srgbClr val="002060"/>
              </a:solidFill>
            </a:endParaRPr>
          </a:p>
        </p:txBody>
      </p:sp>
    </p:spTree>
    <p:extLst>
      <p:ext uri="{BB962C8B-B14F-4D97-AF65-F5344CB8AC3E}">
        <p14:creationId xmlns:p14="http://schemas.microsoft.com/office/powerpoint/2010/main" val="179676569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35787" y="1850024"/>
            <a:ext cx="6008013" cy="4042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itle 1"/>
          <p:cNvSpPr txBox="1">
            <a:spLocks/>
          </p:cNvSpPr>
          <p:nvPr/>
        </p:nvSpPr>
        <p:spPr>
          <a:xfrm>
            <a:off x="304800" y="457200"/>
            <a:ext cx="84582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solidFill>
                  <a:srgbClr val="002060"/>
                </a:solidFill>
              </a:rPr>
              <a:t>Jump-Off Joe</a:t>
            </a:r>
            <a:br>
              <a:rPr lang="en-US" sz="3600" b="1" dirty="0" smtClean="0">
                <a:solidFill>
                  <a:srgbClr val="002060"/>
                </a:solidFill>
              </a:rPr>
            </a:br>
            <a:r>
              <a:rPr lang="en-US" sz="3600" b="1" dirty="0" smtClean="0">
                <a:solidFill>
                  <a:srgbClr val="002060"/>
                </a:solidFill>
              </a:rPr>
              <a:t>A Sea Stack in Nye Beach, Newport, OR</a:t>
            </a:r>
            <a:endParaRPr lang="en-US" sz="3600" b="1" dirty="0">
              <a:solidFill>
                <a:srgbClr val="002060"/>
              </a:solidFill>
            </a:endParaRPr>
          </a:p>
        </p:txBody>
      </p:sp>
      <p:sp>
        <p:nvSpPr>
          <p:cNvPr id="6" name="Title 1"/>
          <p:cNvSpPr txBox="1">
            <a:spLocks/>
          </p:cNvSpPr>
          <p:nvPr/>
        </p:nvSpPr>
        <p:spPr>
          <a:xfrm>
            <a:off x="381000" y="5715000"/>
            <a:ext cx="8458200" cy="114300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smtClean="0">
                <a:solidFill>
                  <a:srgbClr val="002060"/>
                </a:solidFill>
              </a:rPr>
              <a:t>1990</a:t>
            </a:r>
            <a:endParaRPr lang="en-US" sz="3600" b="1" dirty="0">
              <a:solidFill>
                <a:srgbClr val="002060"/>
              </a:solidFill>
            </a:endParaRPr>
          </a:p>
        </p:txBody>
      </p:sp>
    </p:spTree>
    <p:extLst>
      <p:ext uri="{BB962C8B-B14F-4D97-AF65-F5344CB8AC3E}">
        <p14:creationId xmlns:p14="http://schemas.microsoft.com/office/powerpoint/2010/main" val="2322774426"/>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About the photos:</a:t>
            </a:r>
            <a:endParaRPr lang="en-US" b="1" dirty="0">
              <a:solidFill>
                <a:srgbClr val="002060"/>
              </a:solidFill>
            </a:endParaRPr>
          </a:p>
        </p:txBody>
      </p:sp>
      <p:sp>
        <p:nvSpPr>
          <p:cNvPr id="3" name="Content Placeholder 2"/>
          <p:cNvSpPr>
            <a:spLocks noGrp="1"/>
          </p:cNvSpPr>
          <p:nvPr>
            <p:ph idx="1"/>
          </p:nvPr>
        </p:nvSpPr>
        <p:spPr/>
        <p:txBody>
          <a:bodyPr>
            <a:normAutofit fontScale="62500" lnSpcReduction="20000"/>
          </a:bodyPr>
          <a:lstStyle/>
          <a:p>
            <a:r>
              <a:rPr lang="en-US" dirty="0"/>
              <a:t>Erosion of a Sea Stack Over 100 </a:t>
            </a:r>
            <a:r>
              <a:rPr lang="en-US" dirty="0" smtClean="0"/>
              <a:t>Years period</a:t>
            </a:r>
          </a:p>
          <a:p>
            <a:r>
              <a:rPr lang="en-US" dirty="0" smtClean="0"/>
              <a:t>A Sea Stack is a</a:t>
            </a:r>
            <a:r>
              <a:rPr lang="en-US" dirty="0"/>
              <a:t> </a:t>
            </a:r>
            <a:r>
              <a:rPr lang="en-US" dirty="0" smtClean="0"/>
              <a:t>pillar-like</a:t>
            </a:r>
            <a:r>
              <a:rPr lang="en-US" dirty="0"/>
              <a:t> mass of rock detached by wave action from a </a:t>
            </a:r>
            <a:r>
              <a:rPr lang="en-US" dirty="0" smtClean="0"/>
              <a:t>cliff-lined shore</a:t>
            </a:r>
            <a:r>
              <a:rPr lang="en-US" dirty="0"/>
              <a:t> and surrounded by water. </a:t>
            </a:r>
            <a:r>
              <a:rPr lang="en-US" sz="2200" dirty="0"/>
              <a:t>http://dictionary.reference.com/browse/sea+stack</a:t>
            </a:r>
          </a:p>
          <a:p>
            <a:r>
              <a:rPr lang="en-US" dirty="0" smtClean="0"/>
              <a:t>Location: Nye </a:t>
            </a:r>
            <a:r>
              <a:rPr lang="en-US" dirty="0"/>
              <a:t>Beach, Newport, Oregon</a:t>
            </a:r>
          </a:p>
          <a:p>
            <a:r>
              <a:rPr lang="en-US" dirty="0"/>
              <a:t>The following photographs show the demise of Jump-Off Joe, a one-hundred-foot-high sandstone formation known as a “sea stack”. In 1890, the sea stack was composed of middle Miocene concretionary sandstone of the Astoria Formation. Yaquina Head on the Horizon is composed of middle Miocene basalt flows and breccia. Note remnant of Pleistocene terrace deposit along the wave cut bench on the stack. Jump-Off Joe was a well-known tourist attraction, but it weathered rapidly. Its arch collapsed in 1916, a few years after the last black-and-white photo, shown below, was taken. There is nothing left of Jump-Off Joe today.</a:t>
            </a:r>
          </a:p>
          <a:p>
            <a:r>
              <a:rPr lang="en-US" dirty="0"/>
              <a:t>Black-and-white photographs courtesy of Pacific Studios, Newport, Oregon.</a:t>
            </a:r>
            <a:br>
              <a:rPr lang="en-US" dirty="0"/>
            </a:br>
            <a:r>
              <a:rPr lang="en-US" dirty="0"/>
              <a:t>Dates are approximate.</a:t>
            </a:r>
            <a:br>
              <a:rPr lang="en-US" dirty="0"/>
            </a:br>
            <a:r>
              <a:rPr lang="en-US" dirty="0"/>
              <a:t>Color photographs taken by Parke D. </a:t>
            </a:r>
            <a:r>
              <a:rPr lang="en-US" dirty="0" err="1"/>
              <a:t>Snavely</a:t>
            </a:r>
            <a:r>
              <a:rPr lang="en-US" dirty="0"/>
              <a:t>, Jr. of the USGS.</a:t>
            </a:r>
          </a:p>
          <a:p>
            <a:endParaRPr lang="en-US" dirty="0"/>
          </a:p>
        </p:txBody>
      </p:sp>
      <p:sp>
        <p:nvSpPr>
          <p:cNvPr id="4" name="Rectangle 3"/>
          <p:cNvSpPr/>
          <p:nvPr/>
        </p:nvSpPr>
        <p:spPr>
          <a:xfrm>
            <a:off x="0" y="6331527"/>
            <a:ext cx="4538037" cy="369332"/>
          </a:xfrm>
          <a:prstGeom prst="rect">
            <a:avLst/>
          </a:prstGeom>
        </p:spPr>
        <p:txBody>
          <a:bodyPr wrap="none">
            <a:spAutoFit/>
          </a:bodyPr>
          <a:lstStyle/>
          <a:p>
            <a:r>
              <a:rPr lang="en-US" dirty="0" smtClean="0"/>
              <a:t>https://walrus.wr.usgs.gov/pubinfo/jump.html</a:t>
            </a:r>
            <a:endParaRPr lang="en-US" dirty="0"/>
          </a:p>
        </p:txBody>
      </p:sp>
    </p:spTree>
    <p:extLst>
      <p:ext uri="{BB962C8B-B14F-4D97-AF65-F5344CB8AC3E}">
        <p14:creationId xmlns:p14="http://schemas.microsoft.com/office/powerpoint/2010/main" val="310861195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9275" y="-213266"/>
            <a:ext cx="8042276" cy="1336956"/>
          </a:xfrm>
        </p:spPr>
        <p:txBody>
          <a:bodyPr/>
          <a:lstStyle/>
          <a:p>
            <a:r>
              <a:rPr lang="en-US" u="sng" dirty="0" smtClean="0"/>
              <a:t>Think-Pair-Share</a:t>
            </a:r>
            <a:endParaRPr lang="en-US" u="sng" dirty="0"/>
          </a:p>
        </p:txBody>
      </p:sp>
      <p:sp>
        <p:nvSpPr>
          <p:cNvPr id="3" name="Content Placeholder 2"/>
          <p:cNvSpPr>
            <a:spLocks noGrp="1"/>
          </p:cNvSpPr>
          <p:nvPr>
            <p:ph idx="1"/>
          </p:nvPr>
        </p:nvSpPr>
        <p:spPr/>
        <p:txBody>
          <a:bodyPr/>
          <a:lstStyle/>
          <a:p>
            <a:r>
              <a:rPr lang="en-US" dirty="0" smtClean="0"/>
              <a:t>What </a:t>
            </a:r>
            <a:r>
              <a:rPr lang="en-US" dirty="0"/>
              <a:t>has happened in these photographs to Jump Off Joe?</a:t>
            </a:r>
            <a:endParaRPr lang="en-US" dirty="0"/>
          </a:p>
        </p:txBody>
      </p:sp>
    </p:spTree>
    <p:extLst>
      <p:ext uri="{BB962C8B-B14F-4D97-AF65-F5344CB8AC3E}">
        <p14:creationId xmlns:p14="http://schemas.microsoft.com/office/powerpoint/2010/main" val="2982773695"/>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8747" y="437149"/>
            <a:ext cx="8434305" cy="5752430"/>
          </a:xfrm>
        </p:spPr>
        <p:txBody>
          <a:bodyPr/>
          <a:lstStyle/>
          <a:p>
            <a:r>
              <a:rPr lang="en-US" dirty="0"/>
              <a:t>How are weathering and erosion interrelated</a:t>
            </a:r>
            <a:r>
              <a:rPr lang="en-US" dirty="0" smtClean="0"/>
              <a:t>?</a:t>
            </a:r>
            <a:br>
              <a:rPr lang="en-US" dirty="0" smtClean="0"/>
            </a:br>
            <a:r>
              <a:rPr lang="en-US" dirty="0" smtClean="0"/>
              <a:t/>
            </a:r>
            <a:br>
              <a:rPr lang="en-US" dirty="0" smtClean="0"/>
            </a:br>
            <a:endParaRPr lang="en-US" dirty="0"/>
          </a:p>
          <a:p>
            <a:r>
              <a:rPr lang="en-US" dirty="0"/>
              <a:t>How can you slow down coastal erosion on beaches</a:t>
            </a:r>
            <a:r>
              <a:rPr lang="en-US" dirty="0" smtClean="0"/>
              <a:t>?</a:t>
            </a:r>
            <a:br>
              <a:rPr lang="en-US" dirty="0" smtClean="0"/>
            </a:br>
            <a:r>
              <a:rPr lang="en-US" dirty="0" smtClean="0"/>
              <a:t/>
            </a:r>
            <a:br>
              <a:rPr lang="en-US" dirty="0" smtClean="0"/>
            </a:br>
            <a:endParaRPr lang="en-US" dirty="0" smtClean="0"/>
          </a:p>
          <a:p>
            <a:r>
              <a:rPr lang="en-US" dirty="0" smtClean="0"/>
              <a:t>Brainstorm </a:t>
            </a:r>
            <a:r>
              <a:rPr lang="en-US" dirty="0"/>
              <a:t>with your group and write your ideas in your journal. </a:t>
            </a:r>
          </a:p>
          <a:p>
            <a:endParaRPr lang="en-US" dirty="0"/>
          </a:p>
          <a:p>
            <a:endParaRPr lang="en-US" dirty="0"/>
          </a:p>
        </p:txBody>
      </p:sp>
    </p:spTree>
    <p:extLst>
      <p:ext uri="{BB962C8B-B14F-4D97-AF65-F5344CB8AC3E}">
        <p14:creationId xmlns:p14="http://schemas.microsoft.com/office/powerpoint/2010/main" val="2276674170"/>
      </p:ext>
    </p:extLst>
  </p:cSld>
  <p:clrMapOvr>
    <a:masterClrMapping/>
  </p:clrMapOvr>
  <mc:AlternateContent xmlns:mc="http://schemas.openxmlformats.org/markup-compatibility/2006">
    <mc:Choice xmlns:p14="http://schemas.microsoft.com/office/powerpoint/2010/main" Requires="p14">
      <p:transition p14:dur="0"/>
    </mc:Choice>
    <mc:Fallback>
      <p:transition xmlns:p14="http://schemas.microsoft.com/office/powerpoint/2010/main"/>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Breeze.thmx</Template>
  <TotalTime>37</TotalTime>
  <Words>683</Words>
  <Application>Microsoft Macintosh PowerPoint</Application>
  <PresentationFormat>On-screen Show (4:3)</PresentationFormat>
  <Paragraphs>83</Paragraphs>
  <Slides>25</Slides>
  <Notes>1</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Breeze</vt:lpstr>
      <vt:lpstr>Weathering and Erosion - STEM Activity!</vt:lpstr>
      <vt:lpstr>PowerPoint Presentation</vt:lpstr>
      <vt:lpstr>Jump-Off Joe A Sea Stack in Nye Beach, Newport, OR</vt:lpstr>
      <vt:lpstr>1910</vt:lpstr>
      <vt:lpstr>Jump-Off Joe A Sea Stack in Nye Beach, Newport, OR</vt:lpstr>
      <vt:lpstr>PowerPoint Presentation</vt:lpstr>
      <vt:lpstr>About the photos:</vt:lpstr>
      <vt:lpstr>Think-Pair-Share</vt:lpstr>
      <vt:lpstr>PowerPoint Presentation</vt:lpstr>
      <vt:lpstr>Three-Column Notes </vt:lpstr>
      <vt:lpstr>Scenario:</vt:lpstr>
      <vt:lpstr>What information do you need to know to complete this challenge?</vt:lpstr>
      <vt:lpstr>Criteria- You must develop your own working erosion blocking process/ product from everyday items that will prevent erosion after 20 sets of wave activity.      Reminder- The process should not disrupt the ecosystem which would include eliminating feeding patterns, introducing new animals, or excess pollution. </vt:lpstr>
      <vt:lpstr>Constraints: </vt:lpstr>
      <vt:lpstr>PowerPoint Presentation</vt:lpstr>
      <vt:lpstr>PowerPoint Presentation</vt:lpstr>
      <vt:lpstr>Materials:</vt:lpstr>
      <vt:lpstr>Imagine:</vt:lpstr>
      <vt:lpstr>PowerPoint Presentation</vt:lpstr>
      <vt:lpstr>Remember:</vt:lpstr>
      <vt:lpstr>PowerPoint Presentation</vt:lpstr>
      <vt:lpstr>Reflect: </vt:lpstr>
      <vt:lpstr>Re-Design:</vt:lpstr>
      <vt:lpstr>PowerPoint Presentation</vt:lpstr>
      <vt:lpstr>Final Reflection: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Weathering and Erosion - STEM Activity!</dc:title>
  <dc:creator>Kate Hill</dc:creator>
  <cp:lastModifiedBy>Kate Hill</cp:lastModifiedBy>
  <cp:revision>5</cp:revision>
  <dcterms:created xsi:type="dcterms:W3CDTF">2016-01-09T15:13:41Z</dcterms:created>
  <dcterms:modified xsi:type="dcterms:W3CDTF">2016-01-09T15:50:47Z</dcterms:modified>
</cp:coreProperties>
</file>