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5"/>
    <p:sldMasterId id="2147483688" r:id="rId6"/>
    <p:sldMasterId id="214748368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5143500" cx="9144000"/>
  <p:notesSz cx="6858000" cy="9144000"/>
  <p:embeddedFontLst>
    <p:embeddedFont>
      <p:font typeface="Proxima Nova"/>
      <p:regular r:id="rId51"/>
      <p:bold r:id="rId52"/>
      <p:italic r:id="rId53"/>
      <p:boldItalic r:id="rId54"/>
    </p:embeddedFont>
    <p:embeddedFont>
      <p:font typeface="Roboto"/>
      <p:regular r:id="rId55"/>
      <p:bold r:id="rId56"/>
      <p:italic r:id="rId57"/>
      <p:boldItalic r:id="rId58"/>
    </p:embeddedFont>
    <p:embeddedFont>
      <p:font typeface="Oswald"/>
      <p:regular r:id="rId59"/>
      <p:bold r:id="rId60"/>
    </p:embeddedFont>
    <p:embeddedFont>
      <p:font typeface="Alfa Slab One"/>
      <p:regular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39A227-CA43-4E5C-B91C-0B4F701B448D}">
  <a:tblStyle styleId="{5939A227-CA43-4E5C-B91C-0B4F701B44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2FF5F9E-BA43-42E4-84B7-48894732D01E}"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1" Type="http://schemas.openxmlformats.org/officeDocument/2006/relationships/font" Target="fonts/AlfaSlabOne-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Oswald-bold.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ProximaNova-regular.fntdata"/><Relationship Id="rId50" Type="http://schemas.openxmlformats.org/officeDocument/2006/relationships/slide" Target="slides/slide42.xml"/><Relationship Id="rId53" Type="http://schemas.openxmlformats.org/officeDocument/2006/relationships/font" Target="fonts/ProximaNova-italic.fntdata"/><Relationship Id="rId52" Type="http://schemas.openxmlformats.org/officeDocument/2006/relationships/font" Target="fonts/ProximaNova-bold.fntdata"/><Relationship Id="rId11" Type="http://schemas.openxmlformats.org/officeDocument/2006/relationships/slide" Target="slides/slide3.xml"/><Relationship Id="rId55" Type="http://schemas.openxmlformats.org/officeDocument/2006/relationships/font" Target="fonts/Roboto-regular.fntdata"/><Relationship Id="rId10" Type="http://schemas.openxmlformats.org/officeDocument/2006/relationships/slide" Target="slides/slide2.xml"/><Relationship Id="rId54" Type="http://schemas.openxmlformats.org/officeDocument/2006/relationships/font" Target="fonts/ProximaNova-boldItalic.fntdata"/><Relationship Id="rId13" Type="http://schemas.openxmlformats.org/officeDocument/2006/relationships/slide" Target="slides/slide5.xml"/><Relationship Id="rId57" Type="http://schemas.openxmlformats.org/officeDocument/2006/relationships/font" Target="fonts/Roboto-italic.fntdata"/><Relationship Id="rId12" Type="http://schemas.openxmlformats.org/officeDocument/2006/relationships/slide" Target="slides/slide4.xml"/><Relationship Id="rId56" Type="http://schemas.openxmlformats.org/officeDocument/2006/relationships/font" Target="fonts/Roboto-bold.fntdata"/><Relationship Id="rId15" Type="http://schemas.openxmlformats.org/officeDocument/2006/relationships/slide" Target="slides/slide7.xml"/><Relationship Id="rId59" Type="http://schemas.openxmlformats.org/officeDocument/2006/relationships/font" Target="fonts/Oswald-regular.fntdata"/><Relationship Id="rId14" Type="http://schemas.openxmlformats.org/officeDocument/2006/relationships/slide" Target="slides/slide6.xml"/><Relationship Id="rId58" Type="http://schemas.openxmlformats.org/officeDocument/2006/relationships/font" Target="fonts/Roboto-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801bff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801bff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851c0c7bb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851c0c7bb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Ask students to illicit what is meant by secondary and secondary impacts - what examples can they think of. Teacher can note these on whiteboard.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51c0c163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51c0c163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51c0c163a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51c0c163a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 students table template each to complete. MS Word version available.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851c0c7b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51c0c7b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to provide feedback to the class / </a:t>
            </a:r>
            <a:r>
              <a:rPr lang="en-GB"/>
              <a:t>teacher</a:t>
            </a:r>
            <a:r>
              <a:rPr lang="en-GB"/>
              <a:t>. Teacher to make notes on whiteboard in </a:t>
            </a:r>
            <a:r>
              <a:rPr lang="en-GB"/>
              <a:t>order</a:t>
            </a:r>
            <a:r>
              <a:rPr lang="en-GB"/>
              <a:t> to gives students extra opportunity to record key points.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851c0c7bb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851c0c7bb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Resource1: To be cut in half and given to student A and Student B in each pair. MS Word version available.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851c0c163a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851c0c163a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851c0c163a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851c0c163a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Allow students a few minutes to discuss and note down their thoughts. </a:t>
            </a:r>
            <a:r>
              <a:rPr lang="en-GB"/>
              <a:t>Students</a:t>
            </a:r>
            <a:r>
              <a:rPr lang="en-GB"/>
              <a:t> then feed back to the class and teacher. Teacher to note student ideas on </a:t>
            </a:r>
            <a:r>
              <a:rPr lang="en-GB"/>
              <a:t>whiteboard</a:t>
            </a:r>
            <a:r>
              <a:rPr lang="en-GB"/>
              <a:t> to collate all student responses.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51c0c163a_0_1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51c0c163a_0_1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Provide a table template to each student - they perform a wall crawl to obtain the information. They work alone.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77eb7f30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7eb7f30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RESOURCE 2: Students work in pairs and cut out strips and sort into Immediate and Long-Term Responses. </a:t>
            </a:r>
            <a:endParaRPr sz="14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51c0c163a_0_2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51c0c163a_0_2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Provide template sheer to students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85610db31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5610db31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51c0c163a_0_2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51c0c163a_0_2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5610db31b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5610db31b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851c0c163a_0_2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851c0c163a_0_2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All tasks are based on content found in teacher resources.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rgbClr val="38761D"/>
                </a:solidFill>
              </a:rPr>
              <a:t>Green-coloured</a:t>
            </a:r>
            <a:r>
              <a:rPr lang="en-GB">
                <a:solidFill>
                  <a:schemeClr val="dk1"/>
                </a:solidFill>
              </a:rPr>
              <a:t> questions offer the least challenge for students but nonetheless are essential in assessing for basic understanding of lesson concepts. These would equate to 1-2 mark exam questions where basic understanding is tested.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rgbClr val="E69138"/>
                </a:solidFill>
              </a:rPr>
              <a:t>Amber-coloured</a:t>
            </a:r>
            <a:r>
              <a:rPr lang="en-GB">
                <a:solidFill>
                  <a:schemeClr val="dk1"/>
                </a:solidFill>
              </a:rPr>
              <a:t> questions offer more challenge than green-coloured questions. These are intended to check more more comprehensive understanding about the lesson content where the student will be expected to compare and contrast, or explain concepts in more detail. These would equate to 2-3 mark exam questions.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rgbClr val="FF0000"/>
                </a:solidFill>
              </a:rPr>
              <a:t>Red-coloured</a:t>
            </a:r>
            <a:r>
              <a:rPr lang="en-GB">
                <a:solidFill>
                  <a:schemeClr val="dk1"/>
                </a:solidFill>
              </a:rPr>
              <a:t> questions are a higher challenge question where students will be expected to tie in different lesson concepts, and consider effects, impacts, threats, vulnerabilities from a social, economic, environmental, technological and even political perspective. Students are expected to think in a more dynamic context rather than in just a linear fashion, in order to give deeper explanation or discussion about concepts and topics. These equate to 4-8 mark exam questions.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rgbClr val="9900FF"/>
                </a:solidFill>
              </a:rPr>
              <a:t>Purple-coloured</a:t>
            </a:r>
            <a:r>
              <a:rPr lang="en-GB">
                <a:solidFill>
                  <a:schemeClr val="dk1"/>
                </a:solidFill>
              </a:rPr>
              <a:t> questions are designed to test the most highly capable students, thereby stretch and challenge them. These questions, whilst relevant to the lesson content, will expect students to draw upon their wider geographical knowledge and utilise knowledge from other geography topics, not to mention current affairs and general knowledge. Students will be expected to think critically and to provide deeper insight, opinion, discussion and explanation in their responses. Stretch and Challenge tasks are designed to do exactly as the term suggests. This allows talented students to think more outside the box and utilise wider academic knowledge they may have.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966a25852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966a25852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Green-coloured questions offer the least challenge for students but nonetheless are essential in assessing for basic understanding of lesson concepts. These would equate to 1-2 mark exam questions where basic understanding is tested.</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966a25852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966a25852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Amber-coloured questions offer more challenge than green-coloured questions. These are intended to check more more comprehensive understanding about the lesson content where the student will be expected to compare and contrast, or explain concepts in more detail. These would equate to 2-3 mark exam questions.</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966a25852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966a25852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Red-coloured questions are a higher challenge question where students will be expected to tie in different lesson concepts, and consider effects, impacts, threats, vulnerabilities from a social, economic, environmental, technological and even political perspective. Students are expected to think in a more dynamic context rather than in just a linear fashion, in order to give deeper explanation or discussion about concepts and topics. These equate to 4-8 mark exam questions.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66a25852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66a25852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Purple-coloured questions are designed to test the most highly capable students, thereby stretch and challenge them. These questions, whilst relevant to the lesson content, will expect students to draw upon their wider geographical knowledge and utilise knowledge from other geography topics, not to mention current affairs and general knowledge. Students will be expected to think critically and to provide deeper insight, opinion, discussion and explanation in their responses.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966a25852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66a25852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Purple-coloured questions are designed to test the most highly capable students, thereby stretch and challenge them. These questions, whilst relevant to the lesson content, will expect students to draw upon their wider geographical knowledge and utilise knowledge from other geography topics, not to mention current affairs and general knowledge. Students will be expected to think critically and to provide deeper insight, opinion, discussion and explanation in their responses.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80b3aa0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80b3aa0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writing frame to help students</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856054653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856054653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framework to help students with their creative writing tasks.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5610db31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5610db31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85610db31b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5610db31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51c0c163a_0_2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51c0c163a_0_2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2685e029c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or teacher to provide write an end-of-lesson plenary question to assess student learning. Student is given 5 minutes to provide an answer to the question, on no more than 140 characters.</a:t>
            </a:r>
            <a:endParaRPr/>
          </a:p>
          <a:p>
            <a:pPr indent="0" lvl="0" marL="0" rtl="0" algn="l">
              <a:spcBef>
                <a:spcPts val="0"/>
              </a:spcBef>
              <a:spcAft>
                <a:spcPts val="0"/>
              </a:spcAft>
              <a:buNone/>
            </a:pPr>
            <a:r>
              <a:rPr lang="en-GB"/>
              <a:t>Students can share questions and answers in class.</a:t>
            </a:r>
            <a:endParaRPr/>
          </a:p>
          <a:p>
            <a:pPr indent="0" lvl="0" marL="0" rtl="0" algn="l">
              <a:spcBef>
                <a:spcPts val="0"/>
              </a:spcBef>
              <a:spcAft>
                <a:spcPts val="0"/>
              </a:spcAft>
              <a:buNone/>
            </a:pPr>
            <a:r>
              <a:rPr lang="en-GB"/>
              <a:t>This provides the teacher with useful assessment for learning feedback on the individual student ot the entire class.</a:t>
            </a:r>
            <a:endParaRPr/>
          </a:p>
        </p:txBody>
      </p:sp>
      <p:sp>
        <p:nvSpPr>
          <p:cNvPr id="375" name="Google Shape;375;gb2685e029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2685e029c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Students or teacher to provide write an end-of-lesson plenary question to assess student learning. Student is given 5 minutes to provide an answer to the question, on no more than 140 characters.</a:t>
            </a:r>
            <a:endParaRPr>
              <a:solidFill>
                <a:schemeClr val="dk1"/>
              </a:solidFill>
            </a:endParaRPr>
          </a:p>
          <a:p>
            <a:pPr indent="0" lvl="0" marL="0" rtl="0" algn="l">
              <a:spcBef>
                <a:spcPts val="0"/>
              </a:spcBef>
              <a:spcAft>
                <a:spcPts val="0"/>
              </a:spcAft>
              <a:buNone/>
            </a:pPr>
            <a:r>
              <a:t/>
            </a:r>
            <a:endParaRPr/>
          </a:p>
        </p:txBody>
      </p:sp>
      <p:sp>
        <p:nvSpPr>
          <p:cNvPr id="387" name="Google Shape;387;gb2685e029c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b2685e02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b2685e02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Classroom written version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2685e029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2685e029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Online distance learning digital text input version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2685e02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2685e02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Exit cards for - Assessment for Learning</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530ebd4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530ebd4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8530ebd4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8530ebd4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6e487cd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6e487cd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Resource1: To be cut in half and given to student A and Student B in each pair. MS Word version available.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51c0c163a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51c0c163a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Students to focus on class immediately. Engage all students.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530ebd4e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530ebd4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8534a9bd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8534a9bd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Alternative for students - classifying impacts into economic, cultural and social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8530ebd4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8530ebd4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Template worksheet for students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85610db31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5610db31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51c0c7bb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51c0c7bb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Plenary will link back to these class objectives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5610db3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5610db3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51c0c163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51c0c163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2" name="Google Shape;12;p2"/>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3" name="Google Shape;13;p2"/>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3"/>
          <p:cNvSpPr txBox="1"/>
          <p:nvPr>
            <p:ph type="title"/>
          </p:nvPr>
        </p:nvSpPr>
        <p:spPr>
          <a:xfrm>
            <a:off x="457202" y="205979"/>
            <a:ext cx="8229600" cy="857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300"/>
            </a:lvl2pPr>
            <a:lvl3pPr lvl="2" rtl="0">
              <a:spcBef>
                <a:spcPts val="0"/>
              </a:spcBef>
              <a:spcAft>
                <a:spcPts val="0"/>
              </a:spcAft>
              <a:buSzPts val="3000"/>
              <a:buNone/>
              <a:defRPr sz="1300"/>
            </a:lvl3pPr>
            <a:lvl4pPr lvl="3" rtl="0">
              <a:spcBef>
                <a:spcPts val="0"/>
              </a:spcBef>
              <a:spcAft>
                <a:spcPts val="0"/>
              </a:spcAft>
              <a:buSzPts val="3000"/>
              <a:buNone/>
              <a:defRPr sz="1300"/>
            </a:lvl4pPr>
            <a:lvl5pPr lvl="4" rtl="0">
              <a:spcBef>
                <a:spcPts val="0"/>
              </a:spcBef>
              <a:spcAft>
                <a:spcPts val="0"/>
              </a:spcAft>
              <a:buSzPts val="3000"/>
              <a:buNone/>
              <a:defRPr sz="1300"/>
            </a:lvl5pPr>
            <a:lvl6pPr lvl="5" rtl="0">
              <a:spcBef>
                <a:spcPts val="0"/>
              </a:spcBef>
              <a:spcAft>
                <a:spcPts val="0"/>
              </a:spcAft>
              <a:buSzPts val="3000"/>
              <a:buNone/>
              <a:defRPr sz="1300"/>
            </a:lvl6pPr>
            <a:lvl7pPr lvl="6" rtl="0">
              <a:spcBef>
                <a:spcPts val="0"/>
              </a:spcBef>
              <a:spcAft>
                <a:spcPts val="0"/>
              </a:spcAft>
              <a:buSzPts val="3000"/>
              <a:buNone/>
              <a:defRPr sz="1300"/>
            </a:lvl7pPr>
            <a:lvl8pPr lvl="7" rtl="0">
              <a:spcBef>
                <a:spcPts val="0"/>
              </a:spcBef>
              <a:spcAft>
                <a:spcPts val="0"/>
              </a:spcAft>
              <a:buSzPts val="3000"/>
              <a:buNone/>
              <a:defRPr sz="1300"/>
            </a:lvl8pPr>
            <a:lvl9pPr lvl="8" rtl="0">
              <a:spcBef>
                <a:spcPts val="0"/>
              </a:spcBef>
              <a:spcAft>
                <a:spcPts val="0"/>
              </a:spcAft>
              <a:buSzPts val="3000"/>
              <a:buNone/>
              <a:defRPr sz="1300"/>
            </a:lvl9pPr>
          </a:lstStyle>
          <a:p/>
        </p:txBody>
      </p:sp>
      <p:sp>
        <p:nvSpPr>
          <p:cNvPr id="55" name="Google Shape;55;p13"/>
          <p:cNvSpPr txBox="1"/>
          <p:nvPr>
            <p:ph idx="1" type="body"/>
          </p:nvPr>
        </p:nvSpPr>
        <p:spPr>
          <a:xfrm>
            <a:off x="457202" y="1200151"/>
            <a:ext cx="8229600" cy="3394500"/>
          </a:xfrm>
          <a:prstGeom prst="rect">
            <a:avLst/>
          </a:prstGeom>
          <a:noFill/>
          <a:ln>
            <a:noFill/>
          </a:ln>
        </p:spPr>
        <p:txBody>
          <a:bodyPr anchorCtr="0" anchor="t" bIns="91425" lIns="91425" spcFirstLastPara="1" rIns="91425" wrap="square" tIns="91425">
            <a:noAutofit/>
          </a:bodyPr>
          <a:lstStyle>
            <a:lvl1pPr indent="-393700" lvl="0" marL="4572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1pPr>
            <a:lvl2pPr indent="-374650" lvl="1" marL="914400" marR="0" rtl="0" algn="l">
              <a:spcBef>
                <a:spcPts val="16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36550" lvl="3" marL="18288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600"/>
              </a:spcBef>
              <a:spcAft>
                <a:spcPts val="16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56" name="Google Shape;56;p13"/>
          <p:cNvSpPr txBox="1"/>
          <p:nvPr>
            <p:ph idx="10" type="dt"/>
          </p:nvPr>
        </p:nvSpPr>
        <p:spPr>
          <a:xfrm>
            <a:off x="457202" y="4767263"/>
            <a:ext cx="2133600" cy="273900"/>
          </a:xfrm>
          <a:prstGeom prst="rect">
            <a:avLst/>
          </a:prstGeom>
          <a:noFill/>
          <a:ln>
            <a:noFill/>
          </a:ln>
        </p:spPr>
        <p:txBody>
          <a:bodyPr anchorCtr="0" anchor="ctr" bIns="66000" lIns="66000" spcFirstLastPara="1" rIns="66000" wrap="square" tIns="66000">
            <a:noAutofit/>
          </a:bodyPr>
          <a:lstStyle>
            <a:lvl1pPr lvl="0" marR="0" rtl="0" algn="l">
              <a:spcBef>
                <a:spcPts val="0"/>
              </a:spcBef>
              <a:spcAft>
                <a:spcPts val="0"/>
              </a:spcAft>
              <a:buSzPts val="10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7" name="Google Shape;57;p13"/>
          <p:cNvSpPr txBox="1"/>
          <p:nvPr>
            <p:ph idx="11" type="ftr"/>
          </p:nvPr>
        </p:nvSpPr>
        <p:spPr>
          <a:xfrm>
            <a:off x="3124203" y="4767263"/>
            <a:ext cx="2895600" cy="273900"/>
          </a:xfrm>
          <a:prstGeom prst="rect">
            <a:avLst/>
          </a:prstGeom>
          <a:noFill/>
          <a:ln>
            <a:noFill/>
          </a:ln>
        </p:spPr>
        <p:txBody>
          <a:bodyPr anchorCtr="0" anchor="ctr" bIns="66000" lIns="66000" spcFirstLastPara="1" rIns="66000" wrap="square" tIns="66000">
            <a:noAutofit/>
          </a:bodyPr>
          <a:lstStyle>
            <a:lvl1pPr lvl="0" marR="0" rtl="0" algn="ctr">
              <a:spcBef>
                <a:spcPts val="0"/>
              </a:spcBef>
              <a:spcAft>
                <a:spcPts val="0"/>
              </a:spcAft>
              <a:buSzPts val="10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8" name="Google Shape;58;p13"/>
          <p:cNvSpPr txBox="1"/>
          <p:nvPr>
            <p:ph idx="12" type="sldNum"/>
          </p:nvPr>
        </p:nvSpPr>
        <p:spPr>
          <a:xfrm>
            <a:off x="6553208" y="4767263"/>
            <a:ext cx="2133600" cy="273900"/>
          </a:xfrm>
          <a:prstGeom prst="rect">
            <a:avLst/>
          </a:prstGeom>
          <a:noFill/>
          <a:ln>
            <a:noFill/>
          </a:ln>
        </p:spPr>
        <p:txBody>
          <a:bodyPr anchorCtr="0" anchor="ctr" bIns="37125" lIns="74250" spcFirstLastPara="1" rIns="74250" wrap="square" tIns="37125">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cxnSp>
        <p:nvCxnSpPr>
          <p:cNvPr id="65" name="Google Shape;65;p1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66" name="Google Shape;66;p15"/>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67" name="Google Shape;67;p15"/>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5" name="Google Shape;75;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sp>
        <p:nvSpPr>
          <p:cNvPr id="85" name="Google Shape;85;p20"/>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 name="Google Shape;86;p20"/>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7" name="Google Shape;87;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1"/>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0" name="Google Shape;90;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2"/>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4" name="Google Shape;94;p22"/>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95" name="Google Shape;95;p22"/>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96" name="Google Shape;96;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3"/>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4"/>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03" name="Google Shape;103;p24"/>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2" name="Shape 112"/>
        <p:cNvGrpSpPr/>
        <p:nvPr/>
      </p:nvGrpSpPr>
      <p:grpSpPr>
        <a:xfrm>
          <a:off x="0" y="0"/>
          <a:ext cx="0" cy="0"/>
          <a:chOff x="0" y="0"/>
          <a:chExt cx="0" cy="0"/>
        </a:xfrm>
      </p:grpSpPr>
      <p:cxnSp>
        <p:nvCxnSpPr>
          <p:cNvPr id="113" name="Google Shape;113;p27"/>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4" name="Google Shape;114;p27"/>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400"/>
              <a:buNone/>
              <a:defRPr sz="5400"/>
            </a:lvl1pPr>
            <a:lvl2pPr lvl="1" rtl="0" algn="ctr">
              <a:spcBef>
                <a:spcPts val="0"/>
              </a:spcBef>
              <a:spcAft>
                <a:spcPts val="0"/>
              </a:spcAft>
              <a:buSzPts val="5400"/>
              <a:buNone/>
              <a:defRPr sz="5400"/>
            </a:lvl2pPr>
            <a:lvl3pPr lvl="2" rtl="0" algn="ctr">
              <a:spcBef>
                <a:spcPts val="0"/>
              </a:spcBef>
              <a:spcAft>
                <a:spcPts val="0"/>
              </a:spcAft>
              <a:buSzPts val="5400"/>
              <a:buNone/>
              <a:defRPr sz="5400"/>
            </a:lvl3pPr>
            <a:lvl4pPr lvl="3" rtl="0" algn="ctr">
              <a:spcBef>
                <a:spcPts val="0"/>
              </a:spcBef>
              <a:spcAft>
                <a:spcPts val="0"/>
              </a:spcAft>
              <a:buSzPts val="5400"/>
              <a:buNone/>
              <a:defRPr sz="5400"/>
            </a:lvl4pPr>
            <a:lvl5pPr lvl="4" rtl="0" algn="ctr">
              <a:spcBef>
                <a:spcPts val="0"/>
              </a:spcBef>
              <a:spcAft>
                <a:spcPts val="0"/>
              </a:spcAft>
              <a:buSzPts val="5400"/>
              <a:buNone/>
              <a:defRPr sz="5400"/>
            </a:lvl5pPr>
            <a:lvl6pPr lvl="5" rtl="0" algn="ctr">
              <a:spcBef>
                <a:spcPts val="0"/>
              </a:spcBef>
              <a:spcAft>
                <a:spcPts val="0"/>
              </a:spcAft>
              <a:buSzPts val="5400"/>
              <a:buNone/>
              <a:defRPr sz="5400"/>
            </a:lvl6pPr>
            <a:lvl7pPr lvl="6" rtl="0" algn="ctr">
              <a:spcBef>
                <a:spcPts val="0"/>
              </a:spcBef>
              <a:spcAft>
                <a:spcPts val="0"/>
              </a:spcAft>
              <a:buSzPts val="5400"/>
              <a:buNone/>
              <a:defRPr sz="5400"/>
            </a:lvl7pPr>
            <a:lvl8pPr lvl="7" rtl="0" algn="ctr">
              <a:spcBef>
                <a:spcPts val="0"/>
              </a:spcBef>
              <a:spcAft>
                <a:spcPts val="0"/>
              </a:spcAft>
              <a:buSzPts val="5400"/>
              <a:buNone/>
              <a:defRPr sz="5400"/>
            </a:lvl8pPr>
            <a:lvl9pPr lvl="8" rtl="0" algn="ctr">
              <a:spcBef>
                <a:spcPts val="0"/>
              </a:spcBef>
              <a:spcAft>
                <a:spcPts val="0"/>
              </a:spcAft>
              <a:buSzPts val="5400"/>
              <a:buNone/>
              <a:defRPr sz="5400"/>
            </a:lvl9pPr>
          </a:lstStyle>
          <a:p/>
        </p:txBody>
      </p:sp>
      <p:sp>
        <p:nvSpPr>
          <p:cNvPr id="115" name="Google Shape;115;p27"/>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2480550"/>
            <a:ext cx="8114400" cy="2445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p:txBody>
      </p:sp>
      <p:sp>
        <p:nvSpPr>
          <p:cNvPr id="119" name="Google Shape;119;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23" name="Google Shape;12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7" name="Google Shape;127;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28" name="Google Shape;12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32"/>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32"/>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35" name="Google Shape;135;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6" name="Shape 136"/>
        <p:cNvGrpSpPr/>
        <p:nvPr/>
      </p:nvGrpSpPr>
      <p:grpSpPr>
        <a:xfrm>
          <a:off x="0" y="0"/>
          <a:ext cx="0" cy="0"/>
          <a:chOff x="0" y="0"/>
          <a:chExt cx="0" cy="0"/>
        </a:xfrm>
      </p:grpSpPr>
      <p:sp>
        <p:nvSpPr>
          <p:cNvPr id="137" name="Google Shape;137;p3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8" name="Google Shape;13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34"/>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34"/>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2" name="Google Shape;142;p34"/>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143" name="Google Shape;143;p34"/>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4" name="Google Shape;144;p3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45" name="Google Shape;14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6" name="Shape 146"/>
        <p:cNvGrpSpPr/>
        <p:nvPr/>
      </p:nvGrpSpPr>
      <p:grpSpPr>
        <a:xfrm>
          <a:off x="0" y="0"/>
          <a:ext cx="0" cy="0"/>
          <a:chOff x="0" y="0"/>
          <a:chExt cx="0" cy="0"/>
        </a:xfrm>
      </p:grpSpPr>
      <p:sp>
        <p:nvSpPr>
          <p:cNvPr id="147" name="Google Shape;147;p35"/>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48" name="Google Shape;14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9" name="Shape 149"/>
        <p:cNvGrpSpPr/>
        <p:nvPr/>
      </p:nvGrpSpPr>
      <p:grpSpPr>
        <a:xfrm>
          <a:off x="0" y="0"/>
          <a:ext cx="0" cy="0"/>
          <a:chOff x="0" y="0"/>
          <a:chExt cx="0" cy="0"/>
        </a:xfrm>
      </p:grpSpPr>
      <p:sp>
        <p:nvSpPr>
          <p:cNvPr id="150" name="Google Shape;150;p36"/>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1000"/>
              <a:buNone/>
              <a:defRPr sz="11000">
                <a:solidFill>
                  <a:schemeClr val="dk1"/>
                </a:solidFill>
              </a:defRPr>
            </a:lvl1pPr>
            <a:lvl2pPr lvl="1" rtl="0" algn="ctr">
              <a:spcBef>
                <a:spcPts val="0"/>
              </a:spcBef>
              <a:spcAft>
                <a:spcPts val="0"/>
              </a:spcAft>
              <a:buClr>
                <a:schemeClr val="dk1"/>
              </a:buClr>
              <a:buSzPts val="11000"/>
              <a:buNone/>
              <a:defRPr sz="11000">
                <a:solidFill>
                  <a:schemeClr val="dk1"/>
                </a:solidFill>
              </a:defRPr>
            </a:lvl2pPr>
            <a:lvl3pPr lvl="2" rtl="0" algn="ctr">
              <a:spcBef>
                <a:spcPts val="0"/>
              </a:spcBef>
              <a:spcAft>
                <a:spcPts val="0"/>
              </a:spcAft>
              <a:buClr>
                <a:schemeClr val="dk1"/>
              </a:buClr>
              <a:buSzPts val="11000"/>
              <a:buNone/>
              <a:defRPr sz="11000">
                <a:solidFill>
                  <a:schemeClr val="dk1"/>
                </a:solidFill>
              </a:defRPr>
            </a:lvl3pPr>
            <a:lvl4pPr lvl="3" rtl="0" algn="ctr">
              <a:spcBef>
                <a:spcPts val="0"/>
              </a:spcBef>
              <a:spcAft>
                <a:spcPts val="0"/>
              </a:spcAft>
              <a:buClr>
                <a:schemeClr val="dk1"/>
              </a:buClr>
              <a:buSzPts val="11000"/>
              <a:buNone/>
              <a:defRPr sz="11000">
                <a:solidFill>
                  <a:schemeClr val="dk1"/>
                </a:solidFill>
              </a:defRPr>
            </a:lvl4pPr>
            <a:lvl5pPr lvl="4" rtl="0" algn="ctr">
              <a:spcBef>
                <a:spcPts val="0"/>
              </a:spcBef>
              <a:spcAft>
                <a:spcPts val="0"/>
              </a:spcAft>
              <a:buClr>
                <a:schemeClr val="dk1"/>
              </a:buClr>
              <a:buSzPts val="11000"/>
              <a:buNone/>
              <a:defRPr sz="11000">
                <a:solidFill>
                  <a:schemeClr val="dk1"/>
                </a:solidFill>
              </a:defRPr>
            </a:lvl5pPr>
            <a:lvl6pPr lvl="5" rtl="0" algn="ctr">
              <a:spcBef>
                <a:spcPts val="0"/>
              </a:spcBef>
              <a:spcAft>
                <a:spcPts val="0"/>
              </a:spcAft>
              <a:buClr>
                <a:schemeClr val="dk1"/>
              </a:buClr>
              <a:buSzPts val="11000"/>
              <a:buNone/>
              <a:defRPr sz="11000">
                <a:solidFill>
                  <a:schemeClr val="dk1"/>
                </a:solidFill>
              </a:defRPr>
            </a:lvl6pPr>
            <a:lvl7pPr lvl="6" rtl="0" algn="ctr">
              <a:spcBef>
                <a:spcPts val="0"/>
              </a:spcBef>
              <a:spcAft>
                <a:spcPts val="0"/>
              </a:spcAft>
              <a:buClr>
                <a:schemeClr val="dk1"/>
              </a:buClr>
              <a:buSzPts val="11000"/>
              <a:buNone/>
              <a:defRPr sz="11000">
                <a:solidFill>
                  <a:schemeClr val="dk1"/>
                </a:solidFill>
              </a:defRPr>
            </a:lvl7pPr>
            <a:lvl8pPr lvl="7" rtl="0" algn="ctr">
              <a:spcBef>
                <a:spcPts val="0"/>
              </a:spcBef>
              <a:spcAft>
                <a:spcPts val="0"/>
              </a:spcAft>
              <a:buClr>
                <a:schemeClr val="dk1"/>
              </a:buClr>
              <a:buSzPts val="11000"/>
              <a:buNone/>
              <a:defRPr sz="11000">
                <a:solidFill>
                  <a:schemeClr val="dk1"/>
                </a:solidFill>
              </a:defRPr>
            </a:lvl8pPr>
            <a:lvl9pPr lvl="8" rtl="0" algn="ctr">
              <a:spcBef>
                <a:spcPts val="0"/>
              </a:spcBef>
              <a:spcAft>
                <a:spcPts val="0"/>
              </a:spcAft>
              <a:buClr>
                <a:schemeClr val="dk1"/>
              </a:buClr>
              <a:buSzPts val="11000"/>
              <a:buNone/>
              <a:defRPr sz="11000">
                <a:solidFill>
                  <a:schemeClr val="dk1"/>
                </a:solidFill>
              </a:defRPr>
            </a:lvl9pPr>
          </a:lstStyle>
          <a:p>
            <a:r>
              <a:t>xx%</a:t>
            </a:r>
          </a:p>
        </p:txBody>
      </p:sp>
      <p:sp>
        <p:nvSpPr>
          <p:cNvPr id="151" name="Google Shape;151;p36"/>
          <p:cNvSpPr txBox="1"/>
          <p:nvPr>
            <p:ph idx="1" type="body"/>
          </p:nvPr>
        </p:nvSpPr>
        <p:spPr>
          <a:xfrm>
            <a:off x="311700" y="322425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52" name="Google Shape;15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3" name="Shape 153"/>
        <p:cNvGrpSpPr/>
        <p:nvPr/>
      </p:nvGrpSpPr>
      <p:grpSpPr>
        <a:xfrm>
          <a:off x="0" y="0"/>
          <a:ext cx="0" cy="0"/>
          <a:chOff x="0" y="0"/>
          <a:chExt cx="0" cy="0"/>
        </a:xfrm>
      </p:grpSpPr>
      <p:sp>
        <p:nvSpPr>
          <p:cNvPr id="154" name="Google Shape;154;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Title Slide">
  <p:cSld name="10_Title Slide">
    <p:spTree>
      <p:nvGrpSpPr>
        <p:cNvPr id="155" name="Shape 155"/>
        <p:cNvGrpSpPr/>
        <p:nvPr/>
      </p:nvGrpSpPr>
      <p:grpSpPr>
        <a:xfrm>
          <a:off x="0" y="0"/>
          <a:ext cx="0" cy="0"/>
          <a:chOff x="0" y="0"/>
          <a:chExt cx="0" cy="0"/>
        </a:xfrm>
      </p:grpSpPr>
      <p:sp>
        <p:nvSpPr>
          <p:cNvPr id="156" name="Google Shape;156;p38"/>
          <p:cNvSpPr txBox="1"/>
          <p:nvPr>
            <p:ph idx="11" type="ftr"/>
          </p:nvPr>
        </p:nvSpPr>
        <p:spPr>
          <a:xfrm>
            <a:off x="284207" y="4816023"/>
            <a:ext cx="4897200" cy="213000"/>
          </a:xfrm>
          <a:prstGeom prst="rect">
            <a:avLst/>
          </a:prstGeom>
          <a:noFill/>
          <a:ln>
            <a:noFill/>
          </a:ln>
        </p:spPr>
        <p:txBody>
          <a:bodyPr anchorCtr="0" anchor="ctr" bIns="74450" lIns="74450" spcFirstLastPara="1" rIns="74450" wrap="square" tIns="74450">
            <a:noAutofit/>
          </a:bodyPr>
          <a:lstStyle>
            <a:lvl1pPr lvl="0" marR="0" rtl="0" algn="ctr">
              <a:spcBef>
                <a:spcPts val="0"/>
              </a:spcBef>
              <a:spcAft>
                <a:spcPts val="0"/>
              </a:spcAft>
              <a:buSzPts val="1100"/>
              <a:buNone/>
              <a:defRPr sz="700">
                <a:solidFill>
                  <a:srgbClr val="888888"/>
                </a:solidFill>
                <a:latin typeface="Arial"/>
                <a:ea typeface="Arial"/>
                <a:cs typeface="Arial"/>
                <a:sym typeface="Arial"/>
              </a:defRPr>
            </a:lvl1pPr>
            <a:lvl2pPr lvl="1"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57" name="Shape 157"/>
        <p:cNvGrpSpPr/>
        <p:nvPr/>
      </p:nvGrpSpPr>
      <p:grpSpPr>
        <a:xfrm>
          <a:off x="0" y="0"/>
          <a:ext cx="0" cy="0"/>
          <a:chOff x="0" y="0"/>
          <a:chExt cx="0" cy="0"/>
        </a:xfrm>
      </p:grpSpPr>
      <p:sp>
        <p:nvSpPr>
          <p:cNvPr id="158" name="Google Shape;158;p39"/>
          <p:cNvSpPr txBox="1"/>
          <p:nvPr>
            <p:ph idx="1" type="body"/>
          </p:nvPr>
        </p:nvSpPr>
        <p:spPr>
          <a:xfrm>
            <a:off x="468313" y="1491630"/>
            <a:ext cx="8207400" cy="3070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00"/>
              </a:spcBef>
              <a:spcAft>
                <a:spcPts val="0"/>
              </a:spcAft>
              <a:buClr>
                <a:schemeClr val="dk1"/>
              </a:buClr>
              <a:buSzPts val="2600"/>
              <a:buFont typeface="Noto Sans Symbols"/>
              <a:buNone/>
              <a:defRPr b="0" i="0" sz="2600" u="none" cap="none" strike="noStrike">
                <a:solidFill>
                  <a:schemeClr val="dk1"/>
                </a:solidFill>
                <a:latin typeface="Arial"/>
                <a:ea typeface="Arial"/>
                <a:cs typeface="Arial"/>
                <a:sym typeface="Arial"/>
              </a:defRPr>
            </a:lvl1pPr>
            <a:lvl2pPr indent="-228600" lvl="1" marL="914400" marR="0" rtl="0" algn="l">
              <a:spcBef>
                <a:spcPts val="1600"/>
              </a:spcBef>
              <a:spcAft>
                <a:spcPts val="0"/>
              </a:spcAft>
              <a:buClr>
                <a:schemeClr val="dk1"/>
              </a:buClr>
              <a:buSzPts val="2300"/>
              <a:buFont typeface="Noto Sans Symbols"/>
              <a:buNone/>
              <a:defRPr b="0" i="0" sz="2300" u="none" cap="none" strike="noStrike">
                <a:solidFill>
                  <a:schemeClr val="dk1"/>
                </a:solidFill>
                <a:latin typeface="Arial"/>
                <a:ea typeface="Arial"/>
                <a:cs typeface="Arial"/>
                <a:sym typeface="Arial"/>
              </a:defRPr>
            </a:lvl2pPr>
            <a:lvl3pPr indent="-228600" lvl="2" marL="1371600" marR="0" rtl="0" algn="l">
              <a:spcBef>
                <a:spcPts val="1600"/>
              </a:spcBef>
              <a:spcAft>
                <a:spcPts val="0"/>
              </a:spcAft>
              <a:buClr>
                <a:schemeClr val="dk1"/>
              </a:buClr>
              <a:buSzPts val="2000"/>
              <a:buFont typeface="Noto Sans Symbols"/>
              <a:buNone/>
              <a:defRPr b="0" i="0" sz="2000" u="none" cap="none" strike="noStrike">
                <a:solidFill>
                  <a:schemeClr val="dk1"/>
                </a:solidFill>
                <a:latin typeface="Arial"/>
                <a:ea typeface="Arial"/>
                <a:cs typeface="Arial"/>
                <a:sym typeface="Arial"/>
              </a:defRPr>
            </a:lvl3pPr>
            <a:lvl4pPr indent="-228600" lvl="3" marL="1828800" marR="0" rtl="0" algn="l">
              <a:spcBef>
                <a:spcPts val="1600"/>
              </a:spcBef>
              <a:spcAft>
                <a:spcPts val="0"/>
              </a:spcAft>
              <a:buClr>
                <a:schemeClr val="dk1"/>
              </a:buClr>
              <a:buSzPts val="1600"/>
              <a:buFont typeface="Noto Sans Symbols"/>
              <a:buNone/>
              <a:defRPr b="0" i="0" sz="1600" u="none" cap="none" strike="noStrike">
                <a:solidFill>
                  <a:schemeClr val="dk1"/>
                </a:solidFill>
                <a:latin typeface="Arial"/>
                <a:ea typeface="Arial"/>
                <a:cs typeface="Arial"/>
                <a:sym typeface="Arial"/>
              </a:defRPr>
            </a:lvl4pPr>
            <a:lvl5pPr indent="-228600" lvl="4" marL="2286000" marR="0" rtl="0" algn="l">
              <a:spcBef>
                <a:spcPts val="1600"/>
              </a:spcBef>
              <a:spcAft>
                <a:spcPts val="0"/>
              </a:spcAft>
              <a:buClr>
                <a:schemeClr val="dk1"/>
              </a:buClr>
              <a:buSzPts val="1600"/>
              <a:buFont typeface="Noto Sans Symbols"/>
              <a:buNone/>
              <a:defRPr b="0" i="0" sz="1600" u="none" cap="none" strike="noStrike">
                <a:solidFill>
                  <a:schemeClr val="dk1"/>
                </a:solidFill>
                <a:latin typeface="Arial"/>
                <a:ea typeface="Arial"/>
                <a:cs typeface="Arial"/>
                <a:sym typeface="Arial"/>
              </a:defRPr>
            </a:lvl5pPr>
            <a:lvl6pPr indent="-330200" lvl="5" marL="2743200" marR="0" rtl="0" algn="l">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16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1600"/>
              </a:spcBef>
              <a:spcAft>
                <a:spcPts val="160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159" name="Google Shape;159;p39"/>
          <p:cNvSpPr txBox="1"/>
          <p:nvPr>
            <p:ph idx="11" type="ftr"/>
          </p:nvPr>
        </p:nvSpPr>
        <p:spPr>
          <a:xfrm>
            <a:off x="3124200" y="4767263"/>
            <a:ext cx="2895600" cy="273900"/>
          </a:xfrm>
          <a:prstGeom prst="rect">
            <a:avLst/>
          </a:prstGeom>
          <a:noFill/>
          <a:ln>
            <a:noFill/>
          </a:ln>
        </p:spPr>
        <p:txBody>
          <a:bodyPr anchorCtr="0" anchor="ctr" bIns="74450" lIns="74450" spcFirstLastPara="1" rIns="74450" wrap="square" tIns="74450">
            <a:noAutofit/>
          </a:bodyPr>
          <a:lstStyle>
            <a:lvl1pPr lvl="0" marR="0" rtl="0" algn="ctr">
              <a:spcBef>
                <a:spcPts val="0"/>
              </a:spcBef>
              <a:spcAft>
                <a:spcPts val="0"/>
              </a:spcAft>
              <a:buSzPts val="1100"/>
              <a:buNone/>
              <a:defRPr sz="1000">
                <a:solidFill>
                  <a:srgbClr val="888888"/>
                </a:solidFill>
                <a:latin typeface="Arial"/>
                <a:ea typeface="Arial"/>
                <a:cs typeface="Arial"/>
                <a:sym typeface="Arial"/>
              </a:defRPr>
            </a:lvl1pPr>
            <a:lvl2pPr lvl="1"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9pPr>
          </a:lstStyle>
          <a:p/>
        </p:txBody>
      </p:sp>
      <p:sp>
        <p:nvSpPr>
          <p:cNvPr id="160" name="Google Shape;160;p3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500"/>
            </a:lvl2pPr>
            <a:lvl3pPr lvl="2" rtl="0">
              <a:spcBef>
                <a:spcPts val="0"/>
              </a:spcBef>
              <a:spcAft>
                <a:spcPts val="0"/>
              </a:spcAft>
              <a:buSzPts val="3000"/>
              <a:buNone/>
              <a:defRPr sz="1500"/>
            </a:lvl3pPr>
            <a:lvl4pPr lvl="3" rtl="0">
              <a:spcBef>
                <a:spcPts val="0"/>
              </a:spcBef>
              <a:spcAft>
                <a:spcPts val="0"/>
              </a:spcAft>
              <a:buSzPts val="3000"/>
              <a:buNone/>
              <a:defRPr sz="1500"/>
            </a:lvl4pPr>
            <a:lvl5pPr lvl="4" rtl="0">
              <a:spcBef>
                <a:spcPts val="0"/>
              </a:spcBef>
              <a:spcAft>
                <a:spcPts val="0"/>
              </a:spcAft>
              <a:buSzPts val="3000"/>
              <a:buNone/>
              <a:defRPr sz="1500"/>
            </a:lvl5pPr>
            <a:lvl6pPr lvl="5" rtl="0">
              <a:spcBef>
                <a:spcPts val="0"/>
              </a:spcBef>
              <a:spcAft>
                <a:spcPts val="0"/>
              </a:spcAft>
              <a:buSzPts val="3000"/>
              <a:buNone/>
              <a:defRPr sz="1500"/>
            </a:lvl6pPr>
            <a:lvl7pPr lvl="6" rtl="0">
              <a:spcBef>
                <a:spcPts val="0"/>
              </a:spcBef>
              <a:spcAft>
                <a:spcPts val="0"/>
              </a:spcAft>
              <a:buSzPts val="3000"/>
              <a:buNone/>
              <a:defRPr sz="1500"/>
            </a:lvl7pPr>
            <a:lvl8pPr lvl="7" rtl="0">
              <a:spcBef>
                <a:spcPts val="0"/>
              </a:spcBef>
              <a:spcAft>
                <a:spcPts val="0"/>
              </a:spcAft>
              <a:buSzPts val="3000"/>
              <a:buNone/>
              <a:defRPr sz="1500"/>
            </a:lvl8pPr>
            <a:lvl9pPr lvl="8" rtl="0">
              <a:spcBef>
                <a:spcPts val="0"/>
              </a:spcBef>
              <a:spcAft>
                <a:spcPts val="0"/>
              </a:spcAft>
              <a:buSzPts val="3000"/>
              <a:buNone/>
              <a:defRPr sz="15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Title Slide">
  <p:cSld name="6_Title Slide">
    <p:spTree>
      <p:nvGrpSpPr>
        <p:cNvPr id="161" name="Shape 161"/>
        <p:cNvGrpSpPr/>
        <p:nvPr/>
      </p:nvGrpSpPr>
      <p:grpSpPr>
        <a:xfrm>
          <a:off x="0" y="0"/>
          <a:ext cx="0" cy="0"/>
          <a:chOff x="0" y="0"/>
          <a:chExt cx="0" cy="0"/>
        </a:xfrm>
      </p:grpSpPr>
      <p:sp>
        <p:nvSpPr>
          <p:cNvPr id="162" name="Google Shape;162;p40"/>
          <p:cNvSpPr txBox="1"/>
          <p:nvPr>
            <p:ph idx="11" type="ftr"/>
          </p:nvPr>
        </p:nvSpPr>
        <p:spPr>
          <a:xfrm>
            <a:off x="284207" y="4816023"/>
            <a:ext cx="4897200" cy="213000"/>
          </a:xfrm>
          <a:prstGeom prst="rect">
            <a:avLst/>
          </a:prstGeom>
          <a:noFill/>
          <a:ln>
            <a:noFill/>
          </a:ln>
        </p:spPr>
        <p:txBody>
          <a:bodyPr anchorCtr="0" anchor="ctr" bIns="74450" lIns="74450" spcFirstLastPara="1" rIns="74450" wrap="square" tIns="74450">
            <a:noAutofit/>
          </a:bodyPr>
          <a:lstStyle>
            <a:lvl1pPr lvl="0" marR="0" rtl="0" algn="ctr">
              <a:spcBef>
                <a:spcPts val="0"/>
              </a:spcBef>
              <a:spcAft>
                <a:spcPts val="0"/>
              </a:spcAft>
              <a:buSzPts val="1100"/>
              <a:buNone/>
              <a:defRPr sz="700">
                <a:solidFill>
                  <a:srgbClr val="888888"/>
                </a:solidFill>
                <a:latin typeface="Arial"/>
                <a:ea typeface="Arial"/>
                <a:cs typeface="Arial"/>
                <a:sym typeface="Arial"/>
              </a:defRPr>
            </a:lvl1pPr>
            <a:lvl2pPr lvl="1"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p41"/>
          <p:cNvSpPr txBox="1"/>
          <p:nvPr>
            <p:ph type="title"/>
          </p:nvPr>
        </p:nvSpPr>
        <p:spPr>
          <a:xfrm>
            <a:off x="457202" y="205979"/>
            <a:ext cx="8229600" cy="857400"/>
          </a:xfrm>
          <a:prstGeom prst="rect">
            <a:avLst/>
          </a:prstGeom>
          <a:noFill/>
          <a:ln>
            <a:noFill/>
          </a:ln>
        </p:spPr>
        <p:txBody>
          <a:bodyPr anchorCtr="0" anchor="ctr" bIns="91425" lIns="91425" spcFirstLastPara="1" rIns="91425" wrap="square" tIns="91425">
            <a:noAutofit/>
          </a:bodyPr>
          <a:lstStyle>
            <a:lvl1pPr lvl="0" marR="0" rtl="0" algn="ctr">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3000"/>
              <a:buNone/>
              <a:defRPr sz="1300"/>
            </a:lvl2pPr>
            <a:lvl3pPr lvl="2" rtl="0">
              <a:spcBef>
                <a:spcPts val="0"/>
              </a:spcBef>
              <a:spcAft>
                <a:spcPts val="0"/>
              </a:spcAft>
              <a:buSzPts val="3000"/>
              <a:buNone/>
              <a:defRPr sz="1300"/>
            </a:lvl3pPr>
            <a:lvl4pPr lvl="3" rtl="0">
              <a:spcBef>
                <a:spcPts val="0"/>
              </a:spcBef>
              <a:spcAft>
                <a:spcPts val="0"/>
              </a:spcAft>
              <a:buSzPts val="3000"/>
              <a:buNone/>
              <a:defRPr sz="1300"/>
            </a:lvl4pPr>
            <a:lvl5pPr lvl="4" rtl="0">
              <a:spcBef>
                <a:spcPts val="0"/>
              </a:spcBef>
              <a:spcAft>
                <a:spcPts val="0"/>
              </a:spcAft>
              <a:buSzPts val="3000"/>
              <a:buNone/>
              <a:defRPr sz="1300"/>
            </a:lvl5pPr>
            <a:lvl6pPr lvl="5" rtl="0">
              <a:spcBef>
                <a:spcPts val="0"/>
              </a:spcBef>
              <a:spcAft>
                <a:spcPts val="0"/>
              </a:spcAft>
              <a:buSzPts val="3000"/>
              <a:buNone/>
              <a:defRPr sz="1300"/>
            </a:lvl6pPr>
            <a:lvl7pPr lvl="6" rtl="0">
              <a:spcBef>
                <a:spcPts val="0"/>
              </a:spcBef>
              <a:spcAft>
                <a:spcPts val="0"/>
              </a:spcAft>
              <a:buSzPts val="3000"/>
              <a:buNone/>
              <a:defRPr sz="1300"/>
            </a:lvl7pPr>
            <a:lvl8pPr lvl="7" rtl="0">
              <a:spcBef>
                <a:spcPts val="0"/>
              </a:spcBef>
              <a:spcAft>
                <a:spcPts val="0"/>
              </a:spcAft>
              <a:buSzPts val="3000"/>
              <a:buNone/>
              <a:defRPr sz="1300"/>
            </a:lvl8pPr>
            <a:lvl9pPr lvl="8" rtl="0">
              <a:spcBef>
                <a:spcPts val="0"/>
              </a:spcBef>
              <a:spcAft>
                <a:spcPts val="0"/>
              </a:spcAft>
              <a:buSzPts val="3000"/>
              <a:buNone/>
              <a:defRPr sz="1300"/>
            </a:lvl9pPr>
          </a:lstStyle>
          <a:p/>
        </p:txBody>
      </p:sp>
      <p:sp>
        <p:nvSpPr>
          <p:cNvPr id="165" name="Google Shape;165;p41"/>
          <p:cNvSpPr txBox="1"/>
          <p:nvPr>
            <p:ph idx="1" type="body"/>
          </p:nvPr>
        </p:nvSpPr>
        <p:spPr>
          <a:xfrm>
            <a:off x="457202" y="1200151"/>
            <a:ext cx="8229600" cy="3394500"/>
          </a:xfrm>
          <a:prstGeom prst="rect">
            <a:avLst/>
          </a:prstGeom>
          <a:noFill/>
          <a:ln>
            <a:noFill/>
          </a:ln>
        </p:spPr>
        <p:txBody>
          <a:bodyPr anchorCtr="0" anchor="t" bIns="91425" lIns="91425" spcFirstLastPara="1" rIns="91425" wrap="square" tIns="91425">
            <a:noAutofit/>
          </a:bodyPr>
          <a:lstStyle>
            <a:lvl1pPr indent="-393700" lvl="0" marL="457200" marR="0" rtl="0" algn="l">
              <a:spcBef>
                <a:spcPts val="500"/>
              </a:spcBef>
              <a:spcAft>
                <a:spcPts val="0"/>
              </a:spcAft>
              <a:buClr>
                <a:schemeClr val="dk1"/>
              </a:buClr>
              <a:buSzPts val="2600"/>
              <a:buFont typeface="Arial"/>
              <a:buChar char="•"/>
              <a:defRPr b="0" i="0" sz="2600" u="none" cap="none" strike="noStrike">
                <a:solidFill>
                  <a:schemeClr val="dk1"/>
                </a:solidFill>
                <a:latin typeface="Calibri"/>
                <a:ea typeface="Calibri"/>
                <a:cs typeface="Calibri"/>
                <a:sym typeface="Calibri"/>
              </a:defRPr>
            </a:lvl1pPr>
            <a:lvl2pPr indent="-374650" lvl="1" marL="914400" marR="0" rtl="0" algn="l">
              <a:spcBef>
                <a:spcPts val="1600"/>
              </a:spcBef>
              <a:spcAft>
                <a:spcPts val="0"/>
              </a:spcAft>
              <a:buClr>
                <a:schemeClr val="dk1"/>
              </a:buClr>
              <a:buSzPts val="2300"/>
              <a:buFont typeface="Arial"/>
              <a:buChar char="–"/>
              <a:defRPr b="0" i="0" sz="2300" u="none" cap="none" strike="noStrike">
                <a:solidFill>
                  <a:schemeClr val="dk1"/>
                </a:solidFill>
                <a:latin typeface="Calibri"/>
                <a:ea typeface="Calibri"/>
                <a:cs typeface="Calibri"/>
                <a:sym typeface="Calibri"/>
              </a:defRPr>
            </a:lvl2pPr>
            <a:lvl3pPr indent="-349250" lvl="2" marL="1371600" marR="0" rtl="0" algn="l">
              <a:spcBef>
                <a:spcPts val="16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3pPr>
            <a:lvl4pPr indent="-336550" lvl="3" marL="18288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4pPr>
            <a:lvl5pPr indent="-336550" lvl="4" marL="22860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5pPr>
            <a:lvl6pPr indent="-336550" lvl="5" marL="27432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6pPr>
            <a:lvl7pPr indent="-336550" lvl="6" marL="32004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7pPr>
            <a:lvl8pPr indent="-336550" lvl="7" marL="3657600" marR="0" rtl="0" algn="l">
              <a:spcBef>
                <a:spcPts val="1600"/>
              </a:spcBef>
              <a:spcAft>
                <a:spcPts val="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8pPr>
            <a:lvl9pPr indent="-336550" lvl="8" marL="4114800" marR="0" rtl="0" algn="l">
              <a:spcBef>
                <a:spcPts val="1600"/>
              </a:spcBef>
              <a:spcAft>
                <a:spcPts val="1600"/>
              </a:spcAft>
              <a:buClr>
                <a:schemeClr val="dk1"/>
              </a:buClr>
              <a:buSzPts val="1700"/>
              <a:buFont typeface="Arial"/>
              <a:buChar char="•"/>
              <a:defRPr b="0" i="0" sz="1700" u="none" cap="none" strike="noStrike">
                <a:solidFill>
                  <a:schemeClr val="dk1"/>
                </a:solidFill>
                <a:latin typeface="Calibri"/>
                <a:ea typeface="Calibri"/>
                <a:cs typeface="Calibri"/>
                <a:sym typeface="Calibri"/>
              </a:defRPr>
            </a:lvl9pPr>
          </a:lstStyle>
          <a:p/>
        </p:txBody>
      </p:sp>
      <p:sp>
        <p:nvSpPr>
          <p:cNvPr id="166" name="Google Shape;166;p41"/>
          <p:cNvSpPr txBox="1"/>
          <p:nvPr>
            <p:ph idx="10" type="dt"/>
          </p:nvPr>
        </p:nvSpPr>
        <p:spPr>
          <a:xfrm>
            <a:off x="457202" y="4767263"/>
            <a:ext cx="2133600" cy="273900"/>
          </a:xfrm>
          <a:prstGeom prst="rect">
            <a:avLst/>
          </a:prstGeom>
          <a:noFill/>
          <a:ln>
            <a:noFill/>
          </a:ln>
        </p:spPr>
        <p:txBody>
          <a:bodyPr anchorCtr="0" anchor="ctr" bIns="66000" lIns="66000" spcFirstLastPara="1" rIns="66000" wrap="square" tIns="66000">
            <a:noAutofit/>
          </a:bodyPr>
          <a:lstStyle>
            <a:lvl1pPr lvl="0" marR="0" rtl="0" algn="l">
              <a:spcBef>
                <a:spcPts val="0"/>
              </a:spcBef>
              <a:spcAft>
                <a:spcPts val="0"/>
              </a:spcAft>
              <a:buSzPts val="10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7" name="Google Shape;167;p41"/>
          <p:cNvSpPr txBox="1"/>
          <p:nvPr>
            <p:ph idx="11" type="ftr"/>
          </p:nvPr>
        </p:nvSpPr>
        <p:spPr>
          <a:xfrm>
            <a:off x="3124203" y="4767263"/>
            <a:ext cx="2895600" cy="273900"/>
          </a:xfrm>
          <a:prstGeom prst="rect">
            <a:avLst/>
          </a:prstGeom>
          <a:noFill/>
          <a:ln>
            <a:noFill/>
          </a:ln>
        </p:spPr>
        <p:txBody>
          <a:bodyPr anchorCtr="0" anchor="ctr" bIns="66000" lIns="66000" spcFirstLastPara="1" rIns="66000" wrap="square" tIns="66000">
            <a:noAutofit/>
          </a:bodyPr>
          <a:lstStyle>
            <a:lvl1pPr lvl="0" marR="0" rtl="0" algn="ctr">
              <a:spcBef>
                <a:spcPts val="0"/>
              </a:spcBef>
              <a:spcAft>
                <a:spcPts val="0"/>
              </a:spcAft>
              <a:buSzPts val="10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68" name="Google Shape;168;p41"/>
          <p:cNvSpPr txBox="1"/>
          <p:nvPr>
            <p:ph idx="12" type="sldNum"/>
          </p:nvPr>
        </p:nvSpPr>
        <p:spPr>
          <a:xfrm>
            <a:off x="6553208" y="4767263"/>
            <a:ext cx="2133600" cy="273900"/>
          </a:xfrm>
          <a:prstGeom prst="rect">
            <a:avLst/>
          </a:prstGeom>
          <a:noFill/>
          <a:ln>
            <a:noFill/>
          </a:ln>
        </p:spPr>
        <p:txBody>
          <a:bodyPr anchorCtr="0" anchor="ctr" bIns="37125" lIns="74250" spcFirstLastPara="1" rIns="74250" wrap="square" tIns="37125">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69" name="Shape 169"/>
        <p:cNvGrpSpPr/>
        <p:nvPr/>
      </p:nvGrpSpPr>
      <p:grpSpPr>
        <a:xfrm>
          <a:off x="0" y="0"/>
          <a:ext cx="0" cy="0"/>
          <a:chOff x="0" y="0"/>
          <a:chExt cx="0" cy="0"/>
        </a:xfrm>
      </p:grpSpPr>
      <p:sp>
        <p:nvSpPr>
          <p:cNvPr id="170" name="Google Shape;170;p42"/>
          <p:cNvSpPr txBox="1"/>
          <p:nvPr>
            <p:ph idx="11" type="ftr"/>
          </p:nvPr>
        </p:nvSpPr>
        <p:spPr>
          <a:xfrm>
            <a:off x="284208" y="4816023"/>
            <a:ext cx="4897500" cy="213300"/>
          </a:xfrm>
          <a:prstGeom prst="rect">
            <a:avLst/>
          </a:prstGeom>
          <a:noFill/>
          <a:ln>
            <a:noFill/>
          </a:ln>
        </p:spPr>
        <p:txBody>
          <a:bodyPr anchorCtr="0" anchor="ctr" bIns="66000" lIns="66000" spcFirstLastPara="1" rIns="66000" wrap="square" tIns="66000">
            <a:noAutofit/>
          </a:bodyPr>
          <a:lstStyle>
            <a:lvl1pPr lvl="0" marR="0" rtl="0" algn="ctr">
              <a:spcBef>
                <a:spcPts val="0"/>
              </a:spcBef>
              <a:spcAft>
                <a:spcPts val="0"/>
              </a:spcAft>
              <a:buSzPts val="1000"/>
              <a:buNone/>
              <a:defRPr b="0" i="0" sz="800" u="none" cap="none" strike="noStrike">
                <a:solidFill>
                  <a:srgbClr val="888888"/>
                </a:solidFill>
                <a:latin typeface="Arial"/>
                <a:ea typeface="Arial"/>
                <a:cs typeface="Arial"/>
                <a:sym typeface="Arial"/>
              </a:defRPr>
            </a:lvl1pPr>
            <a:lvl2pPr lvl="1"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490875"/>
            <a:ext cx="2808000" cy="307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375599"/>
            <a:ext cx="4045200" cy="15519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981125"/>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theme" Target="../theme/theme4.xml"/><Relationship Id="rId16" Type="http://schemas.openxmlformats.org/officeDocument/2006/relationships/slideLayout" Target="../slideLayouts/slideLayout39.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a:off x="6129600" y="4858225"/>
            <a:ext cx="32175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FF5722"/>
                </a:solidFill>
                <a:latin typeface="Proxima Nova"/>
                <a:ea typeface="Proxima Nova"/>
                <a:cs typeface="Proxima Nova"/>
                <a:sym typeface="Proxima Nova"/>
              </a:rPr>
              <a:t>© https://www.geographyteacher.co.uk 2019 - 2020</a:t>
            </a:r>
            <a:endParaRPr sz="1000">
              <a:solidFill>
                <a:srgbClr val="FF5722"/>
              </a:solidFill>
              <a:latin typeface="Proxima Nova"/>
              <a:ea typeface="Proxima Nova"/>
              <a:cs typeface="Proxima Nova"/>
              <a:sym typeface="Proxima Nova"/>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
        <p:nvSpPr>
          <p:cNvPr id="63" name="Google Shape;63;p14"/>
          <p:cNvSpPr txBox="1"/>
          <p:nvPr/>
        </p:nvSpPr>
        <p:spPr>
          <a:xfrm>
            <a:off x="6129600" y="4858225"/>
            <a:ext cx="32175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FF5722"/>
                </a:solidFill>
                <a:latin typeface="Proxima Nova"/>
                <a:ea typeface="Proxima Nova"/>
                <a:cs typeface="Proxima Nova"/>
                <a:sym typeface="Proxima Nova"/>
              </a:rPr>
              <a:t>© https://www.geographyteacher.co.uk 2019 - 2020</a:t>
            </a:r>
            <a:endParaRPr sz="1000">
              <a:solidFill>
                <a:srgbClr val="FF5722"/>
              </a:solidFill>
              <a:latin typeface="Proxima Nova"/>
              <a:ea typeface="Proxima Nova"/>
              <a:cs typeface="Proxima Nova"/>
              <a:sym typeface="Proxima Nova"/>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rgbClr val="FFFFFF"/>
        </a:solidFill>
      </p:bgPr>
    </p:bg>
    <p:spTree>
      <p:nvGrpSpPr>
        <p:cNvPr id="107" name="Shape 107"/>
        <p:cNvGrpSpPr/>
        <p:nvPr/>
      </p:nvGrpSpPr>
      <p:grpSpPr>
        <a:xfrm>
          <a:off x="0" y="0"/>
          <a:ext cx="0" cy="0"/>
          <a:chOff x="0" y="0"/>
          <a:chExt cx="0" cy="0"/>
        </a:xfrm>
      </p:grpSpPr>
      <p:sp>
        <p:nvSpPr>
          <p:cNvPr id="108" name="Google Shape;10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109" name="Google Shape;10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110" name="Google Shape;1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Proxima Nova"/>
                <a:ea typeface="Proxima Nova"/>
                <a:cs typeface="Proxima Nova"/>
                <a:sym typeface="Proxima Nova"/>
              </a:defRPr>
            </a:lvl1pPr>
            <a:lvl2pPr lvl="1" rtl="0" algn="r">
              <a:buNone/>
              <a:defRPr sz="1000">
                <a:solidFill>
                  <a:schemeClr val="dk2"/>
                </a:solidFill>
                <a:latin typeface="Proxima Nova"/>
                <a:ea typeface="Proxima Nova"/>
                <a:cs typeface="Proxima Nova"/>
                <a:sym typeface="Proxima Nova"/>
              </a:defRPr>
            </a:lvl2pPr>
            <a:lvl3pPr lvl="2" rtl="0" algn="r">
              <a:buNone/>
              <a:defRPr sz="1000">
                <a:solidFill>
                  <a:schemeClr val="dk2"/>
                </a:solidFill>
                <a:latin typeface="Proxima Nova"/>
                <a:ea typeface="Proxima Nova"/>
                <a:cs typeface="Proxima Nova"/>
                <a:sym typeface="Proxima Nova"/>
              </a:defRPr>
            </a:lvl3pPr>
            <a:lvl4pPr lvl="3" rtl="0" algn="r">
              <a:buNone/>
              <a:defRPr sz="1000">
                <a:solidFill>
                  <a:schemeClr val="dk2"/>
                </a:solidFill>
                <a:latin typeface="Proxima Nova"/>
                <a:ea typeface="Proxima Nova"/>
                <a:cs typeface="Proxima Nova"/>
                <a:sym typeface="Proxima Nova"/>
              </a:defRPr>
            </a:lvl4pPr>
            <a:lvl5pPr lvl="4" rtl="0" algn="r">
              <a:buNone/>
              <a:defRPr sz="1000">
                <a:solidFill>
                  <a:schemeClr val="dk2"/>
                </a:solidFill>
                <a:latin typeface="Proxima Nova"/>
                <a:ea typeface="Proxima Nova"/>
                <a:cs typeface="Proxima Nova"/>
                <a:sym typeface="Proxima Nova"/>
              </a:defRPr>
            </a:lvl5pPr>
            <a:lvl6pPr lvl="5" rtl="0" algn="r">
              <a:buNone/>
              <a:defRPr sz="1000">
                <a:solidFill>
                  <a:schemeClr val="dk2"/>
                </a:solidFill>
                <a:latin typeface="Proxima Nova"/>
                <a:ea typeface="Proxima Nova"/>
                <a:cs typeface="Proxima Nova"/>
                <a:sym typeface="Proxima Nova"/>
              </a:defRPr>
            </a:lvl6pPr>
            <a:lvl7pPr lvl="6" rtl="0" algn="r">
              <a:buNone/>
              <a:defRPr sz="1000">
                <a:solidFill>
                  <a:schemeClr val="dk2"/>
                </a:solidFill>
                <a:latin typeface="Proxima Nova"/>
                <a:ea typeface="Proxima Nova"/>
                <a:cs typeface="Proxima Nova"/>
                <a:sym typeface="Proxima Nova"/>
              </a:defRPr>
            </a:lvl7pPr>
            <a:lvl8pPr lvl="7" rtl="0" algn="r">
              <a:buNone/>
              <a:defRPr sz="1000">
                <a:solidFill>
                  <a:schemeClr val="dk2"/>
                </a:solidFill>
                <a:latin typeface="Proxima Nova"/>
                <a:ea typeface="Proxima Nova"/>
                <a:cs typeface="Proxima Nova"/>
                <a:sym typeface="Proxima Nova"/>
              </a:defRPr>
            </a:lvl8pPr>
            <a:lvl9pPr lvl="8" rtl="0"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
        <p:nvSpPr>
          <p:cNvPr id="111" name="Google Shape;111;p26"/>
          <p:cNvSpPr txBox="1"/>
          <p:nvPr/>
        </p:nvSpPr>
        <p:spPr>
          <a:xfrm>
            <a:off x="6129600" y="4858225"/>
            <a:ext cx="3217500" cy="2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FF00FF"/>
                </a:solidFill>
                <a:latin typeface="Proxima Nova"/>
                <a:ea typeface="Proxima Nova"/>
                <a:cs typeface="Proxima Nova"/>
                <a:sym typeface="Proxima Nova"/>
              </a:rPr>
              <a:t>© https://www.geographyteacher.co.uk 2019 - 2020</a:t>
            </a:r>
            <a:endParaRPr sz="1000">
              <a:solidFill>
                <a:srgbClr val="FF00FF"/>
              </a:solidFill>
              <a:latin typeface="Proxima Nova"/>
              <a:ea typeface="Proxima Nova"/>
              <a:cs typeface="Proxima Nova"/>
              <a:sym typeface="Proxima Nova"/>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8.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5.xml"/><Relationship Id="rId3" Type="http://schemas.openxmlformats.org/officeDocument/2006/relationships/image" Target="../media/image1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image" Target="../media/image1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jp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image" Target="../media/image1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9.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43"/>
          <p:cNvPicPr preferRelativeResize="0"/>
          <p:nvPr/>
        </p:nvPicPr>
        <p:blipFill>
          <a:blip r:embed="rId3">
            <a:alphaModFix/>
          </a:blip>
          <a:stretch>
            <a:fillRect/>
          </a:stretch>
        </p:blipFill>
        <p:spPr>
          <a:xfrm>
            <a:off x="1409404" y="0"/>
            <a:ext cx="7734594" cy="5143501"/>
          </a:xfrm>
          <a:prstGeom prst="rect">
            <a:avLst/>
          </a:prstGeom>
          <a:noFill/>
          <a:ln>
            <a:noFill/>
          </a:ln>
        </p:spPr>
      </p:pic>
      <p:sp>
        <p:nvSpPr>
          <p:cNvPr id="176" name="Google Shape;176;p43"/>
          <p:cNvSpPr txBox="1"/>
          <p:nvPr/>
        </p:nvSpPr>
        <p:spPr>
          <a:xfrm>
            <a:off x="0" y="1805900"/>
            <a:ext cx="3213300" cy="333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800">
                <a:solidFill>
                  <a:srgbClr val="FFFFFF"/>
                </a:solidFill>
                <a:latin typeface="Alfa Slab One"/>
                <a:ea typeface="Alfa Slab One"/>
                <a:cs typeface="Alfa Slab One"/>
                <a:sym typeface="Alfa Slab One"/>
              </a:rPr>
              <a:t>Natural Hazards</a:t>
            </a:r>
            <a:endParaRPr sz="3800">
              <a:solidFill>
                <a:srgbClr val="FFFFFF"/>
              </a:solidFill>
              <a:latin typeface="Alfa Slab One"/>
              <a:ea typeface="Alfa Slab One"/>
              <a:cs typeface="Alfa Slab One"/>
              <a:sym typeface="Alfa Slab One"/>
            </a:endParaRPr>
          </a:p>
          <a:p>
            <a:pPr indent="0" lvl="0" marL="0" rtl="0" algn="l">
              <a:spcBef>
                <a:spcPts val="0"/>
              </a:spcBef>
              <a:spcAft>
                <a:spcPts val="0"/>
              </a:spcAft>
              <a:buNone/>
            </a:pPr>
            <a:r>
              <a:rPr lang="en-GB" sz="2400">
                <a:solidFill>
                  <a:srgbClr val="FFFFFF"/>
                </a:solidFill>
                <a:latin typeface="Proxima Nova"/>
                <a:ea typeface="Proxima Nova"/>
                <a:cs typeface="Proxima Nova"/>
                <a:sym typeface="Proxima Nova"/>
              </a:rPr>
              <a:t>Impacts and Responses</a:t>
            </a:r>
            <a:endParaRPr sz="2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FFFFFF"/>
              </a:solidFill>
              <a:latin typeface="Proxima Nova"/>
              <a:ea typeface="Proxima Nova"/>
              <a:cs typeface="Proxima Nova"/>
              <a:sym typeface="Proxima Nova"/>
            </a:endParaRPr>
          </a:p>
          <a:p>
            <a:pPr indent="-355600" lvl="0" marL="457200" rtl="0" algn="l">
              <a:spcBef>
                <a:spcPts val="0"/>
              </a:spcBef>
              <a:spcAft>
                <a:spcPts val="0"/>
              </a:spcAft>
              <a:buClr>
                <a:schemeClr val="lt1"/>
              </a:buClr>
              <a:buSzPts val="2000"/>
              <a:buFont typeface="Proxima Nova"/>
              <a:buChar char="●"/>
            </a:pPr>
            <a:r>
              <a:rPr b="1" lang="en-GB" sz="2000">
                <a:solidFill>
                  <a:schemeClr val="lt1"/>
                </a:solidFill>
                <a:latin typeface="Proxima Nova"/>
                <a:ea typeface="Proxima Nova"/>
                <a:cs typeface="Proxima Nova"/>
                <a:sym typeface="Proxima Nova"/>
              </a:rPr>
              <a:t>Classroom &amp; Distance Learning</a:t>
            </a:r>
            <a:endParaRPr b="1" sz="2000">
              <a:solidFill>
                <a:schemeClr val="lt1"/>
              </a:solidFill>
              <a:latin typeface="Proxima Nova"/>
              <a:ea typeface="Proxima Nova"/>
              <a:cs typeface="Proxima Nova"/>
              <a:sym typeface="Proxima Nova"/>
            </a:endParaRPr>
          </a:p>
          <a:p>
            <a:pPr indent="-355600" lvl="0" marL="457200" rtl="0" algn="l">
              <a:spcBef>
                <a:spcPts val="0"/>
              </a:spcBef>
              <a:spcAft>
                <a:spcPts val="0"/>
              </a:spcAft>
              <a:buClr>
                <a:schemeClr val="lt1"/>
              </a:buClr>
              <a:buSzPts val="2000"/>
              <a:buFont typeface="Proxima Nova"/>
              <a:buChar char="●"/>
            </a:pPr>
            <a:r>
              <a:rPr b="1" lang="en-GB" sz="2000">
                <a:solidFill>
                  <a:schemeClr val="lt1"/>
                </a:solidFill>
                <a:latin typeface="Proxima Nova"/>
                <a:ea typeface="Proxima Nova"/>
                <a:cs typeface="Proxima Nova"/>
                <a:sym typeface="Proxima Nova"/>
              </a:rPr>
              <a:t>Google Classroom</a:t>
            </a:r>
            <a:endParaRPr sz="2400">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sz="3800">
              <a:latin typeface="Alfa Slab One"/>
              <a:ea typeface="Alfa Slab One"/>
              <a:cs typeface="Alfa Slab One"/>
              <a:sym typeface="Alfa Slab One"/>
            </a:endParaRPr>
          </a:p>
          <a:p>
            <a:pPr indent="0" lvl="0" marL="0" rtl="0" algn="l">
              <a:spcBef>
                <a:spcPts val="0"/>
              </a:spcBef>
              <a:spcAft>
                <a:spcPts val="0"/>
              </a:spcAft>
              <a:buNone/>
            </a:pPr>
            <a:r>
              <a:t/>
            </a:r>
            <a:endParaRPr>
              <a:latin typeface="Proxima Nova"/>
              <a:ea typeface="Proxima Nova"/>
              <a:cs typeface="Proxima Nova"/>
              <a:sym typeface="Proxima Nova"/>
            </a:endParaRPr>
          </a:p>
        </p:txBody>
      </p:sp>
      <p:pic>
        <p:nvPicPr>
          <p:cNvPr id="177" name="Google Shape;177;p43"/>
          <p:cNvPicPr preferRelativeResize="0"/>
          <p:nvPr/>
        </p:nvPicPr>
        <p:blipFill>
          <a:blip r:embed="rId4">
            <a:alphaModFix/>
          </a:blip>
          <a:stretch>
            <a:fillRect/>
          </a:stretch>
        </p:blipFill>
        <p:spPr>
          <a:xfrm>
            <a:off x="0" y="-4"/>
            <a:ext cx="3213300" cy="180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52"/>
          <p:cNvSpPr txBox="1"/>
          <p:nvPr>
            <p:ph type="title"/>
          </p:nvPr>
        </p:nvSpPr>
        <p:spPr>
          <a:xfrm>
            <a:off x="311700" y="445025"/>
            <a:ext cx="4063800" cy="250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Does this photograph show the primary or secondary effects of an earthquake?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Discuss with your partner.</a:t>
            </a:r>
            <a:endParaRPr/>
          </a:p>
        </p:txBody>
      </p:sp>
      <p:pic>
        <p:nvPicPr>
          <p:cNvPr id="229" name="Google Shape;229;p52"/>
          <p:cNvPicPr preferRelativeResize="0"/>
          <p:nvPr/>
        </p:nvPicPr>
        <p:blipFill>
          <a:blip r:embed="rId3">
            <a:alphaModFix/>
          </a:blip>
          <a:stretch>
            <a:fillRect/>
          </a:stretch>
        </p:blipFill>
        <p:spPr>
          <a:xfrm>
            <a:off x="5177841" y="56638"/>
            <a:ext cx="3353509" cy="5030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3"/>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It’s time for our first task - let’s find out more about Primary and Secondary effects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Task: Pairwork</a:t>
            </a:r>
            <a:endParaRPr sz="1900"/>
          </a:p>
        </p:txBody>
      </p:sp>
      <p:sp>
        <p:nvSpPr>
          <p:cNvPr id="240" name="Google Shape;240;p54"/>
          <p:cNvSpPr txBox="1"/>
          <p:nvPr>
            <p:ph idx="1" type="body"/>
          </p:nvPr>
        </p:nvSpPr>
        <p:spPr>
          <a:xfrm>
            <a:off x="311700" y="1152475"/>
            <a:ext cx="3762000" cy="3074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900">
                <a:solidFill>
                  <a:srgbClr val="000000"/>
                </a:solidFill>
              </a:rPr>
              <a:t>You will work in pairs</a:t>
            </a:r>
            <a:endParaRPr sz="1900">
              <a:solidFill>
                <a:srgbClr val="000000"/>
              </a:solidFill>
            </a:endParaRPr>
          </a:p>
          <a:p>
            <a:pPr indent="-349250" lvl="0" marL="457200" rtl="0" algn="l">
              <a:spcBef>
                <a:spcPts val="0"/>
              </a:spcBef>
              <a:spcAft>
                <a:spcPts val="0"/>
              </a:spcAft>
              <a:buClr>
                <a:srgbClr val="000000"/>
              </a:buClr>
              <a:buSzPts val="1900"/>
              <a:buChar char="●"/>
            </a:pPr>
            <a:r>
              <a:rPr lang="en-GB" sz="1900">
                <a:solidFill>
                  <a:srgbClr val="000000"/>
                </a:solidFill>
              </a:rPr>
              <a:t>Partner A will take notes about Primary effects of natural hazards</a:t>
            </a:r>
            <a:endParaRPr sz="1900">
              <a:solidFill>
                <a:srgbClr val="000000"/>
              </a:solidFill>
            </a:endParaRPr>
          </a:p>
          <a:p>
            <a:pPr indent="-349250" lvl="0" marL="457200" rtl="0" algn="l">
              <a:spcBef>
                <a:spcPts val="0"/>
              </a:spcBef>
              <a:spcAft>
                <a:spcPts val="0"/>
              </a:spcAft>
              <a:buClr>
                <a:srgbClr val="000000"/>
              </a:buClr>
              <a:buSzPts val="1900"/>
              <a:buChar char="●"/>
            </a:pPr>
            <a:r>
              <a:rPr lang="en-GB" sz="1900">
                <a:solidFill>
                  <a:srgbClr val="000000"/>
                </a:solidFill>
              </a:rPr>
              <a:t>Partner B will take notes about Secondary effects of natural hazards</a:t>
            </a:r>
            <a:endParaRPr sz="1900">
              <a:solidFill>
                <a:srgbClr val="000000"/>
              </a:solidFill>
            </a:endParaRPr>
          </a:p>
          <a:p>
            <a:pPr indent="-349250" lvl="0" marL="457200" rtl="0" algn="l">
              <a:spcBef>
                <a:spcPts val="0"/>
              </a:spcBef>
              <a:spcAft>
                <a:spcPts val="0"/>
              </a:spcAft>
              <a:buClr>
                <a:srgbClr val="000000"/>
              </a:buClr>
              <a:buSzPts val="1900"/>
              <a:buChar char="●"/>
            </a:pPr>
            <a:r>
              <a:rPr lang="en-GB" sz="1900">
                <a:solidFill>
                  <a:srgbClr val="000000"/>
                </a:solidFill>
              </a:rPr>
              <a:t>You will then peer teach each other and complete the table</a:t>
            </a:r>
            <a:endParaRPr sz="1900">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graphicFrame>
        <p:nvGraphicFramePr>
          <p:cNvPr id="241" name="Google Shape;241;p54"/>
          <p:cNvGraphicFramePr/>
          <p:nvPr/>
        </p:nvGraphicFramePr>
        <p:xfrm>
          <a:off x="4311600" y="817475"/>
          <a:ext cx="3000000" cy="3000000"/>
        </p:xfrm>
        <a:graphic>
          <a:graphicData uri="http://schemas.openxmlformats.org/drawingml/2006/table">
            <a:tbl>
              <a:tblPr>
                <a:noFill/>
                <a:tableStyleId>{5939A227-CA43-4E5C-B91C-0B4F701B448D}</a:tableStyleId>
              </a:tblPr>
              <a:tblGrid>
                <a:gridCol w="2166075"/>
                <a:gridCol w="2166075"/>
              </a:tblGrid>
              <a:tr h="1038550">
                <a:tc>
                  <a:txBody>
                    <a:bodyPr/>
                    <a:lstStyle/>
                    <a:p>
                      <a:pPr indent="0" lvl="0" marL="0" rtl="0" algn="l">
                        <a:spcBef>
                          <a:spcPts val="0"/>
                        </a:spcBef>
                        <a:spcAft>
                          <a:spcPts val="0"/>
                        </a:spcAft>
                        <a:buNone/>
                      </a:pPr>
                      <a:r>
                        <a:rPr b="1" lang="en-GB" sz="1900"/>
                        <a:t>Primary Effects of a natural hazard</a:t>
                      </a:r>
                      <a:endParaRPr b="1" sz="1900"/>
                    </a:p>
                  </a:txBody>
                  <a:tcPr marT="91425" marB="91425" marR="91425" marL="91425"/>
                </a:tc>
                <a:tc>
                  <a:txBody>
                    <a:bodyPr/>
                    <a:lstStyle/>
                    <a:p>
                      <a:pPr indent="0" lvl="0" marL="0" rtl="0" algn="l">
                        <a:spcBef>
                          <a:spcPts val="0"/>
                        </a:spcBef>
                        <a:spcAft>
                          <a:spcPts val="0"/>
                        </a:spcAft>
                        <a:buNone/>
                      </a:pPr>
                      <a:r>
                        <a:rPr b="1" lang="en-GB" sz="1900"/>
                        <a:t>Secondary</a:t>
                      </a:r>
                      <a:r>
                        <a:rPr b="1" lang="en-GB" sz="1900"/>
                        <a:t> Effects of a natural hazard</a:t>
                      </a:r>
                      <a:endParaRPr b="1" sz="1900"/>
                    </a:p>
                  </a:txBody>
                  <a:tcPr marT="91425" marB="91425" marR="91425" marL="91425"/>
                </a:tc>
              </a:tr>
              <a:tr h="54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6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4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4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r>
              <a:tr h="545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descr="school-153561__180.png" id="242" name="Google Shape;242;p54"/>
          <p:cNvPicPr preferRelativeResize="0"/>
          <p:nvPr/>
        </p:nvPicPr>
        <p:blipFill rotWithShape="1">
          <a:blip r:embed="rId3">
            <a:alphaModFix/>
          </a:blip>
          <a:srcRect b="0" l="0" r="0" t="0"/>
          <a:stretch/>
        </p:blipFill>
        <p:spPr>
          <a:xfrm rot="-2363768">
            <a:off x="7631798" y="286269"/>
            <a:ext cx="1496786" cy="7483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Primary Effects             Secondary Effects</a:t>
            </a:r>
            <a:endParaRPr/>
          </a:p>
        </p:txBody>
      </p:sp>
      <p:cxnSp>
        <p:nvCxnSpPr>
          <p:cNvPr id="248" name="Google Shape;248;p55"/>
          <p:cNvCxnSpPr/>
          <p:nvPr/>
        </p:nvCxnSpPr>
        <p:spPr>
          <a:xfrm flipH="1" rot="10800000">
            <a:off x="384050" y="1110950"/>
            <a:ext cx="8503800" cy="54900"/>
          </a:xfrm>
          <a:prstGeom prst="straightConnector1">
            <a:avLst/>
          </a:prstGeom>
          <a:noFill/>
          <a:ln cap="flat" cmpd="sng" w="28575">
            <a:solidFill>
              <a:schemeClr val="accent3"/>
            </a:solidFill>
            <a:prstDash val="solid"/>
            <a:round/>
            <a:headEnd len="med" w="med" type="none"/>
            <a:tailEnd len="med" w="med" type="none"/>
          </a:ln>
        </p:spPr>
      </p:cxnSp>
      <p:cxnSp>
        <p:nvCxnSpPr>
          <p:cNvPr id="249" name="Google Shape;249;p55"/>
          <p:cNvCxnSpPr/>
          <p:nvPr/>
        </p:nvCxnSpPr>
        <p:spPr>
          <a:xfrm rot="10800000">
            <a:off x="4352525" y="445025"/>
            <a:ext cx="36600" cy="4616100"/>
          </a:xfrm>
          <a:prstGeom prst="straightConnector1">
            <a:avLst/>
          </a:prstGeom>
          <a:noFill/>
          <a:ln cap="flat" cmpd="sng" w="28575">
            <a:solidFill>
              <a:schemeClr val="accent3"/>
            </a:solidFill>
            <a:prstDash val="solid"/>
            <a:round/>
            <a:headEnd len="med" w="med" type="none"/>
            <a:tailEnd len="med" w="med" type="none"/>
          </a:ln>
        </p:spPr>
      </p:cxnSp>
      <p:sp>
        <p:nvSpPr>
          <p:cNvPr id="250" name="Google Shape;250;p55"/>
          <p:cNvSpPr txBox="1"/>
          <p:nvPr/>
        </p:nvSpPr>
        <p:spPr>
          <a:xfrm>
            <a:off x="96000" y="1618475"/>
            <a:ext cx="3977700" cy="1206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Proxima Nova"/>
              <a:buChar char="●"/>
            </a:pPr>
            <a:r>
              <a:rPr lang="en-GB" sz="1900">
                <a:latin typeface="Proxima Nova"/>
                <a:ea typeface="Proxima Nova"/>
                <a:cs typeface="Proxima Nova"/>
                <a:sym typeface="Proxima Nova"/>
              </a:rPr>
              <a:t>Buildings and roads are destroyed</a:t>
            </a:r>
            <a:r>
              <a:rPr lang="en-GB" sz="1900">
                <a:latin typeface="Proxima Nova"/>
                <a:ea typeface="Proxima Nova"/>
                <a:cs typeface="Proxima Nova"/>
                <a:sym typeface="Proxima Nova"/>
              </a:rPr>
              <a:t> </a:t>
            </a:r>
            <a:endParaRPr/>
          </a:p>
        </p:txBody>
      </p:sp>
      <p:sp>
        <p:nvSpPr>
          <p:cNvPr id="251" name="Google Shape;251;p55"/>
          <p:cNvSpPr txBox="1"/>
          <p:nvPr/>
        </p:nvSpPr>
        <p:spPr>
          <a:xfrm>
            <a:off x="4572000" y="1618475"/>
            <a:ext cx="4315800" cy="3000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000000"/>
              </a:buClr>
              <a:buSzPts val="1900"/>
              <a:buFont typeface="Proxima Nova"/>
              <a:buChar char="●"/>
            </a:pPr>
            <a:r>
              <a:rPr lang="en-GB" sz="1900">
                <a:latin typeface="Proxima Nova"/>
                <a:ea typeface="Proxima Nova"/>
                <a:cs typeface="Proxima Nova"/>
                <a:sym typeface="Proxima Nova"/>
              </a:rPr>
              <a:t>A shortage of clean drinking water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56"/>
          <p:cNvSpPr txBox="1"/>
          <p:nvPr/>
        </p:nvSpPr>
        <p:spPr>
          <a:xfrm>
            <a:off x="288050" y="301750"/>
            <a:ext cx="3963900" cy="41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t>Primary effects</a:t>
            </a:r>
            <a:endParaRPr b="1" sz="1100"/>
          </a:p>
          <a:p>
            <a:pPr indent="0" lvl="0" marL="0" rtl="0" algn="l">
              <a:lnSpc>
                <a:spcPct val="115000"/>
              </a:lnSpc>
              <a:spcBef>
                <a:spcPts val="0"/>
              </a:spcBef>
              <a:spcAft>
                <a:spcPts val="0"/>
              </a:spcAft>
              <a:buNone/>
            </a:pPr>
            <a:r>
              <a:t/>
            </a:r>
            <a:endParaRPr b="1" sz="1100"/>
          </a:p>
          <a:p>
            <a:pPr indent="0" lvl="0" marL="0" rtl="0" algn="l">
              <a:lnSpc>
                <a:spcPct val="115000"/>
              </a:lnSpc>
              <a:spcBef>
                <a:spcPts val="0"/>
              </a:spcBef>
              <a:spcAft>
                <a:spcPts val="0"/>
              </a:spcAft>
              <a:buNone/>
            </a:pPr>
            <a:r>
              <a:rPr lang="en-GB" sz="1200">
                <a:solidFill>
                  <a:srgbClr val="202124"/>
                </a:solidFill>
                <a:highlight>
                  <a:srgbClr val="FFFFFF"/>
                </a:highlight>
                <a:latin typeface="Roboto"/>
                <a:ea typeface="Roboto"/>
                <a:cs typeface="Roboto"/>
                <a:sym typeface="Roboto"/>
              </a:rPr>
              <a:t>The primary effects of natural disasters are the immediate impacts caused by the hazard itself. Buildings and roads are destroyed by earthquakes, volcanic eruptions or tropical storms. People are injured or killed, sadly, and this happens when buildings collapse on them. Their homes are wrecked leaving them homeless and hungry. Crops can be damaged, contaminated or completely destroyed. Water pipes may rupture and water supplies may be contaminated. Animal habitats can be critically impacted. Electricity cables, gas pipes and communication networks can be crippled, therefore cutting off supplies. Fires can spread due to gas pipe explosions and they extend to damage areas of woodland and other important habitats. Landslides may occur after heavy rainfalls, especially after tropical storms.</a:t>
            </a:r>
            <a:endParaRPr/>
          </a:p>
        </p:txBody>
      </p:sp>
      <p:sp>
        <p:nvSpPr>
          <p:cNvPr id="257" name="Google Shape;257;p56"/>
          <p:cNvSpPr txBox="1"/>
          <p:nvPr/>
        </p:nvSpPr>
        <p:spPr>
          <a:xfrm>
            <a:off x="4719825" y="166100"/>
            <a:ext cx="3963900" cy="46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202124"/>
                </a:solidFill>
                <a:highlight>
                  <a:srgbClr val="FFFFFF"/>
                </a:highlight>
                <a:latin typeface="Roboto"/>
                <a:ea typeface="Roboto"/>
                <a:cs typeface="Roboto"/>
                <a:sym typeface="Roboto"/>
              </a:rPr>
              <a:t>Secondary Effects</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sz="1200">
                <a:solidFill>
                  <a:srgbClr val="202124"/>
                </a:solidFill>
                <a:highlight>
                  <a:srgbClr val="FFFFFF"/>
                </a:highlight>
                <a:latin typeface="Roboto"/>
                <a:ea typeface="Roboto"/>
                <a:cs typeface="Roboto"/>
                <a:sym typeface="Roboto"/>
              </a:rPr>
              <a:t>The initial disaster can trigger other hazards, for example earthquakes can trigger tsunamis which are </a:t>
            </a:r>
            <a:r>
              <a:rPr lang="en-GB" sz="1200">
                <a:solidFill>
                  <a:srgbClr val="202124"/>
                </a:solidFill>
                <a:highlight>
                  <a:srgbClr val="FFFFFF"/>
                </a:highlight>
                <a:latin typeface="Roboto"/>
                <a:ea typeface="Roboto"/>
                <a:cs typeface="Roboto"/>
                <a:sym typeface="Roboto"/>
              </a:rPr>
              <a:t>colossal</a:t>
            </a:r>
            <a:r>
              <a:rPr lang="en-GB" sz="1200">
                <a:solidFill>
                  <a:srgbClr val="202124"/>
                </a:solidFill>
                <a:highlight>
                  <a:srgbClr val="FFFFFF"/>
                </a:highlight>
                <a:latin typeface="Roboto"/>
                <a:ea typeface="Roboto"/>
                <a:cs typeface="Roboto"/>
                <a:sym typeface="Roboto"/>
              </a:rPr>
              <a:t> waves created by seawater being displaced. Tsunamis can decimate homes, roads and directly claim lives. Emergency vehicles cannot get through to help people because of blocked roads and collapsed bridges, which can result in more deaths, as people are unable to receive medical treatment. A lack of clean water and a shortage of adequate sanitation makes it easier for disease to spread. Food and water shortages can occur if crops are damaged, livestock is killed and supply lines are obstructed. The country's economy can be diminished because of damage to businesses which leads to rising unemployment. Reconstruction costs are very high, and even more troublesome for poorer countries. Other examples of secondary effects may include power outages due to fallen trees, meaning no heating and hot water for many people.</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7"/>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Primary and Secondary impacts lead to Immediate and Long-term Responses</a:t>
            </a:r>
            <a:endParaRPr/>
          </a:p>
        </p:txBody>
      </p:sp>
      <p:pic>
        <p:nvPicPr>
          <p:cNvPr id="263" name="Google Shape;263;p57"/>
          <p:cNvPicPr preferRelativeResize="0"/>
          <p:nvPr/>
        </p:nvPicPr>
        <p:blipFill>
          <a:blip r:embed="rId3">
            <a:alphaModFix/>
          </a:blip>
          <a:stretch>
            <a:fillRect/>
          </a:stretch>
        </p:blipFill>
        <p:spPr>
          <a:xfrm rot="1509327">
            <a:off x="5914025" y="2348075"/>
            <a:ext cx="2665150" cy="1998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Immediate and Long-Term Responses</a:t>
            </a:r>
            <a:endParaRPr/>
          </a:p>
        </p:txBody>
      </p:sp>
      <p:sp>
        <p:nvSpPr>
          <p:cNvPr id="269" name="Google Shape;269;p58"/>
          <p:cNvSpPr txBox="1"/>
          <p:nvPr>
            <p:ph idx="1" type="body"/>
          </p:nvPr>
        </p:nvSpPr>
        <p:spPr>
          <a:xfrm>
            <a:off x="311700" y="1152475"/>
            <a:ext cx="3999900" cy="307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b="1" lang="en-GB" sz="1800">
                <a:solidFill>
                  <a:srgbClr val="000000"/>
                </a:solidFill>
              </a:rPr>
              <a:t>Immediate Responses</a:t>
            </a:r>
            <a:endParaRPr b="1" sz="1800">
              <a:solidFill>
                <a:srgbClr val="000000"/>
              </a:solidFill>
            </a:endParaRPr>
          </a:p>
          <a:p>
            <a:pPr indent="0" lvl="0" marL="0" rtl="0" algn="l">
              <a:spcBef>
                <a:spcPts val="1600"/>
              </a:spcBef>
              <a:spcAft>
                <a:spcPts val="0"/>
              </a:spcAft>
              <a:buNone/>
            </a:pPr>
            <a:r>
              <a:rPr lang="en-GB" sz="1600">
                <a:solidFill>
                  <a:srgbClr val="000000"/>
                </a:solidFill>
              </a:rPr>
              <a:t>Some impacts have to be managed before, during or immediately after the natural disaster to prevent further loss of life, injuries or damage to property, roads and wildlife habitats.</a:t>
            </a:r>
            <a:endParaRPr b="1" sz="1600">
              <a:solidFill>
                <a:srgbClr val="000000"/>
              </a:solidFill>
            </a:endParaRPr>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
        <p:nvSpPr>
          <p:cNvPr id="270" name="Google Shape;270;p58"/>
          <p:cNvSpPr txBox="1"/>
          <p:nvPr>
            <p:ph idx="2" type="body"/>
          </p:nvPr>
        </p:nvSpPr>
        <p:spPr>
          <a:xfrm>
            <a:off x="4832400" y="1152475"/>
            <a:ext cx="3999900" cy="316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000000"/>
                </a:solidFill>
              </a:rPr>
              <a:t>2. Long-Term Responses</a:t>
            </a:r>
            <a:endParaRPr b="1" sz="1800">
              <a:solidFill>
                <a:srgbClr val="000000"/>
              </a:solidFill>
            </a:endParaRPr>
          </a:p>
          <a:p>
            <a:pPr indent="0" lvl="0" marL="0" rtl="0" algn="l">
              <a:spcBef>
                <a:spcPts val="1600"/>
              </a:spcBef>
              <a:spcAft>
                <a:spcPts val="1600"/>
              </a:spcAft>
              <a:buNone/>
            </a:pPr>
            <a:r>
              <a:rPr lang="en-GB" sz="1600">
                <a:solidFill>
                  <a:srgbClr val="000000"/>
                </a:solidFill>
              </a:rPr>
              <a:t>Other impacts have to be handled in the longer-term as the country tries to recover from the natural disaster.</a:t>
            </a:r>
            <a:endParaRPr b="1" sz="1600">
              <a:solidFill>
                <a:srgbClr val="000000"/>
              </a:solidFill>
            </a:endParaRPr>
          </a:p>
        </p:txBody>
      </p:sp>
      <p:sp>
        <p:nvSpPr>
          <p:cNvPr id="271" name="Google Shape;271;p58"/>
          <p:cNvSpPr txBox="1"/>
          <p:nvPr/>
        </p:nvSpPr>
        <p:spPr>
          <a:xfrm>
            <a:off x="311700" y="3785650"/>
            <a:ext cx="5188500" cy="7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dk1"/>
                </a:solidFill>
                <a:latin typeface="Alfa Slab One"/>
                <a:ea typeface="Alfa Slab One"/>
                <a:cs typeface="Alfa Slab One"/>
                <a:sym typeface="Alfa Slab One"/>
              </a:rPr>
              <a:t>Task: with your partner, note down some possible immediate and L-T responses</a:t>
            </a:r>
            <a:endParaRPr sz="2100">
              <a:solidFill>
                <a:schemeClr val="dk1"/>
              </a:solidFill>
              <a:latin typeface="Alfa Slab One"/>
              <a:ea typeface="Alfa Slab One"/>
              <a:cs typeface="Alfa Slab One"/>
              <a:sym typeface="Alfa Slab One"/>
            </a:endParaRPr>
          </a:p>
        </p:txBody>
      </p:sp>
      <p:pic>
        <p:nvPicPr>
          <p:cNvPr id="272" name="Google Shape;272;p58"/>
          <p:cNvPicPr preferRelativeResize="0"/>
          <p:nvPr/>
        </p:nvPicPr>
        <p:blipFill>
          <a:blip r:embed="rId3">
            <a:alphaModFix/>
          </a:blip>
          <a:stretch>
            <a:fillRect/>
          </a:stretch>
        </p:blipFill>
        <p:spPr>
          <a:xfrm rot="605248">
            <a:off x="5907750" y="2952243"/>
            <a:ext cx="2646324" cy="1765575"/>
          </a:xfrm>
          <a:prstGeom prst="rect">
            <a:avLst/>
          </a:prstGeom>
          <a:noFill/>
          <a:ln>
            <a:noFill/>
          </a:ln>
        </p:spPr>
      </p:pic>
      <p:pic>
        <p:nvPicPr>
          <p:cNvPr descr="school-153561__180.png" id="273" name="Google Shape;273;p58"/>
          <p:cNvPicPr preferRelativeResize="0"/>
          <p:nvPr/>
        </p:nvPicPr>
        <p:blipFill rotWithShape="1">
          <a:blip r:embed="rId4">
            <a:alphaModFix/>
          </a:blip>
          <a:srcRect b="0" l="0" r="0" t="0"/>
          <a:stretch/>
        </p:blipFill>
        <p:spPr>
          <a:xfrm rot="-2363768">
            <a:off x="4422548" y="2888369"/>
            <a:ext cx="1496786" cy="7483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9"/>
          <p:cNvSpPr txBox="1"/>
          <p:nvPr>
            <p:ph type="title"/>
          </p:nvPr>
        </p:nvSpPr>
        <p:spPr>
          <a:xfrm>
            <a:off x="311700" y="631800"/>
            <a:ext cx="2808000" cy="2134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There are two types of response: Immediate and Long-Term </a:t>
            </a:r>
            <a:endParaRPr/>
          </a:p>
        </p:txBody>
      </p:sp>
      <p:graphicFrame>
        <p:nvGraphicFramePr>
          <p:cNvPr id="279" name="Google Shape;279;p59"/>
          <p:cNvGraphicFramePr/>
          <p:nvPr/>
        </p:nvGraphicFramePr>
        <p:xfrm>
          <a:off x="3225450" y="808838"/>
          <a:ext cx="3000000" cy="3000000"/>
        </p:xfrm>
        <a:graphic>
          <a:graphicData uri="http://schemas.openxmlformats.org/drawingml/2006/table">
            <a:tbl>
              <a:tblPr>
                <a:noFill/>
                <a:tableStyleId>{5939A227-CA43-4E5C-B91C-0B4F701B448D}</a:tableStyleId>
              </a:tblPr>
              <a:tblGrid>
                <a:gridCol w="2869550"/>
                <a:gridCol w="2869550"/>
              </a:tblGrid>
              <a:tr h="866600">
                <a:tc>
                  <a:txBody>
                    <a:bodyPr/>
                    <a:lstStyle/>
                    <a:p>
                      <a:pPr indent="0" lvl="0" marL="0" rtl="0" algn="l">
                        <a:spcBef>
                          <a:spcPts val="0"/>
                        </a:spcBef>
                        <a:spcAft>
                          <a:spcPts val="0"/>
                        </a:spcAft>
                        <a:buNone/>
                      </a:pPr>
                      <a:r>
                        <a:rPr b="1" lang="en-GB" sz="1900"/>
                        <a:t>Immediate Responses</a:t>
                      </a:r>
                      <a:endParaRPr b="1" sz="1900"/>
                    </a:p>
                  </a:txBody>
                  <a:tcPr marT="91425" marB="91425" marR="91425" marL="91425"/>
                </a:tc>
                <a:tc>
                  <a:txBody>
                    <a:bodyPr/>
                    <a:lstStyle/>
                    <a:p>
                      <a:pPr indent="0" lvl="0" marL="0" rtl="0" algn="l">
                        <a:spcBef>
                          <a:spcPts val="0"/>
                        </a:spcBef>
                        <a:spcAft>
                          <a:spcPts val="0"/>
                        </a:spcAft>
                        <a:buNone/>
                      </a:pPr>
                      <a:r>
                        <a:rPr b="1" lang="en-GB" sz="1900"/>
                        <a:t>Long-Term </a:t>
                      </a:r>
                      <a:r>
                        <a:rPr b="1" lang="en-GB" sz="1900"/>
                        <a:t>Responses</a:t>
                      </a:r>
                      <a:endParaRPr b="1" sz="1900"/>
                    </a:p>
                  </a:txBody>
                  <a:tcPr marT="91425" marB="91425" marR="91425" marL="91425"/>
                </a:tc>
              </a:tr>
              <a:tr h="5151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1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4933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898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291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80" name="Google Shape;280;p59"/>
          <p:cNvSpPr txBox="1"/>
          <p:nvPr>
            <p:ph idx="1" type="body"/>
          </p:nvPr>
        </p:nvSpPr>
        <p:spPr>
          <a:xfrm>
            <a:off x="311700" y="3103625"/>
            <a:ext cx="2487600" cy="10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rPr>
              <a:t>Task: Information sort</a:t>
            </a:r>
            <a:endParaRPr b="1" sz="1400">
              <a:solidFill>
                <a:srgbClr val="000000"/>
              </a:solidFill>
            </a:endParaRPr>
          </a:p>
          <a:p>
            <a:pPr indent="0" lvl="0" marL="0" rtl="0" algn="l">
              <a:spcBef>
                <a:spcPts val="1600"/>
              </a:spcBef>
              <a:spcAft>
                <a:spcPts val="1600"/>
              </a:spcAft>
              <a:buNone/>
            </a:pPr>
            <a:r>
              <a:rPr lang="en-GB" sz="1400">
                <a:solidFill>
                  <a:srgbClr val="000000"/>
                </a:solidFill>
              </a:rPr>
              <a:t>Students will sort responses into two different </a:t>
            </a:r>
            <a:r>
              <a:rPr lang="en-GB" sz="1400">
                <a:solidFill>
                  <a:srgbClr val="000000"/>
                </a:solidFill>
              </a:rPr>
              <a:t>categories</a:t>
            </a:r>
            <a:r>
              <a:rPr lang="en-GB" sz="1400">
                <a:solidFill>
                  <a:srgbClr val="000000"/>
                </a:solidFill>
              </a:rPr>
              <a:t>: immediate and long-term</a:t>
            </a:r>
            <a:endParaRPr sz="1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aphicFrame>
        <p:nvGraphicFramePr>
          <p:cNvPr id="285" name="Google Shape;285;p60"/>
          <p:cNvGraphicFramePr/>
          <p:nvPr/>
        </p:nvGraphicFramePr>
        <p:xfrm>
          <a:off x="275850" y="534150"/>
          <a:ext cx="3000000" cy="3000000"/>
        </p:xfrm>
        <a:graphic>
          <a:graphicData uri="http://schemas.openxmlformats.org/drawingml/2006/table">
            <a:tbl>
              <a:tblPr>
                <a:noFill/>
                <a:tableStyleId>{72FF5F9E-BA43-42E4-84B7-48894732D01E}</a:tableStyleId>
              </a:tblPr>
              <a:tblGrid>
                <a:gridCol w="3189725"/>
                <a:gridCol w="3211075"/>
              </a:tblGrid>
              <a:tr h="532125">
                <a:tc>
                  <a:txBody>
                    <a:bodyPr/>
                    <a:lstStyle/>
                    <a:p>
                      <a:pPr indent="0" lvl="0" marL="0" rtl="0" algn="l">
                        <a:spcBef>
                          <a:spcPts val="0"/>
                        </a:spcBef>
                        <a:spcAft>
                          <a:spcPts val="0"/>
                        </a:spcAft>
                        <a:buNone/>
                      </a:pPr>
                      <a:r>
                        <a:rPr lang="en-GB" sz="1100"/>
                        <a:t>Evacuate people before the hazard occurs if possible</a:t>
                      </a:r>
                      <a:endParaRPr sz="1100"/>
                    </a:p>
                  </a:txBody>
                  <a:tcPr marT="63500" marB="63500" marR="63500" marL="63500"/>
                </a:tc>
                <a:tc>
                  <a:txBody>
                    <a:bodyPr/>
                    <a:lstStyle/>
                    <a:p>
                      <a:pPr indent="0" lvl="0" marL="0" rtl="0" algn="l">
                        <a:spcBef>
                          <a:spcPts val="0"/>
                        </a:spcBef>
                        <a:spcAft>
                          <a:spcPts val="0"/>
                        </a:spcAft>
                        <a:buNone/>
                      </a:pPr>
                      <a:r>
                        <a:rPr lang="en-GB" sz="1100"/>
                        <a:t>Rebuild homes or rehouse those people who have lost their homes</a:t>
                      </a:r>
                      <a:endParaRPr sz="1100"/>
                    </a:p>
                  </a:txBody>
                  <a:tcPr marT="63500" marB="63500" marR="63500" marL="63500"/>
                </a:tc>
              </a:tr>
              <a:tr h="726300">
                <a:tc>
                  <a:txBody>
                    <a:bodyPr/>
                    <a:lstStyle/>
                    <a:p>
                      <a:pPr indent="0" lvl="0" marL="0" rtl="0" algn="l">
                        <a:spcBef>
                          <a:spcPts val="0"/>
                        </a:spcBef>
                        <a:spcAft>
                          <a:spcPts val="0"/>
                        </a:spcAft>
                        <a:buNone/>
                      </a:pPr>
                      <a:r>
                        <a:rPr lang="en-GB" sz="1100"/>
                        <a:t>Provide medical treatment to the injured and rescue anybody cut off by damage to roads or bridges</a:t>
                      </a:r>
                      <a:endParaRPr sz="1100"/>
                    </a:p>
                  </a:txBody>
                  <a:tcPr marT="63500" marB="63500" marR="63500" marL="63500"/>
                </a:tc>
                <a:tc>
                  <a:txBody>
                    <a:bodyPr/>
                    <a:lstStyle/>
                    <a:p>
                      <a:pPr indent="0" lvl="0" marL="0" rtl="0" algn="l">
                        <a:spcBef>
                          <a:spcPts val="0"/>
                        </a:spcBef>
                        <a:spcAft>
                          <a:spcPts val="0"/>
                        </a:spcAft>
                        <a:buNone/>
                      </a:pPr>
                      <a:r>
                        <a:rPr lang="en-GB" sz="1100"/>
                        <a:t>Repair or reconstruct buildings, roads, harbours, railways, airports and bridges</a:t>
                      </a:r>
                      <a:endParaRPr sz="1100"/>
                    </a:p>
                  </a:txBody>
                  <a:tcPr marT="63500" marB="63500" marR="63500" marL="63500"/>
                </a:tc>
              </a:tr>
              <a:tr h="726300">
                <a:tc>
                  <a:txBody>
                    <a:bodyPr/>
                    <a:lstStyle/>
                    <a:p>
                      <a:pPr indent="0" lvl="0" marL="0" rtl="0" algn="l">
                        <a:spcBef>
                          <a:spcPts val="0"/>
                        </a:spcBef>
                        <a:spcAft>
                          <a:spcPts val="0"/>
                        </a:spcAft>
                        <a:buNone/>
                      </a:pPr>
                      <a:r>
                        <a:rPr lang="en-GB" sz="1100"/>
                        <a:t>Recover dead bodies in order to prevent disease spreading</a:t>
                      </a:r>
                      <a:endParaRPr sz="1100"/>
                    </a:p>
                  </a:txBody>
                  <a:tcPr marT="63500" marB="63500" marR="63500" marL="63500"/>
                </a:tc>
                <a:tc>
                  <a:txBody>
                    <a:bodyPr/>
                    <a:lstStyle/>
                    <a:p>
                      <a:pPr indent="0" lvl="0" marL="0" rtl="0" algn="l">
                        <a:spcBef>
                          <a:spcPts val="0"/>
                        </a:spcBef>
                        <a:spcAft>
                          <a:spcPts val="0"/>
                        </a:spcAft>
                        <a:buNone/>
                      </a:pPr>
                      <a:r>
                        <a:rPr lang="en-GB" sz="1100"/>
                        <a:t>Re-establish broken gas, electricity, water and communication services</a:t>
                      </a:r>
                      <a:endParaRPr sz="1100"/>
                    </a:p>
                    <a:p>
                      <a:pPr indent="0" lvl="0" marL="0" rtl="0" algn="l">
                        <a:spcBef>
                          <a:spcPts val="0"/>
                        </a:spcBef>
                        <a:spcAft>
                          <a:spcPts val="0"/>
                        </a:spcAft>
                        <a:buNone/>
                      </a:pPr>
                      <a:r>
                        <a:t/>
                      </a:r>
                      <a:endParaRPr sz="1100"/>
                    </a:p>
                  </a:txBody>
                  <a:tcPr marT="63500" marB="63500" marR="63500" marL="63500"/>
                </a:tc>
              </a:tr>
              <a:tr h="726300">
                <a:tc>
                  <a:txBody>
                    <a:bodyPr/>
                    <a:lstStyle/>
                    <a:p>
                      <a:pPr indent="0" lvl="0" marL="0" rtl="0" algn="l">
                        <a:spcBef>
                          <a:spcPts val="0"/>
                        </a:spcBef>
                        <a:spcAft>
                          <a:spcPts val="0"/>
                        </a:spcAft>
                        <a:buNone/>
                      </a:pPr>
                      <a:r>
                        <a:rPr lang="en-GB" sz="1100"/>
                        <a:t>Arrange and provide temporary supplies of electricity and gas if regular supply network has been damaged</a:t>
                      </a:r>
                      <a:endParaRPr sz="1100"/>
                    </a:p>
                  </a:txBody>
                  <a:tcPr marT="63500" marB="63500" marR="63500" marL="63500"/>
                </a:tc>
                <a:tc>
                  <a:txBody>
                    <a:bodyPr/>
                    <a:lstStyle/>
                    <a:p>
                      <a:pPr indent="0" lvl="0" marL="0" rtl="0" algn="l">
                        <a:spcBef>
                          <a:spcPts val="0"/>
                        </a:spcBef>
                        <a:spcAft>
                          <a:spcPts val="0"/>
                        </a:spcAft>
                        <a:buNone/>
                      </a:pPr>
                      <a:r>
                        <a:rPr lang="en-GB" sz="1100"/>
                        <a:t>Improve prediction, forecasting, monitoring and evacuation plans and processes</a:t>
                      </a:r>
                      <a:endParaRPr sz="1100"/>
                    </a:p>
                  </a:txBody>
                  <a:tcPr marT="63500" marB="63500" marR="63500" marL="63500"/>
                </a:tc>
              </a:tr>
              <a:tr h="726300">
                <a:tc>
                  <a:txBody>
                    <a:bodyPr/>
                    <a:lstStyle/>
                    <a:p>
                      <a:pPr indent="0" lvl="0" marL="0" rtl="0" algn="l">
                        <a:spcBef>
                          <a:spcPts val="0"/>
                        </a:spcBef>
                        <a:spcAft>
                          <a:spcPts val="0"/>
                        </a:spcAft>
                        <a:buNone/>
                      </a:pPr>
                      <a:r>
                        <a:rPr lang="en-GB" sz="1100"/>
                        <a:t>Provide food, drink and shelter to all those people whom have lost homes</a:t>
                      </a:r>
                      <a:endParaRPr sz="1100"/>
                    </a:p>
                  </a:txBody>
                  <a:tcPr marT="63500" marB="63500" marR="63500" marL="63500"/>
                </a:tc>
                <a:tc>
                  <a:txBody>
                    <a:bodyPr/>
                    <a:lstStyle/>
                    <a:p>
                      <a:pPr indent="0" lvl="0" marL="0" rtl="0" algn="l">
                        <a:spcBef>
                          <a:spcPts val="0"/>
                        </a:spcBef>
                        <a:spcAft>
                          <a:spcPts val="0"/>
                        </a:spcAft>
                        <a:buNone/>
                      </a:pPr>
                      <a:r>
                        <a:rPr lang="en-GB" sz="1100"/>
                        <a:t>Improve building standards and regulations so that future buildings can withstand similar hazards in the future</a:t>
                      </a:r>
                      <a:endParaRPr sz="1100"/>
                    </a:p>
                  </a:txBody>
                  <a:tcPr marT="63500" marB="63500" marR="63500" marL="63500"/>
                </a:tc>
              </a:tr>
              <a:tr h="726300">
                <a:tc>
                  <a:txBody>
                    <a:bodyPr/>
                    <a:lstStyle/>
                    <a:p>
                      <a:pPr indent="0" lvl="0" marL="0" rtl="0" algn="l">
                        <a:spcBef>
                          <a:spcPts val="0"/>
                        </a:spcBef>
                        <a:spcAft>
                          <a:spcPts val="0"/>
                        </a:spcAft>
                        <a:buNone/>
                      </a:pPr>
                      <a:r>
                        <a:rPr lang="en-GB" sz="1100"/>
                        <a:t>Foreign governments and international charities may provide aid workers, food and medical supplies or financial donations</a:t>
                      </a:r>
                      <a:endParaRPr sz="1100"/>
                    </a:p>
                  </a:txBody>
                  <a:tcPr marT="63500" marB="63500" marR="63500" marL="63500"/>
                </a:tc>
                <a:tc>
                  <a:txBody>
                    <a:bodyPr/>
                    <a:lstStyle/>
                    <a:p>
                      <a:pPr indent="0" lvl="0" marL="0" rtl="0" algn="l">
                        <a:spcBef>
                          <a:spcPts val="0"/>
                        </a:spcBef>
                        <a:spcAft>
                          <a:spcPts val="0"/>
                        </a:spcAft>
                        <a:buNone/>
                      </a:pPr>
                      <a:r>
                        <a:rPr lang="en-GB" sz="1100"/>
                        <a:t>Stimulate economic recovery by promoting tourism and encouraging international investment</a:t>
                      </a:r>
                      <a:endParaRPr sz="1100"/>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graphicFrame>
        <p:nvGraphicFramePr>
          <p:cNvPr id="290" name="Google Shape;290;p61"/>
          <p:cNvGraphicFramePr/>
          <p:nvPr/>
        </p:nvGraphicFramePr>
        <p:xfrm>
          <a:off x="299400" y="284325"/>
          <a:ext cx="3000000" cy="3000000"/>
        </p:xfrm>
        <a:graphic>
          <a:graphicData uri="http://schemas.openxmlformats.org/drawingml/2006/table">
            <a:tbl>
              <a:tblPr>
                <a:noFill/>
                <a:tableStyleId>{5939A227-CA43-4E5C-B91C-0B4F701B448D}</a:tableStyleId>
              </a:tblPr>
              <a:tblGrid>
                <a:gridCol w="4272600"/>
                <a:gridCol w="4367825"/>
              </a:tblGrid>
              <a:tr h="633675">
                <a:tc>
                  <a:txBody>
                    <a:bodyPr/>
                    <a:lstStyle/>
                    <a:p>
                      <a:pPr indent="0" lvl="0" marL="0" rtl="0" algn="l">
                        <a:spcBef>
                          <a:spcPts val="0"/>
                        </a:spcBef>
                        <a:spcAft>
                          <a:spcPts val="0"/>
                        </a:spcAft>
                        <a:buNone/>
                      </a:pPr>
                      <a:r>
                        <a:rPr b="1" lang="en-GB" sz="1900"/>
                        <a:t>Immediate Responses</a:t>
                      </a:r>
                      <a:endParaRPr b="1" sz="1900"/>
                    </a:p>
                  </a:txBody>
                  <a:tcPr marT="91425" marB="91425" marR="91425" marL="91425"/>
                </a:tc>
                <a:tc>
                  <a:txBody>
                    <a:bodyPr/>
                    <a:lstStyle/>
                    <a:p>
                      <a:pPr indent="0" lvl="0" marL="0" rtl="0" algn="l">
                        <a:spcBef>
                          <a:spcPts val="0"/>
                        </a:spcBef>
                        <a:spcAft>
                          <a:spcPts val="0"/>
                        </a:spcAft>
                        <a:buNone/>
                      </a:pPr>
                      <a:r>
                        <a:rPr b="1" lang="en-GB" sz="1900"/>
                        <a:t>Long-Term Responses</a:t>
                      </a:r>
                      <a:endParaRPr b="1" sz="1900"/>
                    </a:p>
                  </a:txBody>
                  <a:tcPr marT="91425" marB="91425" marR="91425" marL="91425"/>
                </a:tc>
              </a:tr>
              <a:tr h="3780300">
                <a:tc>
                  <a:txBody>
                    <a:bodyPr/>
                    <a:lstStyle/>
                    <a:p>
                      <a:pPr indent="0" lvl="0" marL="0" rtl="0" algn="l">
                        <a:spcBef>
                          <a:spcPts val="0"/>
                        </a:spcBef>
                        <a:spcAft>
                          <a:spcPts val="0"/>
                        </a:spcAft>
                        <a:buNone/>
                      </a:pPr>
                      <a:r>
                        <a:rPr lang="en-GB" sz="1200"/>
                        <a:t>Evacuate people before the hazard occurs if possible</a:t>
                      </a:r>
                      <a:endParaRPr sz="1200"/>
                    </a:p>
                    <a:p>
                      <a:pPr indent="0" lvl="0" marL="0" rtl="0" algn="l">
                        <a:spcBef>
                          <a:spcPts val="1000"/>
                        </a:spcBef>
                        <a:spcAft>
                          <a:spcPts val="0"/>
                        </a:spcAft>
                        <a:buNone/>
                      </a:pPr>
                      <a:r>
                        <a:rPr lang="en-GB" sz="1200"/>
                        <a:t>Provide medical treatment to the injured and rescue anybody cut off by damage to roads or bridges</a:t>
                      </a:r>
                      <a:endParaRPr sz="1200"/>
                    </a:p>
                    <a:p>
                      <a:pPr indent="0" lvl="0" marL="0" rtl="0" algn="l">
                        <a:spcBef>
                          <a:spcPts val="1000"/>
                        </a:spcBef>
                        <a:spcAft>
                          <a:spcPts val="0"/>
                        </a:spcAft>
                        <a:buNone/>
                      </a:pPr>
                      <a:r>
                        <a:rPr lang="en-GB" sz="1200"/>
                        <a:t>Recover dead bodies in order to prevent disease spreading</a:t>
                      </a:r>
                      <a:endParaRPr sz="1200"/>
                    </a:p>
                    <a:p>
                      <a:pPr indent="0" lvl="0" marL="0" rtl="0" algn="l">
                        <a:spcBef>
                          <a:spcPts val="1000"/>
                        </a:spcBef>
                        <a:spcAft>
                          <a:spcPts val="0"/>
                        </a:spcAft>
                        <a:buNone/>
                      </a:pPr>
                      <a:r>
                        <a:rPr lang="en-GB" sz="1200"/>
                        <a:t>Arrange and provide temporary supplies of electricity and gas if regular supply network has been damaged</a:t>
                      </a:r>
                      <a:endParaRPr sz="1200"/>
                    </a:p>
                    <a:p>
                      <a:pPr indent="0" lvl="0" marL="0" rtl="0" algn="l">
                        <a:spcBef>
                          <a:spcPts val="1000"/>
                        </a:spcBef>
                        <a:spcAft>
                          <a:spcPts val="0"/>
                        </a:spcAft>
                        <a:buNone/>
                      </a:pPr>
                      <a:r>
                        <a:rPr lang="en-GB" sz="1200"/>
                        <a:t>Provide food, drink and shelter to all those people whom have lost homes</a:t>
                      </a:r>
                      <a:endParaRPr sz="1200"/>
                    </a:p>
                    <a:p>
                      <a:pPr indent="0" lvl="0" marL="0" rtl="0" algn="l">
                        <a:spcBef>
                          <a:spcPts val="1000"/>
                        </a:spcBef>
                        <a:spcAft>
                          <a:spcPts val="1000"/>
                        </a:spcAft>
                        <a:buNone/>
                      </a:pPr>
                      <a:r>
                        <a:rPr lang="en-GB" sz="1200"/>
                        <a:t>Foreign governments and international charities may provide aid workers, food and medical supplies or financial donations</a:t>
                      </a:r>
                      <a:endParaRPr sz="1200"/>
                    </a:p>
                  </a:txBody>
                  <a:tcPr marT="91425" marB="91425" marR="91425" marL="91425"/>
                </a:tc>
                <a:tc>
                  <a:txBody>
                    <a:bodyPr/>
                    <a:lstStyle/>
                    <a:p>
                      <a:pPr indent="-304800" lvl="0" marL="457200" rtl="0" algn="l">
                        <a:spcBef>
                          <a:spcPts val="0"/>
                        </a:spcBef>
                        <a:spcAft>
                          <a:spcPts val="0"/>
                        </a:spcAft>
                        <a:buSzPts val="1200"/>
                        <a:buChar char="●"/>
                      </a:pPr>
                      <a:r>
                        <a:rPr lang="en-GB" sz="1200"/>
                        <a:t>Rebuild homes or rehouse those people who have lost their homes</a:t>
                      </a:r>
                      <a:endParaRPr sz="1200"/>
                    </a:p>
                    <a:p>
                      <a:pPr indent="-304800" lvl="0" marL="457200" rtl="0" algn="l">
                        <a:spcBef>
                          <a:spcPts val="1000"/>
                        </a:spcBef>
                        <a:spcAft>
                          <a:spcPts val="0"/>
                        </a:spcAft>
                        <a:buSzPts val="1200"/>
                        <a:buChar char="●"/>
                      </a:pPr>
                      <a:r>
                        <a:rPr lang="en-GB" sz="1200"/>
                        <a:t>Repair or </a:t>
                      </a:r>
                      <a:r>
                        <a:rPr lang="en-GB" sz="1200"/>
                        <a:t>reconstruct</a:t>
                      </a:r>
                      <a:r>
                        <a:rPr lang="en-GB" sz="1200"/>
                        <a:t> buildings, roads, harbours, railways, airports and bridges</a:t>
                      </a:r>
                      <a:endParaRPr sz="1200"/>
                    </a:p>
                    <a:p>
                      <a:pPr indent="-304800" lvl="0" marL="457200" rtl="0" algn="l">
                        <a:spcBef>
                          <a:spcPts val="1000"/>
                        </a:spcBef>
                        <a:spcAft>
                          <a:spcPts val="0"/>
                        </a:spcAft>
                        <a:buSzPts val="1200"/>
                        <a:buChar char="●"/>
                      </a:pPr>
                      <a:r>
                        <a:rPr lang="en-GB" sz="1200"/>
                        <a:t>Re-establish broken gas, electricity, water and communication services</a:t>
                      </a:r>
                      <a:endParaRPr sz="1200"/>
                    </a:p>
                    <a:p>
                      <a:pPr indent="-304800" lvl="0" marL="457200" rtl="0" algn="l">
                        <a:spcBef>
                          <a:spcPts val="1000"/>
                        </a:spcBef>
                        <a:spcAft>
                          <a:spcPts val="0"/>
                        </a:spcAft>
                        <a:buSzPts val="1200"/>
                        <a:buChar char="●"/>
                      </a:pPr>
                      <a:r>
                        <a:rPr lang="en-GB" sz="1200"/>
                        <a:t>Improve prediction, forecasting, monitoring and evacuation plans and processes</a:t>
                      </a:r>
                      <a:endParaRPr sz="1200"/>
                    </a:p>
                    <a:p>
                      <a:pPr indent="-304800" lvl="0" marL="457200" rtl="0" algn="l">
                        <a:spcBef>
                          <a:spcPts val="1000"/>
                        </a:spcBef>
                        <a:spcAft>
                          <a:spcPts val="0"/>
                        </a:spcAft>
                        <a:buSzPts val="1200"/>
                        <a:buChar char="●"/>
                      </a:pPr>
                      <a:r>
                        <a:rPr lang="en-GB" sz="1200"/>
                        <a:t>Improve building standards and regulations so that future buildings can withstand similar hazards in the future</a:t>
                      </a:r>
                      <a:endParaRPr sz="1200"/>
                    </a:p>
                    <a:p>
                      <a:pPr indent="-304800" lvl="0" marL="457200" rtl="0" algn="l">
                        <a:spcBef>
                          <a:spcPts val="1000"/>
                        </a:spcBef>
                        <a:spcAft>
                          <a:spcPts val="1000"/>
                        </a:spcAft>
                        <a:buSzPts val="1200"/>
                        <a:buChar char="●"/>
                      </a:pPr>
                      <a:r>
                        <a:rPr lang="en-GB" sz="1200"/>
                        <a:t>Stimulate economic recovery by promoting tourism and encouraging international investment</a:t>
                      </a:r>
                      <a:endParaRPr sz="12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4"/>
          <p:cNvSpPr txBox="1"/>
          <p:nvPr>
            <p:ph type="title"/>
          </p:nvPr>
        </p:nvSpPr>
        <p:spPr>
          <a:xfrm>
            <a:off x="2814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Lesson Roadmap - Recommended</a:t>
            </a:r>
            <a:endParaRPr/>
          </a:p>
        </p:txBody>
      </p:sp>
      <p:graphicFrame>
        <p:nvGraphicFramePr>
          <p:cNvPr id="183" name="Google Shape;183;p44"/>
          <p:cNvGraphicFramePr/>
          <p:nvPr/>
        </p:nvGraphicFramePr>
        <p:xfrm>
          <a:off x="173025" y="572700"/>
          <a:ext cx="3000000" cy="3000000"/>
        </p:xfrm>
        <a:graphic>
          <a:graphicData uri="http://schemas.openxmlformats.org/drawingml/2006/table">
            <a:tbl>
              <a:tblPr>
                <a:noFill/>
                <a:tableStyleId>{5939A227-CA43-4E5C-B91C-0B4F701B448D}</a:tableStyleId>
              </a:tblPr>
              <a:tblGrid>
                <a:gridCol w="4398975"/>
                <a:gridCol w="4398975"/>
              </a:tblGrid>
              <a:tr h="390150">
                <a:tc>
                  <a:txBody>
                    <a:bodyPr/>
                    <a:lstStyle/>
                    <a:p>
                      <a:pPr indent="0" lvl="0" marL="0" rtl="0" algn="l">
                        <a:spcBef>
                          <a:spcPts val="0"/>
                        </a:spcBef>
                        <a:spcAft>
                          <a:spcPts val="0"/>
                        </a:spcAft>
                        <a:buNone/>
                      </a:pPr>
                      <a:r>
                        <a:rPr b="1" lang="en-GB">
                          <a:solidFill>
                            <a:schemeClr val="lt1"/>
                          </a:solidFill>
                          <a:latin typeface="Proxima Nova"/>
                          <a:ea typeface="Proxima Nova"/>
                          <a:cs typeface="Proxima Nova"/>
                          <a:sym typeface="Proxima Nova"/>
                        </a:rPr>
                        <a:t>Time (% of lesson)</a:t>
                      </a:r>
                      <a:endParaRPr b="1">
                        <a:solidFill>
                          <a:schemeClr val="lt1"/>
                        </a:solidFill>
                        <a:latin typeface="Proxima Nova"/>
                        <a:ea typeface="Proxima Nova"/>
                        <a:cs typeface="Proxima Nova"/>
                        <a:sym typeface="Proxima Nova"/>
                      </a:endParaRPr>
                    </a:p>
                  </a:txBody>
                  <a:tcPr marT="91425" marB="91425" marR="91425" marL="91425">
                    <a:solidFill>
                      <a:schemeClr val="dk1"/>
                    </a:solidFill>
                  </a:tcPr>
                </a:tc>
                <a:tc>
                  <a:txBody>
                    <a:bodyPr/>
                    <a:lstStyle/>
                    <a:p>
                      <a:pPr indent="0" lvl="0" marL="0" rtl="0" algn="l">
                        <a:spcBef>
                          <a:spcPts val="0"/>
                        </a:spcBef>
                        <a:spcAft>
                          <a:spcPts val="0"/>
                        </a:spcAft>
                        <a:buNone/>
                      </a:pPr>
                      <a:r>
                        <a:rPr b="1" lang="en-GB">
                          <a:solidFill>
                            <a:schemeClr val="lt1"/>
                          </a:solidFill>
                          <a:latin typeface="Proxima Nova"/>
                          <a:ea typeface="Proxima Nova"/>
                          <a:cs typeface="Proxima Nova"/>
                          <a:sym typeface="Proxima Nova"/>
                        </a:rPr>
                        <a:t>Lesson Element</a:t>
                      </a:r>
                      <a:endParaRPr b="1">
                        <a:solidFill>
                          <a:schemeClr val="lt1"/>
                        </a:solidFill>
                        <a:latin typeface="Proxima Nova"/>
                        <a:ea typeface="Proxima Nova"/>
                        <a:cs typeface="Proxima Nova"/>
                        <a:sym typeface="Proxima Nova"/>
                      </a:endParaRPr>
                    </a:p>
                  </a:txBody>
                  <a:tcPr marT="91425" marB="91425" marR="91425" marL="91425">
                    <a:solidFill>
                      <a:schemeClr val="dk1"/>
                    </a:solidFill>
                  </a:tcPr>
                </a:tc>
              </a:tr>
              <a:tr h="908200">
                <a:tc>
                  <a:txBody>
                    <a:bodyPr/>
                    <a:lstStyle/>
                    <a:p>
                      <a:pPr indent="0" lvl="0" marL="0" rtl="0" algn="l">
                        <a:spcBef>
                          <a:spcPts val="0"/>
                        </a:spcBef>
                        <a:spcAft>
                          <a:spcPts val="0"/>
                        </a:spcAft>
                        <a:buNone/>
                      </a:pPr>
                      <a:r>
                        <a:rPr lang="en-GB" sz="1200">
                          <a:latin typeface="Proxima Nova"/>
                          <a:ea typeface="Proxima Nova"/>
                          <a:cs typeface="Proxima Nova"/>
                          <a:sym typeface="Proxima Nova"/>
                        </a:rPr>
                        <a:t>0%-5%</a:t>
                      </a:r>
                      <a:endParaRPr sz="12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GB" sz="1200">
                          <a:latin typeface="Proxima Nova"/>
                          <a:ea typeface="Proxima Nova"/>
                          <a:cs typeface="Proxima Nova"/>
                          <a:sym typeface="Proxima Nova"/>
                        </a:rPr>
                        <a:t>Starter Activity</a:t>
                      </a:r>
                      <a:endParaRPr b="1" sz="1200">
                        <a:latin typeface="Proxima Nova"/>
                        <a:ea typeface="Proxima Nova"/>
                        <a:cs typeface="Proxima Nova"/>
                        <a:sym typeface="Proxima Nova"/>
                      </a:endParaRPr>
                    </a:p>
                    <a:p>
                      <a:pPr indent="0" lvl="0" marL="0" rtl="0" algn="l">
                        <a:spcBef>
                          <a:spcPts val="0"/>
                        </a:spcBef>
                        <a:spcAft>
                          <a:spcPts val="0"/>
                        </a:spcAft>
                        <a:buNone/>
                      </a:pPr>
                      <a:r>
                        <a:rPr lang="en-GB" sz="1200">
                          <a:latin typeface="Proxima Nova"/>
                          <a:ea typeface="Proxima Nova"/>
                          <a:cs typeface="Proxima Nova"/>
                          <a:sym typeface="Proxima Nova"/>
                        </a:rPr>
                        <a:t>This is intended to have students engaged and intrigued from the moment they walk into the classroom, thereby helping to manage behaviour effectively.</a:t>
                      </a:r>
                      <a:endParaRPr sz="1200">
                        <a:latin typeface="Proxima Nova"/>
                        <a:ea typeface="Proxima Nova"/>
                        <a:cs typeface="Proxima Nova"/>
                        <a:sym typeface="Proxima Nova"/>
                      </a:endParaRPr>
                    </a:p>
                  </a:txBody>
                  <a:tcPr marT="91425" marB="91425" marR="91425" marL="91425"/>
                </a:tc>
              </a:tr>
              <a:tr h="725325">
                <a:tc>
                  <a:txBody>
                    <a:bodyPr/>
                    <a:lstStyle/>
                    <a:p>
                      <a:pPr indent="0" lvl="0" marL="0" rtl="0" algn="l">
                        <a:spcBef>
                          <a:spcPts val="0"/>
                        </a:spcBef>
                        <a:spcAft>
                          <a:spcPts val="0"/>
                        </a:spcAft>
                        <a:buNone/>
                      </a:pPr>
                      <a:r>
                        <a:rPr lang="en-GB" sz="1200">
                          <a:latin typeface="Proxima Nova"/>
                          <a:ea typeface="Proxima Nova"/>
                          <a:cs typeface="Proxima Nova"/>
                          <a:sym typeface="Proxima Nova"/>
                        </a:rPr>
                        <a:t>5%-50%</a:t>
                      </a:r>
                      <a:endParaRPr sz="12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GB" sz="1200">
                          <a:latin typeface="Proxima Nova"/>
                          <a:ea typeface="Proxima Nova"/>
                          <a:cs typeface="Proxima Nova"/>
                          <a:sym typeface="Proxima Nova"/>
                        </a:rPr>
                        <a:t>Learning</a:t>
                      </a:r>
                      <a:r>
                        <a:rPr lang="en-GB" sz="1200">
                          <a:latin typeface="Proxima Nova"/>
                          <a:ea typeface="Proxima Nova"/>
                          <a:cs typeface="Proxima Nova"/>
                          <a:sym typeface="Proxima Nova"/>
                        </a:rPr>
                        <a:t> </a:t>
                      </a:r>
                      <a:endParaRPr sz="1200">
                        <a:latin typeface="Proxima Nova"/>
                        <a:ea typeface="Proxima Nova"/>
                        <a:cs typeface="Proxima Nova"/>
                        <a:sym typeface="Proxima Nova"/>
                      </a:endParaRPr>
                    </a:p>
                    <a:p>
                      <a:pPr indent="0" lvl="0" marL="0" rtl="0" algn="l">
                        <a:spcBef>
                          <a:spcPts val="0"/>
                        </a:spcBef>
                        <a:spcAft>
                          <a:spcPts val="0"/>
                        </a:spcAft>
                        <a:buNone/>
                      </a:pPr>
                      <a:r>
                        <a:rPr lang="en-GB" sz="1200">
                          <a:latin typeface="Proxima Nova"/>
                          <a:ea typeface="Proxima Nova"/>
                          <a:cs typeface="Proxima Nova"/>
                          <a:sym typeface="Proxima Nova"/>
                        </a:rPr>
                        <a:t>Perhaps initially teacher-led but always predominantly student-focused</a:t>
                      </a:r>
                      <a:endParaRPr sz="1200">
                        <a:latin typeface="Proxima Nova"/>
                        <a:ea typeface="Proxima Nova"/>
                        <a:cs typeface="Proxima Nova"/>
                        <a:sym typeface="Proxima Nova"/>
                      </a:endParaRPr>
                    </a:p>
                  </a:txBody>
                  <a:tcPr marT="91425" marB="91425" marR="91425" marL="91425"/>
                </a:tc>
              </a:tr>
              <a:tr h="760025">
                <a:tc>
                  <a:txBody>
                    <a:bodyPr/>
                    <a:lstStyle/>
                    <a:p>
                      <a:pPr indent="0" lvl="0" marL="0" rtl="0" algn="l">
                        <a:spcBef>
                          <a:spcPts val="0"/>
                        </a:spcBef>
                        <a:spcAft>
                          <a:spcPts val="0"/>
                        </a:spcAft>
                        <a:buNone/>
                      </a:pPr>
                      <a:r>
                        <a:rPr lang="en-GB" sz="1200">
                          <a:latin typeface="Proxima Nova"/>
                          <a:ea typeface="Proxima Nova"/>
                          <a:cs typeface="Proxima Nova"/>
                          <a:sym typeface="Proxima Nova"/>
                        </a:rPr>
                        <a:t>50%-55%</a:t>
                      </a:r>
                      <a:endParaRPr sz="12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GB" sz="1200">
                          <a:latin typeface="Proxima Nova"/>
                          <a:ea typeface="Proxima Nova"/>
                          <a:cs typeface="Proxima Nova"/>
                          <a:sym typeface="Proxima Nova"/>
                        </a:rPr>
                        <a:t>Mini Plenary</a:t>
                      </a:r>
                      <a:r>
                        <a:rPr lang="en-GB" sz="1200">
                          <a:latin typeface="Proxima Nova"/>
                          <a:ea typeface="Proxima Nova"/>
                          <a:cs typeface="Proxima Nova"/>
                          <a:sym typeface="Proxima Nova"/>
                        </a:rPr>
                        <a:t> </a:t>
                      </a:r>
                      <a:endParaRPr sz="1200">
                        <a:latin typeface="Proxima Nova"/>
                        <a:ea typeface="Proxima Nova"/>
                        <a:cs typeface="Proxima Nova"/>
                        <a:sym typeface="Proxima Nova"/>
                      </a:endParaRPr>
                    </a:p>
                    <a:p>
                      <a:pPr indent="0" lvl="0" marL="0" rtl="0" algn="l">
                        <a:spcBef>
                          <a:spcPts val="0"/>
                        </a:spcBef>
                        <a:spcAft>
                          <a:spcPts val="0"/>
                        </a:spcAft>
                        <a:buNone/>
                      </a:pPr>
                      <a:r>
                        <a:rPr lang="en-GB" sz="1200">
                          <a:latin typeface="Proxima Nova"/>
                          <a:ea typeface="Proxima Nova"/>
                          <a:cs typeface="Proxima Nova"/>
                          <a:sym typeface="Proxima Nova"/>
                        </a:rPr>
                        <a:t>Teacher applies assessment for learning - perhaps some off-the-cuff quiz questions, or a mini-whiteboard activity.</a:t>
                      </a:r>
                      <a:endParaRPr sz="1200">
                        <a:latin typeface="Proxima Nova"/>
                        <a:ea typeface="Proxima Nova"/>
                        <a:cs typeface="Proxima Nova"/>
                        <a:sym typeface="Proxima Nova"/>
                      </a:endParaRPr>
                    </a:p>
                  </a:txBody>
                  <a:tcPr marT="91425" marB="91425" marR="91425" marL="91425"/>
                </a:tc>
              </a:tr>
              <a:tr h="873450">
                <a:tc>
                  <a:txBody>
                    <a:bodyPr/>
                    <a:lstStyle/>
                    <a:p>
                      <a:pPr indent="0" lvl="0" marL="0" rtl="0" algn="l">
                        <a:spcBef>
                          <a:spcPts val="0"/>
                        </a:spcBef>
                        <a:spcAft>
                          <a:spcPts val="0"/>
                        </a:spcAft>
                        <a:buNone/>
                      </a:pPr>
                      <a:r>
                        <a:rPr lang="en-GB" sz="1200">
                          <a:latin typeface="Proxima Nova"/>
                          <a:ea typeface="Proxima Nova"/>
                          <a:cs typeface="Proxima Nova"/>
                          <a:sym typeface="Proxima Nova"/>
                        </a:rPr>
                        <a:t>55%-95%</a:t>
                      </a:r>
                      <a:endParaRPr sz="12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GB" sz="1200">
                          <a:latin typeface="Proxima Nova"/>
                          <a:ea typeface="Proxima Nova"/>
                          <a:cs typeface="Proxima Nova"/>
                          <a:sym typeface="Proxima Nova"/>
                        </a:rPr>
                        <a:t>Application of Learning</a:t>
                      </a:r>
                      <a:r>
                        <a:rPr lang="en-GB" sz="1200">
                          <a:latin typeface="Proxima Nova"/>
                          <a:ea typeface="Proxima Nova"/>
                          <a:cs typeface="Proxima Nova"/>
                          <a:sym typeface="Proxima Nova"/>
                        </a:rPr>
                        <a:t> </a:t>
                      </a:r>
                      <a:endParaRPr sz="1200">
                        <a:latin typeface="Proxima Nova"/>
                        <a:ea typeface="Proxima Nova"/>
                        <a:cs typeface="Proxima Nova"/>
                        <a:sym typeface="Proxima Nova"/>
                      </a:endParaRPr>
                    </a:p>
                    <a:p>
                      <a:pPr indent="0" lvl="0" marL="0" rtl="0" algn="l">
                        <a:spcBef>
                          <a:spcPts val="0"/>
                        </a:spcBef>
                        <a:spcAft>
                          <a:spcPts val="0"/>
                        </a:spcAft>
                        <a:buNone/>
                      </a:pPr>
                      <a:r>
                        <a:rPr lang="en-GB" sz="1200">
                          <a:latin typeface="Proxima Nova"/>
                          <a:ea typeface="Proxima Nova"/>
                          <a:cs typeface="Proxima Nova"/>
                          <a:sym typeface="Proxima Nova"/>
                        </a:rPr>
                        <a:t>Students work through a series of graded tasks / questions in order to test their knowledge of what they self-learned or peer learned/taught. Creative writing element can be a homework option due to time constraints.</a:t>
                      </a:r>
                      <a:endParaRPr>
                        <a:latin typeface="Proxima Nova"/>
                        <a:ea typeface="Proxima Nova"/>
                        <a:cs typeface="Proxima Nova"/>
                        <a:sym typeface="Proxima Nova"/>
                      </a:endParaRPr>
                    </a:p>
                  </a:txBody>
                  <a:tcPr marT="91425" marB="91425" marR="91425" marL="91425"/>
                </a:tc>
              </a:tr>
              <a:tr h="533275">
                <a:tc>
                  <a:txBody>
                    <a:bodyPr/>
                    <a:lstStyle/>
                    <a:p>
                      <a:pPr indent="0" lvl="0" marL="0" rtl="0" algn="l">
                        <a:spcBef>
                          <a:spcPts val="0"/>
                        </a:spcBef>
                        <a:spcAft>
                          <a:spcPts val="0"/>
                        </a:spcAft>
                        <a:buNone/>
                      </a:pPr>
                      <a:r>
                        <a:rPr lang="en-GB" sz="1200">
                          <a:latin typeface="Proxima Nova"/>
                          <a:ea typeface="Proxima Nova"/>
                          <a:cs typeface="Proxima Nova"/>
                          <a:sym typeface="Proxima Nova"/>
                        </a:rPr>
                        <a:t>95%-100%</a:t>
                      </a:r>
                      <a:endParaRPr sz="1200">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b="1" lang="en-GB" sz="1200">
                          <a:latin typeface="Proxima Nova"/>
                          <a:ea typeface="Proxima Nova"/>
                          <a:cs typeface="Proxima Nova"/>
                          <a:sym typeface="Proxima Nova"/>
                        </a:rPr>
                        <a:t>Final Plenary</a:t>
                      </a:r>
                      <a:endParaRPr b="1" sz="1200">
                        <a:latin typeface="Proxima Nova"/>
                        <a:ea typeface="Proxima Nova"/>
                        <a:cs typeface="Proxima Nova"/>
                        <a:sym typeface="Proxima Nova"/>
                      </a:endParaRPr>
                    </a:p>
                    <a:p>
                      <a:pPr indent="0" lvl="0" marL="0" rtl="0" algn="l">
                        <a:spcBef>
                          <a:spcPts val="0"/>
                        </a:spcBef>
                        <a:spcAft>
                          <a:spcPts val="0"/>
                        </a:spcAft>
                        <a:buNone/>
                      </a:pPr>
                      <a:r>
                        <a:rPr lang="en-GB" sz="1200">
                          <a:latin typeface="Proxima Nova"/>
                          <a:ea typeface="Proxima Nova"/>
                          <a:cs typeface="Proxima Nova"/>
                          <a:sym typeface="Proxima Nova"/>
                        </a:rPr>
                        <a:t>Check student progress against class objectives </a:t>
                      </a:r>
                      <a:endParaRPr sz="1200">
                        <a:latin typeface="Proxima Nova"/>
                        <a:ea typeface="Proxima Nova"/>
                        <a:cs typeface="Proxima Nova"/>
                        <a:sym typeface="Proxima Nova"/>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2"/>
          <p:cNvSpPr txBox="1"/>
          <p:nvPr>
            <p:ph type="title"/>
          </p:nvPr>
        </p:nvSpPr>
        <p:spPr>
          <a:xfrm>
            <a:off x="490250" y="526350"/>
            <a:ext cx="5683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Immediate Responses are those that occur straight away!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3"/>
          <p:cNvSpPr txBox="1"/>
          <p:nvPr>
            <p:ph type="title"/>
          </p:nvPr>
        </p:nvSpPr>
        <p:spPr>
          <a:xfrm>
            <a:off x="311700" y="113575"/>
            <a:ext cx="7585500" cy="47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600"/>
              <a:t>Application of Learning</a:t>
            </a:r>
            <a:endParaRPr sz="5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 of Learning Tasks</a:t>
            </a:r>
            <a:endParaRPr/>
          </a:p>
        </p:txBody>
      </p:sp>
      <p:sp>
        <p:nvSpPr>
          <p:cNvPr id="306" name="Google Shape;306;p64"/>
          <p:cNvSpPr txBox="1"/>
          <p:nvPr>
            <p:ph idx="1" type="body"/>
          </p:nvPr>
        </p:nvSpPr>
        <p:spPr>
          <a:xfrm>
            <a:off x="164600" y="1152475"/>
            <a:ext cx="8819400" cy="3840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rgbClr val="38761D"/>
              </a:buClr>
              <a:buSzPts val="1600"/>
              <a:buAutoNum type="arabicPeriod"/>
            </a:pPr>
            <a:r>
              <a:rPr b="1" lang="en-GB" sz="1600">
                <a:solidFill>
                  <a:srgbClr val="38761D"/>
                </a:solidFill>
              </a:rPr>
              <a:t>What is a primary effect of a natural hazard? Give an example.</a:t>
            </a:r>
            <a:endParaRPr b="1" sz="1600">
              <a:solidFill>
                <a:srgbClr val="38761D"/>
              </a:solidFill>
            </a:endParaRPr>
          </a:p>
          <a:p>
            <a:pPr indent="-330200" lvl="0" marL="457200" rtl="0" algn="l">
              <a:lnSpc>
                <a:spcPct val="100000"/>
              </a:lnSpc>
              <a:spcBef>
                <a:spcPts val="0"/>
              </a:spcBef>
              <a:spcAft>
                <a:spcPts val="0"/>
              </a:spcAft>
              <a:buClr>
                <a:srgbClr val="38761D"/>
              </a:buClr>
              <a:buSzPts val="1600"/>
              <a:buAutoNum type="arabicPeriod"/>
            </a:pPr>
            <a:r>
              <a:rPr b="1" lang="en-GB" sz="1600">
                <a:solidFill>
                  <a:srgbClr val="38761D"/>
                </a:solidFill>
              </a:rPr>
              <a:t>What is a secondary effect of a natural hazard? Give an example.</a:t>
            </a:r>
            <a:endParaRPr b="1" sz="1600">
              <a:solidFill>
                <a:srgbClr val="38761D"/>
              </a:solidFill>
            </a:endParaRPr>
          </a:p>
          <a:p>
            <a:pPr indent="-323850" lvl="0" marL="457200" rtl="0" algn="l">
              <a:lnSpc>
                <a:spcPct val="100000"/>
              </a:lnSpc>
              <a:spcBef>
                <a:spcPts val="0"/>
              </a:spcBef>
              <a:spcAft>
                <a:spcPts val="0"/>
              </a:spcAft>
              <a:buClr>
                <a:srgbClr val="38761D"/>
              </a:buClr>
              <a:buSzPts val="1500"/>
              <a:buAutoNum type="arabicPeriod"/>
            </a:pPr>
            <a:r>
              <a:rPr b="1" lang="en-GB" sz="1500">
                <a:solidFill>
                  <a:srgbClr val="38761D"/>
                </a:solidFill>
              </a:rPr>
              <a:t>Explain why secondary effects are usually a result of primary effects.</a:t>
            </a:r>
            <a:endParaRPr b="1" sz="1500">
              <a:solidFill>
                <a:srgbClr val="38761D"/>
              </a:solidFill>
            </a:endParaRPr>
          </a:p>
          <a:p>
            <a:pPr indent="-323850" lvl="0" marL="457200" rtl="0" algn="l">
              <a:lnSpc>
                <a:spcPct val="100000"/>
              </a:lnSpc>
              <a:spcBef>
                <a:spcPts val="0"/>
              </a:spcBef>
              <a:spcAft>
                <a:spcPts val="0"/>
              </a:spcAft>
              <a:buClr>
                <a:srgbClr val="E69138"/>
              </a:buClr>
              <a:buSzPts val="1500"/>
              <a:buAutoNum type="arabicPeriod"/>
            </a:pPr>
            <a:r>
              <a:rPr b="1" lang="en-GB" sz="1500">
                <a:solidFill>
                  <a:srgbClr val="E69138"/>
                </a:solidFill>
              </a:rPr>
              <a:t>Compare and contrast immediate and long-term responses to natural hazards.</a:t>
            </a:r>
            <a:endParaRPr b="1" sz="1500">
              <a:solidFill>
                <a:srgbClr val="E69138"/>
              </a:solidFill>
            </a:endParaRPr>
          </a:p>
          <a:p>
            <a:pPr indent="-323850" lvl="0" marL="457200" rtl="0" algn="l">
              <a:lnSpc>
                <a:spcPct val="100000"/>
              </a:lnSpc>
              <a:spcBef>
                <a:spcPts val="0"/>
              </a:spcBef>
              <a:spcAft>
                <a:spcPts val="0"/>
              </a:spcAft>
              <a:buClr>
                <a:srgbClr val="E69138"/>
              </a:buClr>
              <a:buSzPts val="1500"/>
              <a:buAutoNum type="arabicPeriod"/>
            </a:pPr>
            <a:r>
              <a:rPr b="1" lang="en-GB" sz="1500">
                <a:solidFill>
                  <a:srgbClr val="E69138"/>
                </a:solidFill>
              </a:rPr>
              <a:t>Give three examples of immediate responses to natural disasters.</a:t>
            </a:r>
            <a:endParaRPr b="1" sz="1500">
              <a:solidFill>
                <a:srgbClr val="E69138"/>
              </a:solidFill>
            </a:endParaRPr>
          </a:p>
          <a:p>
            <a:pPr indent="-323850" lvl="0" marL="457200" rtl="0" algn="l">
              <a:lnSpc>
                <a:spcPct val="100000"/>
              </a:lnSpc>
              <a:spcBef>
                <a:spcPts val="0"/>
              </a:spcBef>
              <a:spcAft>
                <a:spcPts val="0"/>
              </a:spcAft>
              <a:buClr>
                <a:srgbClr val="E69138"/>
              </a:buClr>
              <a:buSzPts val="1500"/>
              <a:buAutoNum type="arabicPeriod"/>
            </a:pPr>
            <a:r>
              <a:rPr b="1" lang="en-GB" sz="1500">
                <a:solidFill>
                  <a:srgbClr val="E69138"/>
                </a:solidFill>
              </a:rPr>
              <a:t>Give three examples of long-term responses to natural disasters.</a:t>
            </a:r>
            <a:endParaRPr b="1" sz="1500">
              <a:solidFill>
                <a:srgbClr val="E69138"/>
              </a:solidFill>
            </a:endParaRPr>
          </a:p>
          <a:p>
            <a:pPr indent="-323850" lvl="0" marL="457200" rtl="0" algn="l">
              <a:lnSpc>
                <a:spcPct val="100000"/>
              </a:lnSpc>
              <a:spcBef>
                <a:spcPts val="0"/>
              </a:spcBef>
              <a:spcAft>
                <a:spcPts val="0"/>
              </a:spcAft>
              <a:buClr>
                <a:srgbClr val="CC0000"/>
              </a:buClr>
              <a:buSzPts val="1500"/>
              <a:buAutoNum type="arabicPeriod"/>
            </a:pPr>
            <a:r>
              <a:rPr b="1" lang="en-GB" sz="1500">
                <a:solidFill>
                  <a:srgbClr val="CC0000"/>
                </a:solidFill>
              </a:rPr>
              <a:t>Why might it be difficult to evacuate people before a natural disaster in some countries?</a:t>
            </a:r>
            <a:endParaRPr b="1" sz="1500">
              <a:solidFill>
                <a:srgbClr val="CC0000"/>
              </a:solidFill>
            </a:endParaRPr>
          </a:p>
          <a:p>
            <a:pPr indent="-323850" lvl="0" marL="457200" rtl="0" algn="l">
              <a:lnSpc>
                <a:spcPct val="100000"/>
              </a:lnSpc>
              <a:spcBef>
                <a:spcPts val="0"/>
              </a:spcBef>
              <a:spcAft>
                <a:spcPts val="0"/>
              </a:spcAft>
              <a:buClr>
                <a:srgbClr val="CC0000"/>
              </a:buClr>
              <a:buSzPts val="1500"/>
              <a:buAutoNum type="arabicPeriod"/>
            </a:pPr>
            <a:r>
              <a:rPr b="1" lang="en-GB" sz="1500">
                <a:solidFill>
                  <a:srgbClr val="CC0000"/>
                </a:solidFill>
              </a:rPr>
              <a:t>How might poor building standards and regulations impact people in the event of a natural hazard?</a:t>
            </a:r>
            <a:endParaRPr b="1" sz="1500">
              <a:solidFill>
                <a:srgbClr val="CC0000"/>
              </a:solidFill>
            </a:endParaRPr>
          </a:p>
          <a:p>
            <a:pPr indent="0" lvl="0" marL="457200" rtl="0" algn="l">
              <a:lnSpc>
                <a:spcPct val="100000"/>
              </a:lnSpc>
              <a:spcBef>
                <a:spcPts val="1600"/>
              </a:spcBef>
              <a:spcAft>
                <a:spcPts val="0"/>
              </a:spcAft>
              <a:buNone/>
            </a:pPr>
            <a:r>
              <a:rPr b="1" lang="en-GB" sz="1500" u="sng">
                <a:solidFill>
                  <a:srgbClr val="674EA7"/>
                </a:solidFill>
              </a:rPr>
              <a:t>Stretch &amp; Challenge:</a:t>
            </a:r>
            <a:endParaRPr b="1" sz="1500" u="sng">
              <a:solidFill>
                <a:srgbClr val="674EA7"/>
              </a:solidFill>
            </a:endParaRPr>
          </a:p>
          <a:p>
            <a:pPr indent="-323850" lvl="0" marL="457200" rtl="0" algn="l">
              <a:lnSpc>
                <a:spcPct val="100000"/>
              </a:lnSpc>
              <a:spcBef>
                <a:spcPts val="1600"/>
              </a:spcBef>
              <a:spcAft>
                <a:spcPts val="0"/>
              </a:spcAft>
              <a:buClr>
                <a:srgbClr val="674EA7"/>
              </a:buClr>
              <a:buSzPts val="1500"/>
              <a:buAutoNum type="arabicPeriod"/>
            </a:pPr>
            <a:r>
              <a:rPr b="1" lang="en-GB" sz="1500">
                <a:solidFill>
                  <a:srgbClr val="674EA7"/>
                </a:solidFill>
              </a:rPr>
              <a:t>Explain why a wealthy HIC is likely to experience lower death rates than an LIC even if both countries experienced identical magnitude natural disasters.</a:t>
            </a:r>
            <a:endParaRPr b="1" sz="1500">
              <a:solidFill>
                <a:srgbClr val="674EA7"/>
              </a:solidFill>
            </a:endParaRPr>
          </a:p>
          <a:p>
            <a:pPr indent="-323850" lvl="0" marL="457200" rtl="0" algn="l">
              <a:lnSpc>
                <a:spcPct val="100000"/>
              </a:lnSpc>
              <a:spcBef>
                <a:spcPts val="0"/>
              </a:spcBef>
              <a:spcAft>
                <a:spcPts val="0"/>
              </a:spcAft>
              <a:buClr>
                <a:srgbClr val="674EA7"/>
              </a:buClr>
              <a:buSzPts val="1500"/>
              <a:buAutoNum type="arabicPeriod"/>
            </a:pPr>
            <a:r>
              <a:rPr b="1" lang="en-GB" sz="1500">
                <a:solidFill>
                  <a:srgbClr val="674EA7"/>
                </a:solidFill>
              </a:rPr>
              <a:t>Financial donations from HICs to LICs after a natural disaster do not help the LIC in the longer-term. Explain.  </a:t>
            </a:r>
            <a:endParaRPr b="1" sz="1500">
              <a:solidFill>
                <a:srgbClr val="674EA7"/>
              </a:solidFill>
            </a:endParaRPr>
          </a:p>
          <a:p>
            <a:pPr indent="0" lvl="0" marL="457200" rtl="0" algn="l">
              <a:lnSpc>
                <a:spcPct val="100000"/>
              </a:lnSpc>
              <a:spcBef>
                <a:spcPts val="1600"/>
              </a:spcBef>
              <a:spcAft>
                <a:spcPts val="0"/>
              </a:spcAft>
              <a:buNone/>
            </a:pPr>
            <a:r>
              <a:rPr b="1" lang="en-GB">
                <a:solidFill>
                  <a:srgbClr val="CC0000"/>
                </a:solidFill>
              </a:rPr>
              <a:t> </a:t>
            </a:r>
            <a:endParaRPr b="1">
              <a:solidFill>
                <a:srgbClr val="CC0000"/>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1600"/>
              </a:spcBef>
              <a:spcAft>
                <a:spcPts val="0"/>
              </a:spcAft>
              <a:buNone/>
            </a:pPr>
            <a:r>
              <a:t/>
            </a:r>
            <a:endParaRPr>
              <a:solidFill>
                <a:srgbClr val="000000"/>
              </a:solidFill>
            </a:endParaRPr>
          </a:p>
          <a:p>
            <a:pPr indent="0" lvl="0" marL="0" rtl="0" algn="l">
              <a:lnSpc>
                <a:spcPct val="100000"/>
              </a:lnSpc>
              <a:spcBef>
                <a:spcPts val="1600"/>
              </a:spcBef>
              <a:spcAft>
                <a:spcPts val="1600"/>
              </a:spcAft>
              <a:buNone/>
            </a:pPr>
            <a:r>
              <a:t/>
            </a:r>
            <a:endParaRPr/>
          </a:p>
        </p:txBody>
      </p:sp>
      <p:pic>
        <p:nvPicPr>
          <p:cNvPr descr="school-153561__180.png" id="307" name="Google Shape;307;p64"/>
          <p:cNvPicPr preferRelativeResize="0"/>
          <p:nvPr/>
        </p:nvPicPr>
        <p:blipFill rotWithShape="1">
          <a:blip r:embed="rId3">
            <a:alphaModFix/>
          </a:blip>
          <a:srcRect b="0" l="0" r="0" t="0"/>
          <a:stretch/>
        </p:blipFill>
        <p:spPr>
          <a:xfrm rot="-2363768">
            <a:off x="7579773" y="260244"/>
            <a:ext cx="1496786" cy="7483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1" name="Shape 311"/>
        <p:cNvGrpSpPr/>
        <p:nvPr/>
      </p:nvGrpSpPr>
      <p:grpSpPr>
        <a:xfrm>
          <a:off x="0" y="0"/>
          <a:ext cx="0" cy="0"/>
          <a:chOff x="0" y="0"/>
          <a:chExt cx="0" cy="0"/>
        </a:xfrm>
      </p:grpSpPr>
      <p:sp>
        <p:nvSpPr>
          <p:cNvPr id="312" name="Google Shape;312;p65"/>
          <p:cNvSpPr txBox="1"/>
          <p:nvPr/>
        </p:nvSpPr>
        <p:spPr>
          <a:xfrm>
            <a:off x="101475" y="117075"/>
            <a:ext cx="8975700" cy="11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13" name="Google Shape;313;p65"/>
          <p:cNvSpPr txBox="1"/>
          <p:nvPr/>
        </p:nvSpPr>
        <p:spPr>
          <a:xfrm>
            <a:off x="84150" y="1369975"/>
            <a:ext cx="8975700" cy="11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14" name="Google Shape;314;p65"/>
          <p:cNvSpPr txBox="1"/>
          <p:nvPr/>
        </p:nvSpPr>
        <p:spPr>
          <a:xfrm>
            <a:off x="84150" y="2654125"/>
            <a:ext cx="8975700" cy="11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15" name="Google Shape;315;p65"/>
          <p:cNvSpPr txBox="1"/>
          <p:nvPr/>
        </p:nvSpPr>
        <p:spPr>
          <a:xfrm>
            <a:off x="84150" y="3868000"/>
            <a:ext cx="8975700" cy="11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66"/>
          <p:cNvSpPr txBox="1"/>
          <p:nvPr/>
        </p:nvSpPr>
        <p:spPr>
          <a:xfrm>
            <a:off x="101475" y="78050"/>
            <a:ext cx="89757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21" name="Google Shape;321;p66"/>
          <p:cNvSpPr txBox="1"/>
          <p:nvPr/>
        </p:nvSpPr>
        <p:spPr>
          <a:xfrm>
            <a:off x="84150" y="1760225"/>
            <a:ext cx="89757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22" name="Google Shape;322;p66"/>
          <p:cNvSpPr txBox="1"/>
          <p:nvPr/>
        </p:nvSpPr>
        <p:spPr>
          <a:xfrm>
            <a:off x="84150" y="3442400"/>
            <a:ext cx="8975700" cy="15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6" name="Shape 326"/>
        <p:cNvGrpSpPr/>
        <p:nvPr/>
      </p:nvGrpSpPr>
      <p:grpSpPr>
        <a:xfrm>
          <a:off x="0" y="0"/>
          <a:ext cx="0" cy="0"/>
          <a:chOff x="0" y="0"/>
          <a:chExt cx="0" cy="0"/>
        </a:xfrm>
      </p:grpSpPr>
      <p:sp>
        <p:nvSpPr>
          <p:cNvPr id="327" name="Google Shape;327;p67"/>
          <p:cNvSpPr txBox="1"/>
          <p:nvPr/>
        </p:nvSpPr>
        <p:spPr>
          <a:xfrm>
            <a:off x="78050" y="117075"/>
            <a:ext cx="8999100" cy="24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
        <p:nvSpPr>
          <p:cNvPr id="328" name="Google Shape;328;p67"/>
          <p:cNvSpPr txBox="1"/>
          <p:nvPr/>
        </p:nvSpPr>
        <p:spPr>
          <a:xfrm>
            <a:off x="72450" y="2642200"/>
            <a:ext cx="8999100" cy="24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sp>
        <p:nvSpPr>
          <p:cNvPr id="333" name="Google Shape;333;p68"/>
          <p:cNvSpPr txBox="1"/>
          <p:nvPr/>
        </p:nvSpPr>
        <p:spPr>
          <a:xfrm>
            <a:off x="78050" y="117075"/>
            <a:ext cx="8999100" cy="49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t/>
            </a:r>
            <a:endParaRPr b="1" i="1" sz="1200">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69"/>
          <p:cNvSpPr txBox="1"/>
          <p:nvPr/>
        </p:nvSpPr>
        <p:spPr>
          <a:xfrm>
            <a:off x="78050" y="117075"/>
            <a:ext cx="8999100" cy="49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Proxima Nova"/>
              <a:ea typeface="Proxima Nova"/>
              <a:cs typeface="Proxima Nova"/>
              <a:sym typeface="Proxima Nova"/>
            </a:endParaRPr>
          </a:p>
          <a:p>
            <a:pPr indent="0" lvl="0" marL="0" rtl="0" algn="l">
              <a:spcBef>
                <a:spcPts val="0"/>
              </a:spcBef>
              <a:spcAft>
                <a:spcPts val="0"/>
              </a:spcAft>
              <a:buNone/>
            </a:pPr>
            <a:r>
              <a:rPr b="1" i="1" lang="en-GB" sz="1200">
                <a:latin typeface="Proxima Nova"/>
                <a:ea typeface="Proxima Nova"/>
                <a:cs typeface="Proxima Nova"/>
                <a:sym typeface="Proxima Nova"/>
              </a:rPr>
              <a:t>Type answer here</a:t>
            </a:r>
            <a:endParaRPr b="1" i="1" sz="1200">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President’s Response Plan</a:t>
            </a:r>
            <a:endParaRPr/>
          </a:p>
        </p:txBody>
      </p:sp>
      <p:sp>
        <p:nvSpPr>
          <p:cNvPr id="344" name="Google Shape;344;p70"/>
          <p:cNvSpPr txBox="1"/>
          <p:nvPr>
            <p:ph idx="1" type="body"/>
          </p:nvPr>
        </p:nvSpPr>
        <p:spPr>
          <a:xfrm>
            <a:off x="311700" y="1152475"/>
            <a:ext cx="4407300" cy="36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solidFill>
                  <a:srgbClr val="000000"/>
                </a:solidFill>
              </a:rPr>
              <a:t>You are the President of a small Caribbean nation which has just been decimated following a deadly natural disaster. Your island has a population of 10,000 and most employment is in farming and tourism. Early news reports state that there have been many fatalities, with homes, schools and the airport being destroyed. Write an emergency response plan, detailing what needs to be done immediately, and Long-Term. </a:t>
            </a:r>
            <a:endParaRPr>
              <a:solidFill>
                <a:srgbClr val="000000"/>
              </a:solidFill>
            </a:endParaRPr>
          </a:p>
        </p:txBody>
      </p:sp>
      <p:pic>
        <p:nvPicPr>
          <p:cNvPr id="345" name="Google Shape;345;p70"/>
          <p:cNvPicPr preferRelativeResize="0"/>
          <p:nvPr/>
        </p:nvPicPr>
        <p:blipFill>
          <a:blip r:embed="rId3">
            <a:alphaModFix/>
          </a:blip>
          <a:stretch>
            <a:fillRect/>
          </a:stretch>
        </p:blipFill>
        <p:spPr>
          <a:xfrm>
            <a:off x="4871400" y="1170125"/>
            <a:ext cx="4120200" cy="2739933"/>
          </a:xfrm>
          <a:prstGeom prst="rect">
            <a:avLst/>
          </a:prstGeom>
          <a:noFill/>
          <a:ln>
            <a:noFill/>
          </a:ln>
        </p:spPr>
      </p:pic>
      <p:pic>
        <p:nvPicPr>
          <p:cNvPr descr="school-153561__180.png" id="346" name="Google Shape;346;p70"/>
          <p:cNvPicPr preferRelativeResize="0"/>
          <p:nvPr/>
        </p:nvPicPr>
        <p:blipFill rotWithShape="1">
          <a:blip r:embed="rId4">
            <a:alphaModFix/>
          </a:blip>
          <a:srcRect b="0" l="0" r="0" t="0"/>
          <a:stretch/>
        </p:blipFill>
        <p:spPr>
          <a:xfrm rot="-2363768">
            <a:off x="7579773" y="260244"/>
            <a:ext cx="1496786" cy="74839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1"/>
          <p:cNvSpPr txBox="1"/>
          <p:nvPr>
            <p:ph type="title"/>
          </p:nvPr>
        </p:nvSpPr>
        <p:spPr>
          <a:xfrm>
            <a:off x="0" y="0"/>
            <a:ext cx="45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Writing Framework</a:t>
            </a:r>
            <a:endParaRPr/>
          </a:p>
        </p:txBody>
      </p:sp>
      <p:sp>
        <p:nvSpPr>
          <p:cNvPr id="352" name="Google Shape;352;p71"/>
          <p:cNvSpPr txBox="1"/>
          <p:nvPr/>
        </p:nvSpPr>
        <p:spPr>
          <a:xfrm>
            <a:off x="2775300" y="755425"/>
            <a:ext cx="1950600" cy="13269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Give examples</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Such as</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 the case of</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For example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As revealed by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For instance</a:t>
            </a:r>
            <a:endParaRPr>
              <a:solidFill>
                <a:srgbClr val="000000"/>
              </a:solidFill>
              <a:latin typeface="Proxima Nova"/>
              <a:ea typeface="Proxima Nova"/>
              <a:cs typeface="Proxima Nova"/>
              <a:sym typeface="Proxima Nova"/>
            </a:endParaRPr>
          </a:p>
        </p:txBody>
      </p:sp>
      <p:sp>
        <p:nvSpPr>
          <p:cNvPr id="353" name="Google Shape;353;p71"/>
          <p:cNvSpPr txBox="1"/>
          <p:nvPr/>
        </p:nvSpPr>
        <p:spPr>
          <a:xfrm>
            <a:off x="4857300" y="755425"/>
            <a:ext cx="1950600" cy="13269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Explain an idea</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Although</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Except</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Unless</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However</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Therefore</a:t>
            </a:r>
            <a:endParaRPr>
              <a:latin typeface="Proxima Nova"/>
              <a:ea typeface="Proxima Nova"/>
              <a:cs typeface="Proxima Nova"/>
              <a:sym typeface="Proxima Nova"/>
            </a:endParaRPr>
          </a:p>
        </p:txBody>
      </p:sp>
      <p:sp>
        <p:nvSpPr>
          <p:cNvPr id="354" name="Google Shape;354;p71"/>
          <p:cNvSpPr txBox="1"/>
          <p:nvPr/>
        </p:nvSpPr>
        <p:spPr>
          <a:xfrm>
            <a:off x="6939301" y="755425"/>
            <a:ext cx="2204700" cy="13269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Sequencing</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Firstly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Secondly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Next</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Finally afterwards</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Since</a:t>
            </a:r>
            <a:endParaRPr>
              <a:solidFill>
                <a:srgbClr val="000000"/>
              </a:solidFill>
              <a:latin typeface="Proxima Nova"/>
              <a:ea typeface="Proxima Nova"/>
              <a:cs typeface="Proxima Nova"/>
              <a:sym typeface="Proxima Nova"/>
            </a:endParaRPr>
          </a:p>
        </p:txBody>
      </p:sp>
      <p:sp>
        <p:nvSpPr>
          <p:cNvPr id="355" name="Google Shape;355;p71"/>
          <p:cNvSpPr txBox="1"/>
          <p:nvPr/>
        </p:nvSpPr>
        <p:spPr>
          <a:xfrm>
            <a:off x="2775300" y="2177525"/>
            <a:ext cx="1950600" cy="15333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Adding to</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And</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Also</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As well as </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Moreover</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Too</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Furthermore</a:t>
            </a:r>
            <a:endParaRPr>
              <a:solidFill>
                <a:srgbClr val="000000"/>
              </a:solidFill>
              <a:latin typeface="Proxima Nova"/>
              <a:ea typeface="Proxima Nova"/>
              <a:cs typeface="Proxima Nova"/>
              <a:sym typeface="Proxima Nova"/>
            </a:endParaRPr>
          </a:p>
        </p:txBody>
      </p:sp>
      <p:sp>
        <p:nvSpPr>
          <p:cNvPr id="356" name="Google Shape;356;p71"/>
          <p:cNvSpPr txBox="1"/>
          <p:nvPr/>
        </p:nvSpPr>
        <p:spPr>
          <a:xfrm>
            <a:off x="6939300" y="2150050"/>
            <a:ext cx="2204700" cy="15333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Contrasting</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Whereas</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Instead of</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Alternatively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Otherwise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 another way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Then again</a:t>
            </a:r>
            <a:endParaRPr>
              <a:solidFill>
                <a:srgbClr val="000000"/>
              </a:solidFill>
              <a:latin typeface="Proxima Nova"/>
              <a:ea typeface="Proxima Nova"/>
              <a:cs typeface="Proxima Nova"/>
              <a:sym typeface="Proxima Nova"/>
            </a:endParaRPr>
          </a:p>
        </p:txBody>
      </p:sp>
      <p:sp>
        <p:nvSpPr>
          <p:cNvPr id="357" name="Google Shape;357;p71"/>
          <p:cNvSpPr txBox="1"/>
          <p:nvPr/>
        </p:nvSpPr>
        <p:spPr>
          <a:xfrm>
            <a:off x="4857300" y="2150050"/>
            <a:ext cx="1950600" cy="15333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Cause and effect</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Because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So</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Therefore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Consequently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Thus</a:t>
            </a:r>
            <a:endParaRPr>
              <a:latin typeface="Proxima Nova"/>
              <a:ea typeface="Proxima Nova"/>
              <a:cs typeface="Proxima Nova"/>
              <a:sym typeface="Proxima Nova"/>
            </a:endParaRPr>
          </a:p>
          <a:p>
            <a:pPr indent="0" lvl="0" marL="0" marR="0" rtl="0" algn="l">
              <a:spcBef>
                <a:spcPts val="0"/>
              </a:spcBef>
              <a:spcAft>
                <a:spcPts val="0"/>
              </a:spcAft>
              <a:buNone/>
            </a:pPr>
            <a:r>
              <a:t/>
            </a:r>
            <a:endParaRPr>
              <a:solidFill>
                <a:srgbClr val="000000"/>
              </a:solidFill>
              <a:latin typeface="Proxima Nova"/>
              <a:ea typeface="Proxima Nova"/>
              <a:cs typeface="Proxima Nova"/>
              <a:sym typeface="Proxima Nova"/>
            </a:endParaRPr>
          </a:p>
        </p:txBody>
      </p:sp>
      <p:sp>
        <p:nvSpPr>
          <p:cNvPr id="358" name="Google Shape;358;p71"/>
          <p:cNvSpPr txBox="1"/>
          <p:nvPr/>
        </p:nvSpPr>
        <p:spPr>
          <a:xfrm>
            <a:off x="2800650" y="3806025"/>
            <a:ext cx="2829000" cy="1326900"/>
          </a:xfrm>
          <a:prstGeom prst="rect">
            <a:avLst/>
          </a:prstGeom>
          <a:solidFill>
            <a:srgbClr val="C9DAF8"/>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To emphasise </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Above all</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Ultimately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Especially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Significantly </a:t>
            </a:r>
            <a:endParaRPr>
              <a:solidFill>
                <a:srgbClr val="000000"/>
              </a:solidFill>
              <a:latin typeface="Proxima Nova"/>
              <a:ea typeface="Proxima Nova"/>
              <a:cs typeface="Proxima Nova"/>
              <a:sym typeface="Proxima Nova"/>
            </a:endParaRPr>
          </a:p>
        </p:txBody>
      </p:sp>
      <p:sp>
        <p:nvSpPr>
          <p:cNvPr id="359" name="Google Shape;359;p71"/>
          <p:cNvSpPr txBox="1"/>
          <p:nvPr/>
        </p:nvSpPr>
        <p:spPr>
          <a:xfrm>
            <a:off x="5759850" y="3806000"/>
            <a:ext cx="3384000" cy="1326900"/>
          </a:xfrm>
          <a:prstGeom prst="rect">
            <a:avLst/>
          </a:prstGeom>
          <a:solidFill>
            <a:srgbClr val="FCE5CD"/>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To compare</a:t>
            </a:r>
            <a:endParaRPr b="1">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Likewise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Equally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 the same way</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Similarly</a:t>
            </a:r>
            <a:endParaRPr>
              <a:solidFill>
                <a:srgbClr val="000000"/>
              </a:solidFill>
              <a:latin typeface="Proxima Nova"/>
              <a:ea typeface="Proxima Nova"/>
              <a:cs typeface="Proxima Nova"/>
              <a:sym typeface="Proxima Nova"/>
            </a:endParaRPr>
          </a:p>
        </p:txBody>
      </p:sp>
      <p:sp>
        <p:nvSpPr>
          <p:cNvPr id="360" name="Google Shape;360;p71"/>
          <p:cNvSpPr txBox="1"/>
          <p:nvPr/>
        </p:nvSpPr>
        <p:spPr>
          <a:xfrm>
            <a:off x="147975" y="2438125"/>
            <a:ext cx="2496000" cy="27054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Calibri"/>
                <a:ea typeface="Calibri"/>
                <a:cs typeface="Calibri"/>
                <a:sym typeface="Calibri"/>
              </a:rPr>
              <a:t>Elaborating your ideas</a:t>
            </a:r>
            <a:endParaRPr>
              <a:solidFill>
                <a:srgbClr val="000000"/>
              </a:solidFill>
              <a:latin typeface="Calibri"/>
              <a:ea typeface="Calibri"/>
              <a:cs typeface="Calibri"/>
              <a:sym typeface="Calibri"/>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suggests 	</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shows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infers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signifies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implies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portrays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conveys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This means</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Therefore</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However</a:t>
            </a:r>
            <a:endParaRPr/>
          </a:p>
          <a:p>
            <a:pPr indent="-215900" lvl="0" marL="647700" marR="0" rtl="0" algn="l">
              <a:spcBef>
                <a:spcPts val="0"/>
              </a:spcBef>
              <a:spcAft>
                <a:spcPts val="0"/>
              </a:spcAft>
              <a:buClr>
                <a:srgbClr val="000000"/>
              </a:buClr>
              <a:buSzPts val="1400"/>
              <a:buFont typeface="Noto Sans Symbols"/>
              <a:buChar char="❑"/>
            </a:pPr>
            <a:r>
              <a:rPr lang="en-GB">
                <a:solidFill>
                  <a:srgbClr val="000000"/>
                </a:solidFill>
                <a:latin typeface="Calibri"/>
                <a:ea typeface="Calibri"/>
                <a:cs typeface="Calibri"/>
                <a:sym typeface="Calibri"/>
              </a:rPr>
              <a:t>Furthermore</a:t>
            </a:r>
            <a:endParaRPr>
              <a:solidFill>
                <a:srgbClr val="000000"/>
              </a:solidFill>
              <a:latin typeface="Calibri"/>
              <a:ea typeface="Calibri"/>
              <a:cs typeface="Calibri"/>
              <a:sym typeface="Calibri"/>
            </a:endParaRPr>
          </a:p>
        </p:txBody>
      </p:sp>
      <p:sp>
        <p:nvSpPr>
          <p:cNvPr id="361" name="Google Shape;361;p71"/>
          <p:cNvSpPr txBox="1"/>
          <p:nvPr/>
        </p:nvSpPr>
        <p:spPr>
          <a:xfrm>
            <a:off x="147975" y="755425"/>
            <a:ext cx="2496000" cy="1599600"/>
          </a:xfrm>
          <a:prstGeom prst="rect">
            <a:avLst/>
          </a:prstGeom>
          <a:solidFill>
            <a:srgbClr val="D9EAD3"/>
          </a:solidFill>
          <a:ln cap="flat" cmpd="sng" w="19050">
            <a:solidFill>
              <a:srgbClr val="000000"/>
            </a:solidFill>
            <a:prstDash val="solid"/>
            <a:round/>
            <a:headEnd len="sm" w="sm" type="none"/>
            <a:tailEnd len="sm" w="sm" type="none"/>
          </a:ln>
        </p:spPr>
        <p:txBody>
          <a:bodyPr anchorCtr="0" anchor="t" bIns="29925" lIns="59850" spcFirstLastPara="1" rIns="59850" wrap="square" tIns="29925">
            <a:noAutofit/>
          </a:bodyPr>
          <a:lstStyle/>
          <a:p>
            <a:pPr indent="0" lvl="0" marL="0" marR="0" rtl="0" algn="l">
              <a:spcBef>
                <a:spcPts val="0"/>
              </a:spcBef>
              <a:spcAft>
                <a:spcPts val="0"/>
              </a:spcAft>
              <a:buNone/>
            </a:pPr>
            <a:r>
              <a:rPr b="1" lang="en-GB">
                <a:solidFill>
                  <a:srgbClr val="000000"/>
                </a:solidFill>
                <a:latin typeface="Proxima Nova"/>
                <a:ea typeface="Proxima Nova"/>
                <a:cs typeface="Proxima Nova"/>
                <a:sym typeface="Proxima Nova"/>
              </a:rPr>
              <a:t>What do you think language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 think that…</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 believe…</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 my opinion…</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In my view…</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It is my belief that …</a:t>
            </a:r>
            <a:endParaRPr>
              <a:latin typeface="Proxima Nova"/>
              <a:ea typeface="Proxima Nova"/>
              <a:cs typeface="Proxima Nova"/>
              <a:sym typeface="Proxima Nova"/>
            </a:endParaRPr>
          </a:p>
          <a:p>
            <a:pPr indent="-215900" lvl="0" marL="647700" marR="0" rtl="0" algn="l">
              <a:spcBef>
                <a:spcPts val="0"/>
              </a:spcBef>
              <a:spcAft>
                <a:spcPts val="0"/>
              </a:spcAft>
              <a:buClr>
                <a:srgbClr val="000000"/>
              </a:buClr>
              <a:buSzPts val="1400"/>
              <a:buFont typeface="Proxima Nova"/>
              <a:buChar char="❑"/>
            </a:pPr>
            <a:r>
              <a:rPr lang="en-GB">
                <a:solidFill>
                  <a:srgbClr val="000000"/>
                </a:solidFill>
                <a:latin typeface="Proxima Nova"/>
                <a:ea typeface="Proxima Nova"/>
                <a:cs typeface="Proxima Nova"/>
                <a:sym typeface="Proxima Nova"/>
              </a:rPr>
              <a:t>It is clear to see…</a:t>
            </a:r>
            <a:endParaRPr>
              <a:solidFill>
                <a:srgbClr val="000000"/>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45"/>
          <p:cNvSpPr txBox="1"/>
          <p:nvPr>
            <p:ph type="title"/>
          </p:nvPr>
        </p:nvSpPr>
        <p:spPr>
          <a:xfrm>
            <a:off x="311700" y="113575"/>
            <a:ext cx="7585500" cy="47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600"/>
              <a:t>Starter Activity</a:t>
            </a:r>
            <a:endParaRPr sz="5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2"/>
          <p:cNvSpPr txBox="1"/>
          <p:nvPr>
            <p:ph type="title"/>
          </p:nvPr>
        </p:nvSpPr>
        <p:spPr>
          <a:xfrm>
            <a:off x="311700" y="113575"/>
            <a:ext cx="7585500" cy="47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600"/>
              <a:t>Final Plenary</a:t>
            </a:r>
            <a:endParaRPr sz="5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Plenary</a:t>
            </a:r>
            <a:endParaRPr/>
          </a:p>
        </p:txBody>
      </p:sp>
      <p:sp>
        <p:nvSpPr>
          <p:cNvPr id="372" name="Google Shape;372;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b="1" lang="en-GB">
                <a:solidFill>
                  <a:srgbClr val="000000"/>
                </a:solidFill>
              </a:rPr>
              <a:t>The two different types of natural hazard impacts are known as …….</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Buildings destroyed by an earthquake are a secondary impact. True or false?</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We have learned that there are _______________ and ______________ </a:t>
            </a:r>
            <a:r>
              <a:rPr b="1" lang="en-GB">
                <a:solidFill>
                  <a:srgbClr val="000000"/>
                </a:solidFill>
              </a:rPr>
              <a:t>responses</a:t>
            </a:r>
            <a:r>
              <a:rPr b="1" lang="en-GB">
                <a:solidFill>
                  <a:srgbClr val="000000"/>
                </a:solidFill>
              </a:rPr>
              <a:t> to a natural hazard.</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Evacuating people before a natural hazard is an immediate response. True or false?</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Charity</a:t>
            </a:r>
            <a:r>
              <a:rPr b="1" lang="en-GB">
                <a:solidFill>
                  <a:srgbClr val="000000"/>
                </a:solidFill>
              </a:rPr>
              <a:t> and aid </a:t>
            </a:r>
            <a:r>
              <a:rPr b="1" lang="en-GB">
                <a:solidFill>
                  <a:srgbClr val="000000"/>
                </a:solidFill>
              </a:rPr>
              <a:t>workers</a:t>
            </a:r>
            <a:r>
              <a:rPr b="1" lang="en-GB">
                <a:solidFill>
                  <a:srgbClr val="000000"/>
                </a:solidFill>
              </a:rPr>
              <a:t> are a long-term response. True or False?</a:t>
            </a:r>
            <a:endParaRPr b="1">
              <a:solidFill>
                <a:srgbClr val="000000"/>
              </a:solidFill>
            </a:endParaRPr>
          </a:p>
          <a:p>
            <a:pPr indent="-342900" lvl="0" marL="457200" rtl="0" algn="l">
              <a:spcBef>
                <a:spcPts val="0"/>
              </a:spcBef>
              <a:spcAft>
                <a:spcPts val="0"/>
              </a:spcAft>
              <a:buClr>
                <a:srgbClr val="000000"/>
              </a:buClr>
              <a:buSzPts val="1800"/>
              <a:buChar char="●"/>
            </a:pPr>
            <a:r>
              <a:rPr b="1" lang="en-GB">
                <a:solidFill>
                  <a:srgbClr val="000000"/>
                </a:solidFill>
              </a:rPr>
              <a:t>How do natural disasters affect people? Give three examples.</a:t>
            </a:r>
            <a:endParaRPr b="1">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74"/>
          <p:cNvPicPr preferRelativeResize="0"/>
          <p:nvPr/>
        </p:nvPicPr>
        <p:blipFill>
          <a:blip r:embed="rId3">
            <a:alphaModFix/>
          </a:blip>
          <a:stretch>
            <a:fillRect/>
          </a:stretch>
        </p:blipFill>
        <p:spPr>
          <a:xfrm>
            <a:off x="250250" y="84625"/>
            <a:ext cx="2704125" cy="2802675"/>
          </a:xfrm>
          <a:prstGeom prst="rect">
            <a:avLst/>
          </a:prstGeom>
          <a:noFill/>
          <a:ln>
            <a:noFill/>
          </a:ln>
        </p:spPr>
      </p:pic>
      <p:grpSp>
        <p:nvGrpSpPr>
          <p:cNvPr id="378" name="Google Shape;378;p74"/>
          <p:cNvGrpSpPr/>
          <p:nvPr/>
        </p:nvGrpSpPr>
        <p:grpSpPr>
          <a:xfrm>
            <a:off x="4820191" y="84616"/>
            <a:ext cx="4071559" cy="1157767"/>
            <a:chOff x="4820191" y="84616"/>
            <a:chExt cx="4071559" cy="1157767"/>
          </a:xfrm>
        </p:grpSpPr>
        <p:pic>
          <p:nvPicPr>
            <p:cNvPr id="379" name="Google Shape;379;p74"/>
            <p:cNvPicPr preferRelativeResize="0"/>
            <p:nvPr/>
          </p:nvPicPr>
          <p:blipFill rotWithShape="1">
            <a:blip r:embed="rId4">
              <a:alphaModFix/>
            </a:blip>
            <a:srcRect b="0" l="0" r="0" t="0"/>
            <a:stretch/>
          </p:blipFill>
          <p:spPr>
            <a:xfrm>
              <a:off x="4820191" y="84616"/>
              <a:ext cx="1157767" cy="1157767"/>
            </a:xfrm>
            <a:prstGeom prst="rect">
              <a:avLst/>
            </a:prstGeom>
            <a:noFill/>
            <a:ln>
              <a:noFill/>
            </a:ln>
          </p:spPr>
        </p:pic>
        <p:sp>
          <p:nvSpPr>
            <p:cNvPr id="380" name="Google Shape;380;p74"/>
            <p:cNvSpPr txBox="1"/>
            <p:nvPr/>
          </p:nvSpPr>
          <p:spPr>
            <a:xfrm>
              <a:off x="6104450" y="179600"/>
              <a:ext cx="2787300" cy="9678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GB" sz="6500">
                  <a:solidFill>
                    <a:srgbClr val="6D9EEB"/>
                  </a:solidFill>
                  <a:latin typeface="Oswald"/>
                  <a:ea typeface="Oswald"/>
                  <a:cs typeface="Oswald"/>
                  <a:sym typeface="Oswald"/>
                </a:rPr>
                <a:t>Retweet</a:t>
              </a:r>
              <a:endParaRPr sz="1000">
                <a:solidFill>
                  <a:srgbClr val="6D9EEB"/>
                </a:solidFill>
                <a:latin typeface="Oswald"/>
                <a:ea typeface="Oswald"/>
                <a:cs typeface="Oswald"/>
                <a:sym typeface="Oswald"/>
              </a:endParaRPr>
            </a:p>
          </p:txBody>
        </p:sp>
      </p:grpSp>
      <p:sp>
        <p:nvSpPr>
          <p:cNvPr id="381" name="Google Shape;381;p74"/>
          <p:cNvSpPr/>
          <p:nvPr/>
        </p:nvSpPr>
        <p:spPr>
          <a:xfrm>
            <a:off x="4820144" y="1530455"/>
            <a:ext cx="4074717" cy="3427018"/>
          </a:xfrm>
          <a:custGeom>
            <a:rect b="b" l="l" r="r" t="t"/>
            <a:pathLst>
              <a:path extrusionOk="0" fill="none" h="3765954" w="4578334">
                <a:moveTo>
                  <a:pt x="0" y="627672"/>
                </a:moveTo>
                <a:cubicBezTo>
                  <a:pt x="27082" y="291475"/>
                  <a:pt x="261083" y="-17424"/>
                  <a:pt x="627672" y="0"/>
                </a:cubicBezTo>
                <a:cubicBezTo>
                  <a:pt x="655173" y="2998"/>
                  <a:pt x="715393" y="-6205"/>
                  <a:pt x="763056" y="0"/>
                </a:cubicBezTo>
                <a:lnTo>
                  <a:pt x="763056" y="0"/>
                </a:lnTo>
                <a:cubicBezTo>
                  <a:pt x="963838" y="-12803"/>
                  <a:pt x="1204727" y="-22484"/>
                  <a:pt x="1358239" y="0"/>
                </a:cubicBezTo>
                <a:cubicBezTo>
                  <a:pt x="1511751" y="22484"/>
                  <a:pt x="1689888" y="12882"/>
                  <a:pt x="1907639" y="0"/>
                </a:cubicBezTo>
                <a:cubicBezTo>
                  <a:pt x="2066893" y="6751"/>
                  <a:pt x="2306850" y="15885"/>
                  <a:pt x="2527356" y="0"/>
                </a:cubicBezTo>
                <a:cubicBezTo>
                  <a:pt x="2747862" y="-15885"/>
                  <a:pt x="2917023" y="-4206"/>
                  <a:pt x="3167503" y="0"/>
                </a:cubicBezTo>
                <a:cubicBezTo>
                  <a:pt x="3417983" y="4206"/>
                  <a:pt x="3670381" y="-6419"/>
                  <a:pt x="3950662" y="0"/>
                </a:cubicBezTo>
                <a:cubicBezTo>
                  <a:pt x="4373361" y="-24385"/>
                  <a:pt x="4627254" y="330363"/>
                  <a:pt x="4578334" y="627672"/>
                </a:cubicBezTo>
                <a:cubicBezTo>
                  <a:pt x="4578334" y="627667"/>
                  <a:pt x="4578335" y="627662"/>
                  <a:pt x="4578334" y="627659"/>
                </a:cubicBezTo>
                <a:lnTo>
                  <a:pt x="4578334" y="627659"/>
                </a:lnTo>
                <a:cubicBezTo>
                  <a:pt x="4583014" y="740581"/>
                  <a:pt x="4580746" y="915927"/>
                  <a:pt x="4578334" y="1117233"/>
                </a:cubicBezTo>
                <a:cubicBezTo>
                  <a:pt x="4575922" y="1318539"/>
                  <a:pt x="4591959" y="1462716"/>
                  <a:pt x="4578334" y="1569148"/>
                </a:cubicBezTo>
                <a:cubicBezTo>
                  <a:pt x="4562647" y="1807546"/>
                  <a:pt x="4575186" y="1859654"/>
                  <a:pt x="4578334" y="2076501"/>
                </a:cubicBezTo>
                <a:cubicBezTo>
                  <a:pt x="4581482" y="2293348"/>
                  <a:pt x="4584282" y="2421258"/>
                  <a:pt x="4578334" y="2552472"/>
                </a:cubicBezTo>
                <a:cubicBezTo>
                  <a:pt x="4572386" y="2683686"/>
                  <a:pt x="4590712" y="2876864"/>
                  <a:pt x="4578334" y="3138282"/>
                </a:cubicBezTo>
                <a:cubicBezTo>
                  <a:pt x="4596538" y="3519703"/>
                  <a:pt x="4281964" y="3767136"/>
                  <a:pt x="3950662" y="3765954"/>
                </a:cubicBezTo>
                <a:cubicBezTo>
                  <a:pt x="3774607" y="3748681"/>
                  <a:pt x="3481537" y="3735288"/>
                  <a:pt x="3269654" y="3765954"/>
                </a:cubicBezTo>
                <a:cubicBezTo>
                  <a:pt x="3057771" y="3796620"/>
                  <a:pt x="2927080" y="3752438"/>
                  <a:pt x="2649937" y="3765954"/>
                </a:cubicBezTo>
                <a:cubicBezTo>
                  <a:pt x="2372794" y="3779470"/>
                  <a:pt x="2158309" y="3767610"/>
                  <a:pt x="1907639" y="3765954"/>
                </a:cubicBezTo>
                <a:cubicBezTo>
                  <a:pt x="1690942" y="3753356"/>
                  <a:pt x="1541564" y="3743310"/>
                  <a:pt x="1312456" y="3765954"/>
                </a:cubicBezTo>
                <a:cubicBezTo>
                  <a:pt x="1083348" y="3788598"/>
                  <a:pt x="883816" y="3792280"/>
                  <a:pt x="763056" y="3765954"/>
                </a:cubicBezTo>
                <a:lnTo>
                  <a:pt x="763056" y="3765954"/>
                </a:lnTo>
                <a:cubicBezTo>
                  <a:pt x="701351" y="3760076"/>
                  <a:pt x="681998" y="3772585"/>
                  <a:pt x="627672" y="3765954"/>
                </a:cubicBezTo>
                <a:cubicBezTo>
                  <a:pt x="268634" y="3777311"/>
                  <a:pt x="14202" y="3502072"/>
                  <a:pt x="0" y="3138282"/>
                </a:cubicBezTo>
                <a:cubicBezTo>
                  <a:pt x="17333" y="2877430"/>
                  <a:pt x="-16379" y="2739248"/>
                  <a:pt x="0" y="2599546"/>
                </a:cubicBezTo>
                <a:cubicBezTo>
                  <a:pt x="16379" y="2459844"/>
                  <a:pt x="9299" y="2212282"/>
                  <a:pt x="0" y="2076501"/>
                </a:cubicBezTo>
                <a:cubicBezTo>
                  <a:pt x="-9299" y="1940720"/>
                  <a:pt x="7206" y="1791502"/>
                  <a:pt x="0" y="1569148"/>
                </a:cubicBezTo>
                <a:cubicBezTo>
                  <a:pt x="-78008" y="1516097"/>
                  <a:pt x="-176053" y="1447901"/>
                  <a:pt x="-330720" y="1362515"/>
                </a:cubicBezTo>
                <a:cubicBezTo>
                  <a:pt x="-485388" y="1277130"/>
                  <a:pt x="-505066" y="1248151"/>
                  <a:pt x="-674938" y="1147449"/>
                </a:cubicBezTo>
                <a:cubicBezTo>
                  <a:pt x="-562673" y="1055815"/>
                  <a:pt x="-453393" y="957435"/>
                  <a:pt x="-330720" y="882356"/>
                </a:cubicBezTo>
                <a:cubicBezTo>
                  <a:pt x="-208047" y="807277"/>
                  <a:pt x="-115082" y="724018"/>
                  <a:pt x="0" y="627659"/>
                </a:cubicBezTo>
                <a:cubicBezTo>
                  <a:pt x="0" y="627663"/>
                  <a:pt x="0" y="627667"/>
                  <a:pt x="0" y="627672"/>
                </a:cubicBezTo>
                <a:close/>
              </a:path>
              <a:path extrusionOk="0" h="3765954" w="4578334">
                <a:moveTo>
                  <a:pt x="0" y="627672"/>
                </a:moveTo>
                <a:cubicBezTo>
                  <a:pt x="34569" y="240335"/>
                  <a:pt x="260892" y="44237"/>
                  <a:pt x="627672" y="0"/>
                </a:cubicBezTo>
                <a:cubicBezTo>
                  <a:pt x="680178" y="3751"/>
                  <a:pt x="702933" y="2362"/>
                  <a:pt x="763056" y="0"/>
                </a:cubicBezTo>
                <a:lnTo>
                  <a:pt x="763056" y="0"/>
                </a:lnTo>
                <a:cubicBezTo>
                  <a:pt x="936201" y="17571"/>
                  <a:pt x="1057441" y="-23094"/>
                  <a:pt x="1301010" y="0"/>
                </a:cubicBezTo>
                <a:cubicBezTo>
                  <a:pt x="1544579" y="23094"/>
                  <a:pt x="1633616" y="17594"/>
                  <a:pt x="1907639" y="0"/>
                </a:cubicBezTo>
                <a:cubicBezTo>
                  <a:pt x="2073802" y="-32844"/>
                  <a:pt x="2313508" y="24468"/>
                  <a:pt x="2629507" y="0"/>
                </a:cubicBezTo>
                <a:cubicBezTo>
                  <a:pt x="2945506" y="-24468"/>
                  <a:pt x="3077872" y="1598"/>
                  <a:pt x="3290085" y="0"/>
                </a:cubicBezTo>
                <a:cubicBezTo>
                  <a:pt x="3502298" y="-1598"/>
                  <a:pt x="3711237" y="21615"/>
                  <a:pt x="3950662" y="0"/>
                </a:cubicBezTo>
                <a:cubicBezTo>
                  <a:pt x="4273379" y="7732"/>
                  <a:pt x="4651055" y="303094"/>
                  <a:pt x="4578334" y="627672"/>
                </a:cubicBezTo>
                <a:cubicBezTo>
                  <a:pt x="4578335" y="627668"/>
                  <a:pt x="4578334" y="627664"/>
                  <a:pt x="4578334" y="627659"/>
                </a:cubicBezTo>
                <a:lnTo>
                  <a:pt x="4578334" y="627659"/>
                </a:lnTo>
                <a:cubicBezTo>
                  <a:pt x="4587871" y="758808"/>
                  <a:pt x="4557568" y="921219"/>
                  <a:pt x="4578334" y="1098404"/>
                </a:cubicBezTo>
                <a:cubicBezTo>
                  <a:pt x="4599100" y="1275589"/>
                  <a:pt x="4572938" y="1405782"/>
                  <a:pt x="4578334" y="1569148"/>
                </a:cubicBezTo>
                <a:cubicBezTo>
                  <a:pt x="4557912" y="1668578"/>
                  <a:pt x="4555832" y="1917252"/>
                  <a:pt x="4578334" y="2045119"/>
                </a:cubicBezTo>
                <a:cubicBezTo>
                  <a:pt x="4600836" y="2172986"/>
                  <a:pt x="4569527" y="2427279"/>
                  <a:pt x="4578334" y="2599546"/>
                </a:cubicBezTo>
                <a:cubicBezTo>
                  <a:pt x="4587141" y="2771813"/>
                  <a:pt x="4573236" y="2999280"/>
                  <a:pt x="4578334" y="3138282"/>
                </a:cubicBezTo>
                <a:cubicBezTo>
                  <a:pt x="4590444" y="3494845"/>
                  <a:pt x="4235541" y="3791183"/>
                  <a:pt x="3950662" y="3765954"/>
                </a:cubicBezTo>
                <a:cubicBezTo>
                  <a:pt x="3789197" y="3753006"/>
                  <a:pt x="3534229" y="3768472"/>
                  <a:pt x="3310515" y="3765954"/>
                </a:cubicBezTo>
                <a:cubicBezTo>
                  <a:pt x="3086801" y="3763436"/>
                  <a:pt x="2902802" y="3756798"/>
                  <a:pt x="2690798" y="3765954"/>
                </a:cubicBezTo>
                <a:cubicBezTo>
                  <a:pt x="2478794" y="3775110"/>
                  <a:pt x="2271239" y="3728060"/>
                  <a:pt x="1907639" y="3765954"/>
                </a:cubicBezTo>
                <a:cubicBezTo>
                  <a:pt x="1713618" y="3792444"/>
                  <a:pt x="1543217" y="3737618"/>
                  <a:pt x="1335348" y="3765954"/>
                </a:cubicBezTo>
                <a:cubicBezTo>
                  <a:pt x="1127479" y="3794290"/>
                  <a:pt x="950452" y="3783183"/>
                  <a:pt x="763056" y="3765954"/>
                </a:cubicBezTo>
                <a:lnTo>
                  <a:pt x="763056" y="3765954"/>
                </a:lnTo>
                <a:cubicBezTo>
                  <a:pt x="721717" y="3763565"/>
                  <a:pt x="686355" y="3762757"/>
                  <a:pt x="627672" y="3765954"/>
                </a:cubicBezTo>
                <a:cubicBezTo>
                  <a:pt x="295666" y="3804885"/>
                  <a:pt x="58245" y="3433148"/>
                  <a:pt x="0" y="3138282"/>
                </a:cubicBezTo>
                <a:cubicBezTo>
                  <a:pt x="15495" y="3007958"/>
                  <a:pt x="-3985" y="2763658"/>
                  <a:pt x="0" y="2646620"/>
                </a:cubicBezTo>
                <a:cubicBezTo>
                  <a:pt x="3985" y="2529582"/>
                  <a:pt x="24012" y="2238970"/>
                  <a:pt x="0" y="2092193"/>
                </a:cubicBezTo>
                <a:cubicBezTo>
                  <a:pt x="-24012" y="1945416"/>
                  <a:pt x="22500" y="1706321"/>
                  <a:pt x="0" y="1569148"/>
                </a:cubicBezTo>
                <a:cubicBezTo>
                  <a:pt x="-92491" y="1532638"/>
                  <a:pt x="-207115" y="1429419"/>
                  <a:pt x="-323970" y="1366732"/>
                </a:cubicBezTo>
                <a:cubicBezTo>
                  <a:pt x="-440825" y="1304046"/>
                  <a:pt x="-533099" y="1260203"/>
                  <a:pt x="-674938" y="1147449"/>
                </a:cubicBezTo>
                <a:cubicBezTo>
                  <a:pt x="-602042" y="1093044"/>
                  <a:pt x="-415062" y="928483"/>
                  <a:pt x="-330720" y="882356"/>
                </a:cubicBezTo>
                <a:cubicBezTo>
                  <a:pt x="-246378" y="836229"/>
                  <a:pt x="-102443" y="683291"/>
                  <a:pt x="0" y="627659"/>
                </a:cubicBezTo>
                <a:cubicBezTo>
                  <a:pt x="0" y="627663"/>
                  <a:pt x="0" y="627670"/>
                  <a:pt x="0" y="627672"/>
                </a:cubicBezTo>
                <a:close/>
              </a:path>
            </a:pathLst>
          </a:custGeom>
          <a:solidFill>
            <a:schemeClr val="lt1"/>
          </a:solidFill>
          <a:ln cap="flat" cmpd="sng" w="28575">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2" name="Google Shape;382;p74"/>
          <p:cNvSpPr/>
          <p:nvPr/>
        </p:nvSpPr>
        <p:spPr>
          <a:xfrm flipH="1" rot="10800000">
            <a:off x="655875" y="2816896"/>
            <a:ext cx="3422305" cy="2137179"/>
          </a:xfrm>
          <a:custGeom>
            <a:rect b="b" l="l" r="r" t="t"/>
            <a:pathLst>
              <a:path extrusionOk="0" fill="none" h="3765954" w="4578334">
                <a:moveTo>
                  <a:pt x="0" y="627672"/>
                </a:moveTo>
                <a:cubicBezTo>
                  <a:pt x="27082" y="291475"/>
                  <a:pt x="261083" y="-17424"/>
                  <a:pt x="627672" y="0"/>
                </a:cubicBezTo>
                <a:cubicBezTo>
                  <a:pt x="655173" y="2998"/>
                  <a:pt x="715393" y="-6205"/>
                  <a:pt x="763056" y="0"/>
                </a:cubicBezTo>
                <a:lnTo>
                  <a:pt x="763056" y="0"/>
                </a:lnTo>
                <a:cubicBezTo>
                  <a:pt x="963838" y="-12803"/>
                  <a:pt x="1204727" y="-22484"/>
                  <a:pt x="1358239" y="0"/>
                </a:cubicBezTo>
                <a:cubicBezTo>
                  <a:pt x="1511751" y="22484"/>
                  <a:pt x="1689888" y="12882"/>
                  <a:pt x="1907639" y="0"/>
                </a:cubicBezTo>
                <a:cubicBezTo>
                  <a:pt x="2066893" y="6751"/>
                  <a:pt x="2306850" y="15885"/>
                  <a:pt x="2527356" y="0"/>
                </a:cubicBezTo>
                <a:cubicBezTo>
                  <a:pt x="2747862" y="-15885"/>
                  <a:pt x="2917023" y="-4206"/>
                  <a:pt x="3167503" y="0"/>
                </a:cubicBezTo>
                <a:cubicBezTo>
                  <a:pt x="3417983" y="4206"/>
                  <a:pt x="3670381" y="-6419"/>
                  <a:pt x="3950662" y="0"/>
                </a:cubicBezTo>
                <a:cubicBezTo>
                  <a:pt x="4373361" y="-24385"/>
                  <a:pt x="4627254" y="330363"/>
                  <a:pt x="4578334" y="627672"/>
                </a:cubicBezTo>
                <a:cubicBezTo>
                  <a:pt x="4578334" y="627667"/>
                  <a:pt x="4578335" y="627662"/>
                  <a:pt x="4578334" y="627659"/>
                </a:cubicBezTo>
                <a:lnTo>
                  <a:pt x="4578334" y="627659"/>
                </a:lnTo>
                <a:cubicBezTo>
                  <a:pt x="4583014" y="740581"/>
                  <a:pt x="4580746" y="915927"/>
                  <a:pt x="4578334" y="1117233"/>
                </a:cubicBezTo>
                <a:cubicBezTo>
                  <a:pt x="4575922" y="1318539"/>
                  <a:pt x="4591959" y="1462716"/>
                  <a:pt x="4578334" y="1569148"/>
                </a:cubicBezTo>
                <a:cubicBezTo>
                  <a:pt x="4562647" y="1807546"/>
                  <a:pt x="4575186" y="1859654"/>
                  <a:pt x="4578334" y="2076501"/>
                </a:cubicBezTo>
                <a:cubicBezTo>
                  <a:pt x="4581482" y="2293348"/>
                  <a:pt x="4584282" y="2421258"/>
                  <a:pt x="4578334" y="2552472"/>
                </a:cubicBezTo>
                <a:cubicBezTo>
                  <a:pt x="4572386" y="2683686"/>
                  <a:pt x="4590712" y="2876864"/>
                  <a:pt x="4578334" y="3138282"/>
                </a:cubicBezTo>
                <a:cubicBezTo>
                  <a:pt x="4596538" y="3519703"/>
                  <a:pt x="4281964" y="3767136"/>
                  <a:pt x="3950662" y="3765954"/>
                </a:cubicBezTo>
                <a:cubicBezTo>
                  <a:pt x="3774607" y="3748681"/>
                  <a:pt x="3481537" y="3735288"/>
                  <a:pt x="3269654" y="3765954"/>
                </a:cubicBezTo>
                <a:cubicBezTo>
                  <a:pt x="3057771" y="3796620"/>
                  <a:pt x="2927080" y="3752438"/>
                  <a:pt x="2649937" y="3765954"/>
                </a:cubicBezTo>
                <a:cubicBezTo>
                  <a:pt x="2372794" y="3779470"/>
                  <a:pt x="2158309" y="3767610"/>
                  <a:pt x="1907639" y="3765954"/>
                </a:cubicBezTo>
                <a:cubicBezTo>
                  <a:pt x="1690942" y="3753356"/>
                  <a:pt x="1541564" y="3743310"/>
                  <a:pt x="1312456" y="3765954"/>
                </a:cubicBezTo>
                <a:cubicBezTo>
                  <a:pt x="1083348" y="3788598"/>
                  <a:pt x="883816" y="3792280"/>
                  <a:pt x="763056" y="3765954"/>
                </a:cubicBezTo>
                <a:lnTo>
                  <a:pt x="763056" y="3765954"/>
                </a:lnTo>
                <a:cubicBezTo>
                  <a:pt x="701351" y="3760076"/>
                  <a:pt x="681998" y="3772585"/>
                  <a:pt x="627672" y="3765954"/>
                </a:cubicBezTo>
                <a:cubicBezTo>
                  <a:pt x="268634" y="3777311"/>
                  <a:pt x="14202" y="3502072"/>
                  <a:pt x="0" y="3138282"/>
                </a:cubicBezTo>
                <a:cubicBezTo>
                  <a:pt x="17333" y="2877430"/>
                  <a:pt x="-16379" y="2739248"/>
                  <a:pt x="0" y="2599546"/>
                </a:cubicBezTo>
                <a:cubicBezTo>
                  <a:pt x="16379" y="2459844"/>
                  <a:pt x="9299" y="2212282"/>
                  <a:pt x="0" y="2076501"/>
                </a:cubicBezTo>
                <a:cubicBezTo>
                  <a:pt x="-9299" y="1940720"/>
                  <a:pt x="7206" y="1791502"/>
                  <a:pt x="0" y="1569148"/>
                </a:cubicBezTo>
                <a:cubicBezTo>
                  <a:pt x="-78008" y="1516097"/>
                  <a:pt x="-176053" y="1447901"/>
                  <a:pt x="-330720" y="1362515"/>
                </a:cubicBezTo>
                <a:cubicBezTo>
                  <a:pt x="-485388" y="1277130"/>
                  <a:pt x="-505066" y="1248151"/>
                  <a:pt x="-674938" y="1147449"/>
                </a:cubicBezTo>
                <a:cubicBezTo>
                  <a:pt x="-562673" y="1055815"/>
                  <a:pt x="-453393" y="957435"/>
                  <a:pt x="-330720" y="882356"/>
                </a:cubicBezTo>
                <a:cubicBezTo>
                  <a:pt x="-208047" y="807277"/>
                  <a:pt x="-115082" y="724018"/>
                  <a:pt x="0" y="627659"/>
                </a:cubicBezTo>
                <a:cubicBezTo>
                  <a:pt x="0" y="627663"/>
                  <a:pt x="0" y="627667"/>
                  <a:pt x="0" y="627672"/>
                </a:cubicBezTo>
                <a:close/>
              </a:path>
              <a:path extrusionOk="0" h="3765954" w="4578334">
                <a:moveTo>
                  <a:pt x="0" y="627672"/>
                </a:moveTo>
                <a:cubicBezTo>
                  <a:pt x="34569" y="240335"/>
                  <a:pt x="260892" y="44237"/>
                  <a:pt x="627672" y="0"/>
                </a:cubicBezTo>
                <a:cubicBezTo>
                  <a:pt x="680178" y="3751"/>
                  <a:pt x="702933" y="2362"/>
                  <a:pt x="763056" y="0"/>
                </a:cubicBezTo>
                <a:lnTo>
                  <a:pt x="763056" y="0"/>
                </a:lnTo>
                <a:cubicBezTo>
                  <a:pt x="936201" y="17571"/>
                  <a:pt x="1057441" y="-23094"/>
                  <a:pt x="1301010" y="0"/>
                </a:cubicBezTo>
                <a:cubicBezTo>
                  <a:pt x="1544579" y="23094"/>
                  <a:pt x="1633616" y="17594"/>
                  <a:pt x="1907639" y="0"/>
                </a:cubicBezTo>
                <a:cubicBezTo>
                  <a:pt x="2073802" y="-32844"/>
                  <a:pt x="2313508" y="24468"/>
                  <a:pt x="2629507" y="0"/>
                </a:cubicBezTo>
                <a:cubicBezTo>
                  <a:pt x="2945506" y="-24468"/>
                  <a:pt x="3077872" y="1598"/>
                  <a:pt x="3290085" y="0"/>
                </a:cubicBezTo>
                <a:cubicBezTo>
                  <a:pt x="3502298" y="-1598"/>
                  <a:pt x="3711237" y="21615"/>
                  <a:pt x="3950662" y="0"/>
                </a:cubicBezTo>
                <a:cubicBezTo>
                  <a:pt x="4273379" y="7732"/>
                  <a:pt x="4651055" y="303094"/>
                  <a:pt x="4578334" y="627672"/>
                </a:cubicBezTo>
                <a:cubicBezTo>
                  <a:pt x="4578335" y="627668"/>
                  <a:pt x="4578334" y="627664"/>
                  <a:pt x="4578334" y="627659"/>
                </a:cubicBezTo>
                <a:lnTo>
                  <a:pt x="4578334" y="627659"/>
                </a:lnTo>
                <a:cubicBezTo>
                  <a:pt x="4587871" y="758808"/>
                  <a:pt x="4557568" y="921219"/>
                  <a:pt x="4578334" y="1098404"/>
                </a:cubicBezTo>
                <a:cubicBezTo>
                  <a:pt x="4599100" y="1275589"/>
                  <a:pt x="4572938" y="1405782"/>
                  <a:pt x="4578334" y="1569148"/>
                </a:cubicBezTo>
                <a:cubicBezTo>
                  <a:pt x="4557912" y="1668578"/>
                  <a:pt x="4555832" y="1917252"/>
                  <a:pt x="4578334" y="2045119"/>
                </a:cubicBezTo>
                <a:cubicBezTo>
                  <a:pt x="4600836" y="2172986"/>
                  <a:pt x="4569527" y="2427279"/>
                  <a:pt x="4578334" y="2599546"/>
                </a:cubicBezTo>
                <a:cubicBezTo>
                  <a:pt x="4587141" y="2771813"/>
                  <a:pt x="4573236" y="2999280"/>
                  <a:pt x="4578334" y="3138282"/>
                </a:cubicBezTo>
                <a:cubicBezTo>
                  <a:pt x="4590444" y="3494845"/>
                  <a:pt x="4235541" y="3791183"/>
                  <a:pt x="3950662" y="3765954"/>
                </a:cubicBezTo>
                <a:cubicBezTo>
                  <a:pt x="3789197" y="3753006"/>
                  <a:pt x="3534229" y="3768472"/>
                  <a:pt x="3310515" y="3765954"/>
                </a:cubicBezTo>
                <a:cubicBezTo>
                  <a:pt x="3086801" y="3763436"/>
                  <a:pt x="2902802" y="3756798"/>
                  <a:pt x="2690798" y="3765954"/>
                </a:cubicBezTo>
                <a:cubicBezTo>
                  <a:pt x="2478794" y="3775110"/>
                  <a:pt x="2271239" y="3728060"/>
                  <a:pt x="1907639" y="3765954"/>
                </a:cubicBezTo>
                <a:cubicBezTo>
                  <a:pt x="1713618" y="3792444"/>
                  <a:pt x="1543217" y="3737618"/>
                  <a:pt x="1335348" y="3765954"/>
                </a:cubicBezTo>
                <a:cubicBezTo>
                  <a:pt x="1127479" y="3794290"/>
                  <a:pt x="950452" y="3783183"/>
                  <a:pt x="763056" y="3765954"/>
                </a:cubicBezTo>
                <a:lnTo>
                  <a:pt x="763056" y="3765954"/>
                </a:lnTo>
                <a:cubicBezTo>
                  <a:pt x="721717" y="3763565"/>
                  <a:pt x="686355" y="3762757"/>
                  <a:pt x="627672" y="3765954"/>
                </a:cubicBezTo>
                <a:cubicBezTo>
                  <a:pt x="295666" y="3804885"/>
                  <a:pt x="58245" y="3433148"/>
                  <a:pt x="0" y="3138282"/>
                </a:cubicBezTo>
                <a:cubicBezTo>
                  <a:pt x="15495" y="3007958"/>
                  <a:pt x="-3985" y="2763658"/>
                  <a:pt x="0" y="2646620"/>
                </a:cubicBezTo>
                <a:cubicBezTo>
                  <a:pt x="3985" y="2529582"/>
                  <a:pt x="24012" y="2238970"/>
                  <a:pt x="0" y="2092193"/>
                </a:cubicBezTo>
                <a:cubicBezTo>
                  <a:pt x="-24012" y="1945416"/>
                  <a:pt x="22500" y="1706321"/>
                  <a:pt x="0" y="1569148"/>
                </a:cubicBezTo>
                <a:cubicBezTo>
                  <a:pt x="-92491" y="1532638"/>
                  <a:pt x="-207115" y="1429419"/>
                  <a:pt x="-323970" y="1366732"/>
                </a:cubicBezTo>
                <a:cubicBezTo>
                  <a:pt x="-440825" y="1304046"/>
                  <a:pt x="-533099" y="1260203"/>
                  <a:pt x="-674938" y="1147449"/>
                </a:cubicBezTo>
                <a:cubicBezTo>
                  <a:pt x="-602042" y="1093044"/>
                  <a:pt x="-415062" y="928483"/>
                  <a:pt x="-330720" y="882356"/>
                </a:cubicBezTo>
                <a:cubicBezTo>
                  <a:pt x="-246378" y="836229"/>
                  <a:pt x="-102443" y="683291"/>
                  <a:pt x="0" y="627659"/>
                </a:cubicBezTo>
                <a:cubicBezTo>
                  <a:pt x="0" y="627663"/>
                  <a:pt x="0" y="627670"/>
                  <a:pt x="0" y="627672"/>
                </a:cubicBezTo>
                <a:close/>
              </a:path>
            </a:pathLst>
          </a:custGeom>
          <a:solidFill>
            <a:schemeClr val="lt1"/>
          </a:solidFill>
          <a:ln cap="flat" cmpd="sng" w="28575">
            <a:solidFill>
              <a:srgbClr val="999999"/>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83" name="Google Shape;383;p74"/>
          <p:cNvSpPr txBox="1"/>
          <p:nvPr/>
        </p:nvSpPr>
        <p:spPr>
          <a:xfrm>
            <a:off x="754250" y="2887300"/>
            <a:ext cx="3323700" cy="2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a:solidFill>
                  <a:srgbClr val="6D9EEB"/>
                </a:solidFill>
                <a:latin typeface="Proxima Nova"/>
                <a:ea typeface="Proxima Nova"/>
                <a:cs typeface="Proxima Nova"/>
                <a:sym typeface="Proxima Nova"/>
              </a:rPr>
              <a:t>Question:</a:t>
            </a:r>
            <a:endParaRPr b="1" i="1">
              <a:solidFill>
                <a:srgbClr val="6D9EEB"/>
              </a:solidFill>
              <a:latin typeface="Proxima Nova"/>
              <a:ea typeface="Proxima Nova"/>
              <a:cs typeface="Proxima Nova"/>
              <a:sym typeface="Proxima Nova"/>
            </a:endParaRPr>
          </a:p>
        </p:txBody>
      </p:sp>
      <p:sp>
        <p:nvSpPr>
          <p:cNvPr id="384" name="Google Shape;384;p74"/>
          <p:cNvSpPr txBox="1"/>
          <p:nvPr/>
        </p:nvSpPr>
        <p:spPr>
          <a:xfrm>
            <a:off x="5007900" y="1637000"/>
            <a:ext cx="3806700" cy="3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GB">
                <a:solidFill>
                  <a:srgbClr val="999999"/>
                </a:solidFill>
                <a:latin typeface="Proxima Nova"/>
                <a:ea typeface="Proxima Nova"/>
                <a:cs typeface="Proxima Nova"/>
                <a:sym typeface="Proxima Nova"/>
              </a:rPr>
              <a:t>Retweet an answer to the question in no more than </a:t>
            </a:r>
            <a:r>
              <a:rPr b="1" lang="en-GB">
                <a:solidFill>
                  <a:srgbClr val="FF0000"/>
                </a:solidFill>
                <a:latin typeface="Proxima Nova"/>
                <a:ea typeface="Proxima Nova"/>
                <a:cs typeface="Proxima Nova"/>
                <a:sym typeface="Proxima Nova"/>
              </a:rPr>
              <a:t>140 characters</a:t>
            </a:r>
            <a:r>
              <a:rPr b="1" lang="en-GB">
                <a:solidFill>
                  <a:srgbClr val="999999"/>
                </a:solidFill>
                <a:latin typeface="Proxima Nova"/>
                <a:ea typeface="Proxima Nova"/>
                <a:cs typeface="Proxima Nova"/>
                <a:sym typeface="Proxima Nova"/>
              </a:rPr>
              <a:t>:</a:t>
            </a:r>
            <a:endParaRPr b="1" sz="100">
              <a:solidFill>
                <a:srgbClr val="999999"/>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75"/>
          <p:cNvSpPr txBox="1"/>
          <p:nvPr/>
        </p:nvSpPr>
        <p:spPr>
          <a:xfrm>
            <a:off x="754250" y="2887300"/>
            <a:ext cx="3323700" cy="20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a:solidFill>
                  <a:srgbClr val="6D9EEB"/>
                </a:solidFill>
                <a:latin typeface="Proxima Nova"/>
                <a:ea typeface="Proxima Nova"/>
                <a:cs typeface="Proxima Nova"/>
                <a:sym typeface="Proxima Nova"/>
              </a:rPr>
              <a:t>Type plenary question here</a:t>
            </a:r>
            <a:endParaRPr b="1" i="1">
              <a:solidFill>
                <a:srgbClr val="6D9EEB"/>
              </a:solidFill>
              <a:latin typeface="Proxima Nova"/>
              <a:ea typeface="Proxima Nova"/>
              <a:cs typeface="Proxima Nova"/>
              <a:sym typeface="Proxima Nova"/>
            </a:endParaRPr>
          </a:p>
        </p:txBody>
      </p:sp>
      <p:sp>
        <p:nvSpPr>
          <p:cNvPr id="390" name="Google Shape;390;p75"/>
          <p:cNvSpPr txBox="1"/>
          <p:nvPr/>
        </p:nvSpPr>
        <p:spPr>
          <a:xfrm>
            <a:off x="5007900" y="1637000"/>
            <a:ext cx="3806700" cy="3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999999"/>
                </a:solidFill>
                <a:latin typeface="Proxima Nova"/>
                <a:ea typeface="Proxima Nova"/>
                <a:cs typeface="Proxima Nova"/>
                <a:sym typeface="Proxima Nova"/>
              </a:rPr>
              <a:t>Retweet an answer to the question in no more than </a:t>
            </a:r>
            <a:r>
              <a:rPr b="1" lang="en-GB">
                <a:solidFill>
                  <a:srgbClr val="FF0000"/>
                </a:solidFill>
                <a:latin typeface="Proxima Nova"/>
                <a:ea typeface="Proxima Nova"/>
                <a:cs typeface="Proxima Nova"/>
                <a:sym typeface="Proxima Nova"/>
              </a:rPr>
              <a:t>140 characters</a:t>
            </a:r>
            <a:endParaRPr b="1" sz="100">
              <a:solidFill>
                <a:srgbClr val="999999"/>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4" name="Shape 394"/>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8" name="Shape 398"/>
        <p:cNvGrpSpPr/>
        <p:nvPr/>
      </p:nvGrpSpPr>
      <p:grpSpPr>
        <a:xfrm>
          <a:off x="0" y="0"/>
          <a:ext cx="0" cy="0"/>
          <a:chOff x="0" y="0"/>
          <a:chExt cx="0" cy="0"/>
        </a:xfrm>
      </p:grpSpPr>
      <p:sp>
        <p:nvSpPr>
          <p:cNvPr id="399" name="Google Shape;399;p77"/>
          <p:cNvSpPr txBox="1"/>
          <p:nvPr/>
        </p:nvSpPr>
        <p:spPr>
          <a:xfrm>
            <a:off x="3244950" y="62962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
        <p:nvSpPr>
          <p:cNvPr id="400" name="Google Shape;400;p77"/>
          <p:cNvSpPr txBox="1"/>
          <p:nvPr/>
        </p:nvSpPr>
        <p:spPr>
          <a:xfrm>
            <a:off x="1908300" y="207292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
        <p:nvSpPr>
          <p:cNvPr id="401" name="Google Shape;401;p77"/>
          <p:cNvSpPr txBox="1"/>
          <p:nvPr/>
        </p:nvSpPr>
        <p:spPr>
          <a:xfrm>
            <a:off x="4572000" y="211617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
        <p:nvSpPr>
          <p:cNvPr id="402" name="Google Shape;402;p77"/>
          <p:cNvSpPr txBox="1"/>
          <p:nvPr/>
        </p:nvSpPr>
        <p:spPr>
          <a:xfrm>
            <a:off x="581250" y="351622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
        <p:nvSpPr>
          <p:cNvPr id="403" name="Google Shape;403;p77"/>
          <p:cNvSpPr txBox="1"/>
          <p:nvPr/>
        </p:nvSpPr>
        <p:spPr>
          <a:xfrm>
            <a:off x="3244950" y="351622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
        <p:nvSpPr>
          <p:cNvPr id="404" name="Google Shape;404;p77"/>
          <p:cNvSpPr txBox="1"/>
          <p:nvPr/>
        </p:nvSpPr>
        <p:spPr>
          <a:xfrm>
            <a:off x="5908650" y="3516225"/>
            <a:ext cx="2663700" cy="144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GB" sz="1200">
                <a:solidFill>
                  <a:schemeClr val="dk1"/>
                </a:solidFill>
                <a:latin typeface="Proxima Nova"/>
                <a:ea typeface="Proxima Nova"/>
                <a:cs typeface="Proxima Nova"/>
                <a:sym typeface="Proxima Nova"/>
              </a:rPr>
              <a:t>Type here</a:t>
            </a:r>
            <a:endParaRPr b="1" i="1" sz="1200">
              <a:solidFill>
                <a:schemeClr val="dk1"/>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78"/>
          <p:cNvPicPr preferRelativeResize="0"/>
          <p:nvPr/>
        </p:nvPicPr>
        <p:blipFill>
          <a:blip r:embed="rId3">
            <a:alphaModFix/>
          </a:blip>
          <a:stretch>
            <a:fillRect/>
          </a:stretch>
        </p:blipFill>
        <p:spPr>
          <a:xfrm>
            <a:off x="6383375" y="84600"/>
            <a:ext cx="2681949" cy="2413274"/>
          </a:xfrm>
          <a:prstGeom prst="rect">
            <a:avLst/>
          </a:prstGeom>
          <a:noFill/>
          <a:ln>
            <a:noFill/>
          </a:ln>
        </p:spPr>
      </p:pic>
      <p:pic>
        <p:nvPicPr>
          <p:cNvPr id="410" name="Google Shape;410;p78"/>
          <p:cNvPicPr preferRelativeResize="0"/>
          <p:nvPr/>
        </p:nvPicPr>
        <p:blipFill>
          <a:blip r:embed="rId3">
            <a:alphaModFix/>
          </a:blip>
          <a:stretch>
            <a:fillRect/>
          </a:stretch>
        </p:blipFill>
        <p:spPr>
          <a:xfrm>
            <a:off x="3328262" y="84600"/>
            <a:ext cx="2681949" cy="2413274"/>
          </a:xfrm>
          <a:prstGeom prst="rect">
            <a:avLst/>
          </a:prstGeom>
          <a:noFill/>
          <a:ln>
            <a:noFill/>
          </a:ln>
        </p:spPr>
      </p:pic>
      <p:pic>
        <p:nvPicPr>
          <p:cNvPr id="411" name="Google Shape;411;p78"/>
          <p:cNvPicPr preferRelativeResize="0"/>
          <p:nvPr/>
        </p:nvPicPr>
        <p:blipFill>
          <a:blip r:embed="rId3">
            <a:alphaModFix/>
          </a:blip>
          <a:stretch>
            <a:fillRect/>
          </a:stretch>
        </p:blipFill>
        <p:spPr>
          <a:xfrm>
            <a:off x="273150" y="84600"/>
            <a:ext cx="2681949" cy="2413274"/>
          </a:xfrm>
          <a:prstGeom prst="rect">
            <a:avLst/>
          </a:prstGeom>
          <a:noFill/>
          <a:ln>
            <a:noFill/>
          </a:ln>
        </p:spPr>
      </p:pic>
      <p:pic>
        <p:nvPicPr>
          <p:cNvPr id="412" name="Google Shape;412;p78"/>
          <p:cNvPicPr preferRelativeResize="0"/>
          <p:nvPr/>
        </p:nvPicPr>
        <p:blipFill>
          <a:blip r:embed="rId3">
            <a:alphaModFix/>
          </a:blip>
          <a:stretch>
            <a:fillRect/>
          </a:stretch>
        </p:blipFill>
        <p:spPr>
          <a:xfrm>
            <a:off x="6383362" y="2571750"/>
            <a:ext cx="2681949" cy="2413274"/>
          </a:xfrm>
          <a:prstGeom prst="rect">
            <a:avLst/>
          </a:prstGeom>
          <a:noFill/>
          <a:ln>
            <a:noFill/>
          </a:ln>
        </p:spPr>
      </p:pic>
      <p:pic>
        <p:nvPicPr>
          <p:cNvPr id="413" name="Google Shape;413;p78"/>
          <p:cNvPicPr preferRelativeResize="0"/>
          <p:nvPr/>
        </p:nvPicPr>
        <p:blipFill>
          <a:blip r:embed="rId3">
            <a:alphaModFix/>
          </a:blip>
          <a:stretch>
            <a:fillRect/>
          </a:stretch>
        </p:blipFill>
        <p:spPr>
          <a:xfrm>
            <a:off x="3328250" y="2571750"/>
            <a:ext cx="2681949" cy="2413274"/>
          </a:xfrm>
          <a:prstGeom prst="rect">
            <a:avLst/>
          </a:prstGeom>
          <a:noFill/>
          <a:ln>
            <a:noFill/>
          </a:ln>
        </p:spPr>
      </p:pic>
      <p:pic>
        <p:nvPicPr>
          <p:cNvPr id="414" name="Google Shape;414;p78"/>
          <p:cNvPicPr preferRelativeResize="0"/>
          <p:nvPr/>
        </p:nvPicPr>
        <p:blipFill>
          <a:blip r:embed="rId3">
            <a:alphaModFix/>
          </a:blip>
          <a:stretch>
            <a:fillRect/>
          </a:stretch>
        </p:blipFill>
        <p:spPr>
          <a:xfrm>
            <a:off x="273137" y="2571750"/>
            <a:ext cx="2681949" cy="24132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80"/>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Teacher Resources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81"/>
          <p:cNvSpPr txBox="1"/>
          <p:nvPr/>
        </p:nvSpPr>
        <p:spPr>
          <a:xfrm>
            <a:off x="288050" y="301750"/>
            <a:ext cx="3963900" cy="414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t>Primary effects</a:t>
            </a:r>
            <a:endParaRPr b="1" sz="1100"/>
          </a:p>
          <a:p>
            <a:pPr indent="0" lvl="0" marL="0" rtl="0" algn="l">
              <a:lnSpc>
                <a:spcPct val="115000"/>
              </a:lnSpc>
              <a:spcBef>
                <a:spcPts val="0"/>
              </a:spcBef>
              <a:spcAft>
                <a:spcPts val="0"/>
              </a:spcAft>
              <a:buNone/>
            </a:pPr>
            <a:r>
              <a:t/>
            </a:r>
            <a:endParaRPr b="1" sz="1100"/>
          </a:p>
          <a:p>
            <a:pPr indent="0" lvl="0" marL="0" rtl="0" algn="l">
              <a:lnSpc>
                <a:spcPct val="115000"/>
              </a:lnSpc>
              <a:spcBef>
                <a:spcPts val="0"/>
              </a:spcBef>
              <a:spcAft>
                <a:spcPts val="0"/>
              </a:spcAft>
              <a:buNone/>
            </a:pPr>
            <a:r>
              <a:rPr lang="en-GB" sz="1200">
                <a:solidFill>
                  <a:srgbClr val="202124"/>
                </a:solidFill>
                <a:highlight>
                  <a:srgbClr val="FFFFFF"/>
                </a:highlight>
                <a:latin typeface="Roboto"/>
                <a:ea typeface="Roboto"/>
                <a:cs typeface="Roboto"/>
                <a:sym typeface="Roboto"/>
              </a:rPr>
              <a:t>The primary effects of natural disasters are the immediate impacts caused by the hazard itself. Buildings and roads are destroyed by earthquakes, volcanic eruptions or tropical storms. People are injured or killed, sadly, and this happens when buildings collapse on them. Their homes are wrecked leaving them homeless and hungry. Crops can be damaged, contaminated or completely destroyed. Water pipes may rupture and water supplies may be contaminated. Animal habitats can be critically impacted. Electricity cables, gas pipes and communication networks can be crippled, therefore cutting off supplies. Fires can spread due to gas pipe explosions and they extend to damage areas of woodland and other important habitats. Landslides may occur after heavy rainfalls, especially after tropical storms.</a:t>
            </a:r>
            <a:endParaRPr/>
          </a:p>
        </p:txBody>
      </p:sp>
      <p:sp>
        <p:nvSpPr>
          <p:cNvPr id="429" name="Google Shape;429;p81"/>
          <p:cNvSpPr txBox="1"/>
          <p:nvPr/>
        </p:nvSpPr>
        <p:spPr>
          <a:xfrm>
            <a:off x="4719825" y="166100"/>
            <a:ext cx="3963900" cy="46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202124"/>
                </a:solidFill>
                <a:highlight>
                  <a:srgbClr val="FFFFFF"/>
                </a:highlight>
                <a:latin typeface="Roboto"/>
                <a:ea typeface="Roboto"/>
                <a:cs typeface="Roboto"/>
                <a:sym typeface="Roboto"/>
              </a:rPr>
              <a:t>Secondary Effects</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b="1" sz="1200">
              <a:solidFill>
                <a:srgbClr val="202124"/>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sz="1200">
                <a:solidFill>
                  <a:srgbClr val="202124"/>
                </a:solidFill>
                <a:highlight>
                  <a:srgbClr val="FFFFFF"/>
                </a:highlight>
                <a:latin typeface="Roboto"/>
                <a:ea typeface="Roboto"/>
                <a:cs typeface="Roboto"/>
                <a:sym typeface="Roboto"/>
              </a:rPr>
              <a:t>The initial disaster can trigger other hazards, for example earthquakes can trigger tsunamis which are colossal waves created by seawater being displaced. Tsunamis can decimate homes, roads and directly claim lives. Emergency vehicles cannot get through to help people because of blocked roads and collapsed bridges, which can result in more deaths, as people are unable to receive medical treatment. A lack of clean water and a shortage of adequate sanitation makes it easier for disease to spread. Food and water shortages can occur if crops are damaged, livestock is killed and supply lines are obstructed. The country's economy can be diminished because of damage to businesses which leads to rising unemployment. Reconstruction costs are very high, and even more troublesome for poorer countries. Other examples of secondary effects may include power outages due to fallen trees, meaning no heating and hot water for many people.</a:t>
            </a:r>
            <a:endParaRPr sz="1200">
              <a:solidFill>
                <a:srgbClr val="202124"/>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Starter Activity</a:t>
            </a:r>
            <a:endParaRPr/>
          </a:p>
        </p:txBody>
      </p:sp>
      <p:sp>
        <p:nvSpPr>
          <p:cNvPr id="194" name="Google Shape;194;p46"/>
          <p:cNvSpPr txBox="1"/>
          <p:nvPr>
            <p:ph idx="4294967295" type="body"/>
          </p:nvPr>
        </p:nvSpPr>
        <p:spPr>
          <a:xfrm>
            <a:off x="164600" y="1152475"/>
            <a:ext cx="3237000" cy="359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8761D"/>
              </a:buClr>
              <a:buSzPts val="1800"/>
              <a:buAutoNum type="arabicPeriod"/>
            </a:pPr>
            <a:r>
              <a:rPr b="1" lang="en-GB">
                <a:solidFill>
                  <a:srgbClr val="38761D"/>
                </a:solidFill>
              </a:rPr>
              <a:t>Where do you think this is?</a:t>
            </a:r>
            <a:endParaRPr b="1">
              <a:solidFill>
                <a:srgbClr val="38761D"/>
              </a:solidFill>
            </a:endParaRPr>
          </a:p>
          <a:p>
            <a:pPr indent="-342900" lvl="0" marL="457200" rtl="0" algn="l">
              <a:spcBef>
                <a:spcPts val="0"/>
              </a:spcBef>
              <a:spcAft>
                <a:spcPts val="0"/>
              </a:spcAft>
              <a:buClr>
                <a:schemeClr val="accent3"/>
              </a:buClr>
              <a:buSzPts val="1800"/>
              <a:buAutoNum type="arabicPeriod"/>
            </a:pPr>
            <a:r>
              <a:rPr b="1" lang="en-GB">
                <a:solidFill>
                  <a:schemeClr val="accent3"/>
                </a:solidFill>
              </a:rPr>
              <a:t>What has happened?</a:t>
            </a:r>
            <a:endParaRPr b="1">
              <a:solidFill>
                <a:schemeClr val="accent3"/>
              </a:solidFill>
            </a:endParaRPr>
          </a:p>
          <a:p>
            <a:pPr indent="-342900" lvl="0" marL="457200" rtl="0" algn="l">
              <a:spcBef>
                <a:spcPts val="0"/>
              </a:spcBef>
              <a:spcAft>
                <a:spcPts val="0"/>
              </a:spcAft>
              <a:buClr>
                <a:srgbClr val="CC0000"/>
              </a:buClr>
              <a:buSzPts val="1800"/>
              <a:buAutoNum type="arabicPeriod"/>
            </a:pPr>
            <a:r>
              <a:rPr b="1" lang="en-GB">
                <a:solidFill>
                  <a:srgbClr val="CC0000"/>
                </a:solidFill>
              </a:rPr>
              <a:t>How are people affected?</a:t>
            </a:r>
            <a:endParaRPr b="1">
              <a:solidFill>
                <a:srgbClr val="CC0000"/>
              </a:solidFill>
            </a:endParaRPr>
          </a:p>
          <a:p>
            <a:pPr indent="0" lvl="0" marL="0" rtl="0" algn="l">
              <a:spcBef>
                <a:spcPts val="1600"/>
              </a:spcBef>
              <a:spcAft>
                <a:spcPts val="0"/>
              </a:spcAft>
              <a:buNone/>
            </a:pPr>
            <a:r>
              <a:rPr b="1" lang="en-GB" u="sng">
                <a:solidFill>
                  <a:schemeClr val="accent5"/>
                </a:solidFill>
              </a:rPr>
              <a:t>Stretch &amp; Challenge</a:t>
            </a:r>
            <a:endParaRPr b="1" u="sng">
              <a:solidFill>
                <a:schemeClr val="accent5"/>
              </a:solidFill>
            </a:endParaRPr>
          </a:p>
          <a:p>
            <a:pPr indent="-342900" lvl="0" marL="457200" rtl="0" algn="l">
              <a:spcBef>
                <a:spcPts val="1600"/>
              </a:spcBef>
              <a:spcAft>
                <a:spcPts val="0"/>
              </a:spcAft>
              <a:buClr>
                <a:schemeClr val="accent5"/>
              </a:buClr>
              <a:buSzPts val="1800"/>
              <a:buChar char="●"/>
            </a:pPr>
            <a:r>
              <a:rPr b="1" lang="en-GB">
                <a:solidFill>
                  <a:schemeClr val="accent5"/>
                </a:solidFill>
              </a:rPr>
              <a:t>How can a country better prepare for this?</a:t>
            </a:r>
            <a:endParaRPr b="1">
              <a:solidFill>
                <a:schemeClr val="accent5"/>
              </a:solidFill>
            </a:endParaRPr>
          </a:p>
          <a:p>
            <a:pPr indent="-342900" lvl="0" marL="457200" rtl="0" algn="l">
              <a:spcBef>
                <a:spcPts val="0"/>
              </a:spcBef>
              <a:spcAft>
                <a:spcPts val="0"/>
              </a:spcAft>
              <a:buClr>
                <a:schemeClr val="accent5"/>
              </a:buClr>
              <a:buSzPts val="1800"/>
              <a:buChar char="●"/>
            </a:pPr>
            <a:r>
              <a:rPr b="1" lang="en-GB">
                <a:solidFill>
                  <a:schemeClr val="accent5"/>
                </a:solidFill>
              </a:rPr>
              <a:t>How might a country respond to this disaster?</a:t>
            </a:r>
            <a:endParaRPr b="1">
              <a:solidFill>
                <a:schemeClr val="accent5"/>
              </a:solidFill>
            </a:endParaRPr>
          </a:p>
          <a:p>
            <a:pPr indent="0" lvl="0" marL="457200" rtl="0" algn="l">
              <a:spcBef>
                <a:spcPts val="1600"/>
              </a:spcBef>
              <a:spcAft>
                <a:spcPts val="1600"/>
              </a:spcAft>
              <a:buNone/>
            </a:pPr>
            <a:r>
              <a:t/>
            </a:r>
            <a:endParaRPr>
              <a:solidFill>
                <a:srgbClr val="000000"/>
              </a:solidFill>
            </a:endParaRPr>
          </a:p>
        </p:txBody>
      </p:sp>
      <p:pic>
        <p:nvPicPr>
          <p:cNvPr id="195" name="Google Shape;195;p46"/>
          <p:cNvPicPr preferRelativeResize="0"/>
          <p:nvPr/>
        </p:nvPicPr>
        <p:blipFill>
          <a:blip r:embed="rId3">
            <a:alphaModFix/>
          </a:blip>
          <a:stretch>
            <a:fillRect/>
          </a:stretch>
        </p:blipFill>
        <p:spPr>
          <a:xfrm>
            <a:off x="3401600" y="1170125"/>
            <a:ext cx="5590002" cy="3717339"/>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graphicFrame>
        <p:nvGraphicFramePr>
          <p:cNvPr id="434" name="Google Shape;434;p82"/>
          <p:cNvGraphicFramePr/>
          <p:nvPr/>
        </p:nvGraphicFramePr>
        <p:xfrm>
          <a:off x="698300" y="649775"/>
          <a:ext cx="3000000" cy="3000000"/>
        </p:xfrm>
        <a:graphic>
          <a:graphicData uri="http://schemas.openxmlformats.org/drawingml/2006/table">
            <a:tbl>
              <a:tblPr>
                <a:noFill/>
                <a:tableStyleId>{72FF5F9E-BA43-42E4-84B7-48894732D01E}</a:tableStyleId>
              </a:tblPr>
              <a:tblGrid>
                <a:gridCol w="2847975"/>
                <a:gridCol w="2867025"/>
              </a:tblGrid>
              <a:tr h="12700">
                <a:tc>
                  <a:txBody>
                    <a:bodyPr/>
                    <a:lstStyle/>
                    <a:p>
                      <a:pPr indent="0" lvl="0" marL="0" rtl="0" algn="l">
                        <a:spcBef>
                          <a:spcPts val="0"/>
                        </a:spcBef>
                        <a:spcAft>
                          <a:spcPts val="0"/>
                        </a:spcAft>
                        <a:buNone/>
                      </a:pPr>
                      <a:r>
                        <a:rPr lang="en-GB" sz="1100"/>
                        <a:t>Evacuate people before the hazard occurs if possible</a:t>
                      </a:r>
                      <a:endParaRPr sz="1100"/>
                    </a:p>
                  </a:txBody>
                  <a:tcPr marT="63500" marB="63500" marR="63500" marL="63500"/>
                </a:tc>
                <a:tc>
                  <a:txBody>
                    <a:bodyPr/>
                    <a:lstStyle/>
                    <a:p>
                      <a:pPr indent="0" lvl="0" marL="0" rtl="0" algn="l">
                        <a:spcBef>
                          <a:spcPts val="0"/>
                        </a:spcBef>
                        <a:spcAft>
                          <a:spcPts val="0"/>
                        </a:spcAft>
                        <a:buNone/>
                      </a:pPr>
                      <a:r>
                        <a:rPr lang="en-GB" sz="1100"/>
                        <a:t>Rebuild homes or rehouse those people who have lost their homes</a:t>
                      </a:r>
                      <a:endParaRPr sz="1100"/>
                    </a:p>
                  </a:txBody>
                  <a:tcPr marT="63500" marB="63500" marR="63500" marL="63500"/>
                </a:tc>
              </a:tr>
              <a:tr h="12700">
                <a:tc>
                  <a:txBody>
                    <a:bodyPr/>
                    <a:lstStyle/>
                    <a:p>
                      <a:pPr indent="0" lvl="0" marL="0" rtl="0" algn="l">
                        <a:spcBef>
                          <a:spcPts val="0"/>
                        </a:spcBef>
                        <a:spcAft>
                          <a:spcPts val="0"/>
                        </a:spcAft>
                        <a:buNone/>
                      </a:pPr>
                      <a:r>
                        <a:rPr lang="en-GB" sz="1100"/>
                        <a:t>Provide medical treatment to the injured and rescue anybody cut off by damage to roads or bridges</a:t>
                      </a:r>
                      <a:endParaRPr sz="1100"/>
                    </a:p>
                  </a:txBody>
                  <a:tcPr marT="63500" marB="63500" marR="63500" marL="63500"/>
                </a:tc>
                <a:tc>
                  <a:txBody>
                    <a:bodyPr/>
                    <a:lstStyle/>
                    <a:p>
                      <a:pPr indent="0" lvl="0" marL="0" rtl="0" algn="l">
                        <a:spcBef>
                          <a:spcPts val="0"/>
                        </a:spcBef>
                        <a:spcAft>
                          <a:spcPts val="0"/>
                        </a:spcAft>
                        <a:buNone/>
                      </a:pPr>
                      <a:r>
                        <a:rPr lang="en-GB" sz="1100"/>
                        <a:t>Repair or reconstruct buildings, roads, harbours, railways, airports and bridges</a:t>
                      </a:r>
                      <a:endParaRPr sz="1100"/>
                    </a:p>
                  </a:txBody>
                  <a:tcPr marT="63500" marB="63500" marR="63500" marL="63500"/>
                </a:tc>
              </a:tr>
              <a:tr h="12700">
                <a:tc>
                  <a:txBody>
                    <a:bodyPr/>
                    <a:lstStyle/>
                    <a:p>
                      <a:pPr indent="0" lvl="0" marL="0" rtl="0" algn="l">
                        <a:spcBef>
                          <a:spcPts val="0"/>
                        </a:spcBef>
                        <a:spcAft>
                          <a:spcPts val="0"/>
                        </a:spcAft>
                        <a:buNone/>
                      </a:pPr>
                      <a:r>
                        <a:rPr lang="en-GB" sz="1100"/>
                        <a:t>Recover dead bodies in order to prevent disease spreading</a:t>
                      </a:r>
                      <a:endParaRPr sz="1100"/>
                    </a:p>
                  </a:txBody>
                  <a:tcPr marT="63500" marB="63500" marR="63500" marL="63500"/>
                </a:tc>
                <a:tc>
                  <a:txBody>
                    <a:bodyPr/>
                    <a:lstStyle/>
                    <a:p>
                      <a:pPr indent="0" lvl="0" marL="0" rtl="0" algn="l">
                        <a:spcBef>
                          <a:spcPts val="0"/>
                        </a:spcBef>
                        <a:spcAft>
                          <a:spcPts val="0"/>
                        </a:spcAft>
                        <a:buNone/>
                      </a:pPr>
                      <a:r>
                        <a:rPr lang="en-GB" sz="1100"/>
                        <a:t>Re-establish broken gas, electricity, water and communication services</a:t>
                      </a:r>
                      <a:endParaRPr sz="1100"/>
                    </a:p>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GB" sz="1100"/>
                        <a:t>Arrange and provide temporary supplies of electricity and gas if regular supply network has been damaged</a:t>
                      </a:r>
                      <a:endParaRPr sz="1100"/>
                    </a:p>
                  </a:txBody>
                  <a:tcPr marT="63500" marB="63500" marR="63500" marL="63500"/>
                </a:tc>
                <a:tc>
                  <a:txBody>
                    <a:bodyPr/>
                    <a:lstStyle/>
                    <a:p>
                      <a:pPr indent="0" lvl="0" marL="0" rtl="0" algn="l">
                        <a:spcBef>
                          <a:spcPts val="0"/>
                        </a:spcBef>
                        <a:spcAft>
                          <a:spcPts val="0"/>
                        </a:spcAft>
                        <a:buNone/>
                      </a:pPr>
                      <a:r>
                        <a:rPr lang="en-GB" sz="1100"/>
                        <a:t>Improve prediction, forecasting, monitoring and evacuation plans and processes</a:t>
                      </a:r>
                      <a:endParaRPr sz="1100"/>
                    </a:p>
                  </a:txBody>
                  <a:tcPr marT="63500" marB="63500" marR="63500" marL="63500"/>
                </a:tc>
              </a:tr>
              <a:tr h="12700">
                <a:tc>
                  <a:txBody>
                    <a:bodyPr/>
                    <a:lstStyle/>
                    <a:p>
                      <a:pPr indent="0" lvl="0" marL="0" rtl="0" algn="l">
                        <a:spcBef>
                          <a:spcPts val="0"/>
                        </a:spcBef>
                        <a:spcAft>
                          <a:spcPts val="0"/>
                        </a:spcAft>
                        <a:buNone/>
                      </a:pPr>
                      <a:r>
                        <a:rPr lang="en-GB" sz="1100"/>
                        <a:t>Provide food, drink and shelter to all those people whom have lost homes</a:t>
                      </a:r>
                      <a:endParaRPr sz="1100"/>
                    </a:p>
                  </a:txBody>
                  <a:tcPr marT="63500" marB="63500" marR="63500" marL="63500"/>
                </a:tc>
                <a:tc>
                  <a:txBody>
                    <a:bodyPr/>
                    <a:lstStyle/>
                    <a:p>
                      <a:pPr indent="0" lvl="0" marL="0" rtl="0" algn="l">
                        <a:spcBef>
                          <a:spcPts val="0"/>
                        </a:spcBef>
                        <a:spcAft>
                          <a:spcPts val="0"/>
                        </a:spcAft>
                        <a:buNone/>
                      </a:pPr>
                      <a:r>
                        <a:rPr lang="en-GB" sz="1100"/>
                        <a:t>Improve building standards and regulations so that future buildings can withstand similar hazards in the future</a:t>
                      </a:r>
                      <a:endParaRPr sz="1100"/>
                    </a:p>
                  </a:txBody>
                  <a:tcPr marT="63500" marB="63500" marR="63500" marL="63500"/>
                </a:tc>
              </a:tr>
              <a:tr h="12700">
                <a:tc>
                  <a:txBody>
                    <a:bodyPr/>
                    <a:lstStyle/>
                    <a:p>
                      <a:pPr indent="0" lvl="0" marL="0" rtl="0" algn="l">
                        <a:spcBef>
                          <a:spcPts val="0"/>
                        </a:spcBef>
                        <a:spcAft>
                          <a:spcPts val="0"/>
                        </a:spcAft>
                        <a:buNone/>
                      </a:pPr>
                      <a:r>
                        <a:rPr lang="en-GB" sz="1100"/>
                        <a:t>Foreign governments and international charities may provide aid workers, food and medical supplies or financial donations</a:t>
                      </a:r>
                      <a:endParaRPr sz="1100"/>
                    </a:p>
                  </a:txBody>
                  <a:tcPr marT="63500" marB="63500" marR="63500" marL="63500"/>
                </a:tc>
                <a:tc>
                  <a:txBody>
                    <a:bodyPr/>
                    <a:lstStyle/>
                    <a:p>
                      <a:pPr indent="0" lvl="0" marL="0" rtl="0" algn="l">
                        <a:spcBef>
                          <a:spcPts val="0"/>
                        </a:spcBef>
                        <a:spcAft>
                          <a:spcPts val="0"/>
                        </a:spcAft>
                        <a:buNone/>
                      </a:pPr>
                      <a:r>
                        <a:rPr lang="en-GB" sz="1100"/>
                        <a:t>Stimulate economic recovery by promoting tourism and encouraging international investment</a:t>
                      </a:r>
                      <a:endParaRPr sz="1100"/>
                    </a:p>
                  </a:txBody>
                  <a:tcPr marT="63500" marB="63500" marR="63500" marL="63500"/>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graphicFrame>
        <p:nvGraphicFramePr>
          <p:cNvPr id="439" name="Google Shape;439;p83"/>
          <p:cNvGraphicFramePr/>
          <p:nvPr/>
        </p:nvGraphicFramePr>
        <p:xfrm>
          <a:off x="485500" y="198875"/>
          <a:ext cx="3000000" cy="3000000"/>
        </p:xfrm>
        <a:graphic>
          <a:graphicData uri="http://schemas.openxmlformats.org/drawingml/2006/table">
            <a:tbl>
              <a:tblPr>
                <a:noFill/>
                <a:tableStyleId>{5939A227-CA43-4E5C-B91C-0B4F701B448D}</a:tableStyleId>
              </a:tblPr>
              <a:tblGrid>
                <a:gridCol w="1633500"/>
                <a:gridCol w="1633500"/>
                <a:gridCol w="1633500"/>
                <a:gridCol w="1633500"/>
                <a:gridCol w="1633500"/>
              </a:tblGrid>
              <a:tr h="4880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GB"/>
                        <a:t>Social</a:t>
                      </a:r>
                      <a:endParaRPr b="1"/>
                    </a:p>
                  </a:txBody>
                  <a:tcPr marT="91425" marB="91425" marR="91425" marL="91425"/>
                </a:tc>
                <a:tc>
                  <a:txBody>
                    <a:bodyPr/>
                    <a:lstStyle/>
                    <a:p>
                      <a:pPr indent="0" lvl="0" marL="0" rtl="0" algn="l">
                        <a:spcBef>
                          <a:spcPts val="0"/>
                        </a:spcBef>
                        <a:spcAft>
                          <a:spcPts val="0"/>
                        </a:spcAft>
                        <a:buNone/>
                      </a:pPr>
                      <a:r>
                        <a:rPr b="1" lang="en-GB"/>
                        <a:t>Economic</a:t>
                      </a:r>
                      <a:endParaRPr b="1"/>
                    </a:p>
                  </a:txBody>
                  <a:tcPr marT="91425" marB="91425" marR="91425" marL="91425"/>
                </a:tc>
                <a:tc>
                  <a:txBody>
                    <a:bodyPr/>
                    <a:lstStyle/>
                    <a:p>
                      <a:pPr indent="0" lvl="0" marL="0" rtl="0" algn="l">
                        <a:spcBef>
                          <a:spcPts val="0"/>
                        </a:spcBef>
                        <a:spcAft>
                          <a:spcPts val="0"/>
                        </a:spcAft>
                        <a:buNone/>
                      </a:pPr>
                      <a:r>
                        <a:rPr b="1" lang="en-GB"/>
                        <a:t>Cultural</a:t>
                      </a:r>
                      <a:endParaRPr b="1"/>
                    </a:p>
                  </a:txBody>
                  <a:tcPr marT="91425" marB="91425" marR="91425" marL="91425"/>
                </a:tc>
                <a:tc>
                  <a:txBody>
                    <a:bodyPr/>
                    <a:lstStyle/>
                    <a:p>
                      <a:pPr indent="0" lvl="0" marL="0" rtl="0" algn="l">
                        <a:spcBef>
                          <a:spcPts val="0"/>
                        </a:spcBef>
                        <a:spcAft>
                          <a:spcPts val="0"/>
                        </a:spcAft>
                        <a:buNone/>
                      </a:pPr>
                      <a:r>
                        <a:rPr b="1" lang="en-GB"/>
                        <a:t>Other</a:t>
                      </a:r>
                      <a:endParaRPr b="1"/>
                    </a:p>
                  </a:txBody>
                  <a:tcPr marT="91425" marB="91425" marR="91425" marL="91425"/>
                </a:tc>
              </a:tr>
              <a:tr h="2047000">
                <a:tc>
                  <a:txBody>
                    <a:bodyPr/>
                    <a:lstStyle/>
                    <a:p>
                      <a:pPr indent="0" lvl="0" marL="0" rtl="0" algn="l">
                        <a:spcBef>
                          <a:spcPts val="0"/>
                        </a:spcBef>
                        <a:spcAft>
                          <a:spcPts val="0"/>
                        </a:spcAft>
                        <a:buNone/>
                      </a:pPr>
                      <a:r>
                        <a:rPr b="1" lang="en-GB"/>
                        <a:t>Primary Effects of a Natural Hazard</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047000">
                <a:tc>
                  <a:txBody>
                    <a:bodyPr/>
                    <a:lstStyle/>
                    <a:p>
                      <a:pPr indent="0" lvl="0" marL="0" rtl="0" algn="l">
                        <a:spcBef>
                          <a:spcPts val="0"/>
                        </a:spcBef>
                        <a:spcAft>
                          <a:spcPts val="0"/>
                        </a:spcAft>
                        <a:buNone/>
                      </a:pPr>
                      <a:r>
                        <a:rPr b="1" lang="en-GB"/>
                        <a:t>Secondary Effects of a Natural Hazard</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84"/>
          <p:cNvPicPr preferRelativeResize="0"/>
          <p:nvPr/>
        </p:nvPicPr>
        <p:blipFill>
          <a:blip r:embed="rId3">
            <a:alphaModFix/>
          </a:blip>
          <a:stretch>
            <a:fillRect/>
          </a:stretch>
        </p:blipFill>
        <p:spPr>
          <a:xfrm rot="5400000">
            <a:off x="2089550" y="-431350"/>
            <a:ext cx="4851200" cy="604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7"/>
          <p:cNvSpPr txBox="1"/>
          <p:nvPr>
            <p:ph type="title"/>
          </p:nvPr>
        </p:nvSpPr>
        <p:spPr>
          <a:xfrm>
            <a:off x="311700" y="113575"/>
            <a:ext cx="7585500" cy="4726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5600"/>
              <a:t>Learning </a:t>
            </a:r>
            <a:endParaRPr sz="5600"/>
          </a:p>
          <a:p>
            <a:pPr indent="0" lvl="0" marL="0" rtl="0" algn="l">
              <a:spcBef>
                <a:spcPts val="0"/>
              </a:spcBef>
              <a:spcAft>
                <a:spcPts val="0"/>
              </a:spcAft>
              <a:buNone/>
            </a:pPr>
            <a:r>
              <a:rPr lang="en-GB" sz="2000"/>
              <a:t>&amp; Mini-Plenary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8"/>
          <p:cNvSpPr txBox="1"/>
          <p:nvPr>
            <p:ph type="ctrTitle"/>
          </p:nvPr>
        </p:nvSpPr>
        <p:spPr>
          <a:xfrm>
            <a:off x="311700" y="595975"/>
            <a:ext cx="8520600" cy="195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Natural Hazards</a:t>
            </a:r>
            <a:endParaRPr/>
          </a:p>
        </p:txBody>
      </p:sp>
      <p:sp>
        <p:nvSpPr>
          <p:cNvPr id="206" name="Google Shape;206;p48"/>
          <p:cNvSpPr txBox="1"/>
          <p:nvPr>
            <p:ph idx="1" type="subTitle"/>
          </p:nvPr>
        </p:nvSpPr>
        <p:spPr>
          <a:xfrm>
            <a:off x="311700" y="3165823"/>
            <a:ext cx="8520600" cy="7335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GB">
                <a:solidFill>
                  <a:srgbClr val="000000"/>
                </a:solidFill>
              </a:rPr>
              <a:t>02. Impacts and Responses</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Lesson Objectives</a:t>
            </a:r>
            <a:endParaRPr/>
          </a:p>
        </p:txBody>
      </p:sp>
      <p:sp>
        <p:nvSpPr>
          <p:cNvPr id="212" name="Google Shape;21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000000"/>
                </a:solidFill>
              </a:rPr>
              <a:t>In today’s class, we will:</a:t>
            </a:r>
            <a:endParaRPr b="1" sz="2100">
              <a:solidFill>
                <a:srgbClr val="000000"/>
              </a:solidFill>
            </a:endParaRPr>
          </a:p>
          <a:p>
            <a:pPr indent="-361950" lvl="0" marL="457200" rtl="0" algn="l">
              <a:spcBef>
                <a:spcPts val="1600"/>
              </a:spcBef>
              <a:spcAft>
                <a:spcPts val="0"/>
              </a:spcAft>
              <a:buClr>
                <a:srgbClr val="000000"/>
              </a:buClr>
              <a:buSzPts val="2100"/>
              <a:buAutoNum type="arabicPeriod"/>
            </a:pPr>
            <a:r>
              <a:rPr b="1" lang="en-GB" sz="2100">
                <a:solidFill>
                  <a:srgbClr val="000000"/>
                </a:solidFill>
              </a:rPr>
              <a:t>Find out how natural hazards affect people</a:t>
            </a:r>
            <a:endParaRPr b="1" sz="2100">
              <a:solidFill>
                <a:srgbClr val="000000"/>
              </a:solidFill>
            </a:endParaRPr>
          </a:p>
          <a:p>
            <a:pPr indent="-361950" lvl="0" marL="457200" rtl="0" algn="l">
              <a:spcBef>
                <a:spcPts val="0"/>
              </a:spcBef>
              <a:spcAft>
                <a:spcPts val="0"/>
              </a:spcAft>
              <a:buClr>
                <a:srgbClr val="000000"/>
              </a:buClr>
              <a:buSzPts val="2100"/>
              <a:buAutoNum type="arabicPeriod"/>
            </a:pPr>
            <a:r>
              <a:rPr b="1" lang="en-GB" sz="2100">
                <a:solidFill>
                  <a:srgbClr val="000000"/>
                </a:solidFill>
              </a:rPr>
              <a:t>How people respond to them</a:t>
            </a:r>
            <a:endParaRPr b="1" sz="21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50"/>
          <p:cNvSpPr txBox="1"/>
          <p:nvPr>
            <p:ph type="title"/>
          </p:nvPr>
        </p:nvSpPr>
        <p:spPr>
          <a:xfrm>
            <a:off x="490250" y="526350"/>
            <a:ext cx="6856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5400"/>
              <a:t>Let’s find out how natural hazards affect people and how people </a:t>
            </a:r>
            <a:r>
              <a:rPr lang="en-GB" sz="5600"/>
              <a:t>respond to them</a:t>
            </a:r>
            <a:endParaRPr sz="4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1"/>
          <p:cNvSpPr txBox="1"/>
          <p:nvPr>
            <p:ph type="title"/>
          </p:nvPr>
        </p:nvSpPr>
        <p:spPr>
          <a:xfrm>
            <a:off x="311700" y="445025"/>
            <a:ext cx="8520600" cy="106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t>Natural Hazards have Primary And Secondary Effects</a:t>
            </a:r>
            <a:endParaRPr sz="2800"/>
          </a:p>
        </p:txBody>
      </p:sp>
      <p:sp>
        <p:nvSpPr>
          <p:cNvPr id="223" name="Google Shape;223;p51"/>
          <p:cNvSpPr txBox="1"/>
          <p:nvPr>
            <p:ph idx="1" type="body"/>
          </p:nvPr>
        </p:nvSpPr>
        <p:spPr>
          <a:xfrm>
            <a:off x="311700" y="1906525"/>
            <a:ext cx="8520600" cy="26625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000000"/>
              </a:buClr>
              <a:buSzPts val="2100"/>
              <a:buAutoNum type="arabicPeriod"/>
            </a:pPr>
            <a:r>
              <a:rPr lang="en-GB" sz="2100">
                <a:solidFill>
                  <a:srgbClr val="000000"/>
                </a:solidFill>
              </a:rPr>
              <a:t>The </a:t>
            </a:r>
            <a:r>
              <a:rPr b="1" lang="en-GB" sz="2100">
                <a:solidFill>
                  <a:srgbClr val="000000"/>
                </a:solidFill>
              </a:rPr>
              <a:t>Primary effects </a:t>
            </a:r>
            <a:r>
              <a:rPr lang="en-GB" sz="2100">
                <a:solidFill>
                  <a:srgbClr val="000000"/>
                </a:solidFill>
              </a:rPr>
              <a:t>of natural disasters are the </a:t>
            </a:r>
            <a:r>
              <a:rPr lang="en-GB" sz="2100" u="sng">
                <a:solidFill>
                  <a:srgbClr val="000000"/>
                </a:solidFill>
              </a:rPr>
              <a:t>immediate impacts</a:t>
            </a:r>
            <a:r>
              <a:rPr lang="en-GB" sz="2100">
                <a:solidFill>
                  <a:srgbClr val="000000"/>
                </a:solidFill>
              </a:rPr>
              <a:t> caused by the hazard itself</a:t>
            </a:r>
            <a:endParaRPr sz="2100">
              <a:solidFill>
                <a:srgbClr val="000000"/>
              </a:solidFill>
            </a:endParaRPr>
          </a:p>
          <a:p>
            <a:pPr indent="0" lvl="0" marL="457200" rtl="0" algn="l">
              <a:spcBef>
                <a:spcPts val="1600"/>
              </a:spcBef>
              <a:spcAft>
                <a:spcPts val="0"/>
              </a:spcAft>
              <a:buNone/>
            </a:pPr>
            <a:r>
              <a:t/>
            </a:r>
            <a:endParaRPr sz="2100">
              <a:solidFill>
                <a:srgbClr val="000000"/>
              </a:solidFill>
            </a:endParaRPr>
          </a:p>
          <a:p>
            <a:pPr indent="-361950" lvl="0" marL="457200" rtl="0" algn="l">
              <a:spcBef>
                <a:spcPts val="1600"/>
              </a:spcBef>
              <a:spcAft>
                <a:spcPts val="0"/>
              </a:spcAft>
              <a:buClr>
                <a:srgbClr val="000000"/>
              </a:buClr>
              <a:buSzPts val="2100"/>
              <a:buAutoNum type="arabicPeriod"/>
            </a:pPr>
            <a:r>
              <a:rPr lang="en-GB" sz="2100">
                <a:solidFill>
                  <a:srgbClr val="000000"/>
                </a:solidFill>
              </a:rPr>
              <a:t>The </a:t>
            </a:r>
            <a:r>
              <a:rPr b="1" lang="en-GB" sz="2100">
                <a:solidFill>
                  <a:srgbClr val="000000"/>
                </a:solidFill>
              </a:rPr>
              <a:t>Secondary effects</a:t>
            </a:r>
            <a:r>
              <a:rPr lang="en-GB" sz="2100">
                <a:solidFill>
                  <a:srgbClr val="000000"/>
                </a:solidFill>
              </a:rPr>
              <a:t> of natural disasters </a:t>
            </a:r>
            <a:r>
              <a:rPr lang="en-GB" sz="2100" u="sng">
                <a:solidFill>
                  <a:srgbClr val="000000"/>
                </a:solidFill>
              </a:rPr>
              <a:t>occur later on</a:t>
            </a:r>
            <a:r>
              <a:rPr lang="en-GB" sz="2100">
                <a:solidFill>
                  <a:srgbClr val="000000"/>
                </a:solidFill>
              </a:rPr>
              <a:t>, usually as a result of the primary effects</a:t>
            </a:r>
            <a:endParaRPr sz="2100">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