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9" r:id="rId5"/>
    <p:sldId id="260" r:id="rId6"/>
    <p:sldId id="261" r:id="rId7"/>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2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605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94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47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9123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63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100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4841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297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5273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023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21026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CBD1C820-9F0A-43DA-8AA1-50868FA66E2C}"/>
              </a:ext>
            </a:extLst>
          </p:cNvPr>
          <p:cNvPicPr>
            <a:picLocks noChangeAspect="1"/>
          </p:cNvPicPr>
          <p:nvPr/>
        </p:nvPicPr>
        <p:blipFill rotWithShape="1">
          <a:blip r:embed="rId2"/>
          <a:srcRect t="39118" b="4632"/>
          <a:stretch/>
        </p:blipFill>
        <p:spPr>
          <a:xfrm>
            <a:off x="-1" y="10"/>
            <a:ext cx="12191999" cy="6857990"/>
          </a:xfrm>
          <a:prstGeom prst="rect">
            <a:avLst/>
          </a:prstGeom>
        </p:spPr>
      </p:pic>
      <p:sp>
        <p:nvSpPr>
          <p:cNvPr id="18"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5A441-33F4-41C1-99CC-C708EF26B6F6}"/>
              </a:ext>
            </a:extLst>
          </p:cNvPr>
          <p:cNvSpPr>
            <a:spLocks noGrp="1"/>
          </p:cNvSpPr>
          <p:nvPr>
            <p:ph type="ctrTitle"/>
          </p:nvPr>
        </p:nvSpPr>
        <p:spPr>
          <a:xfrm>
            <a:off x="735791" y="3331444"/>
            <a:ext cx="6470692" cy="1229306"/>
          </a:xfrm>
        </p:spPr>
        <p:txBody>
          <a:bodyPr>
            <a:normAutofit/>
          </a:bodyPr>
          <a:lstStyle/>
          <a:p>
            <a:r>
              <a:rPr lang="en-US" sz="4200">
                <a:solidFill>
                  <a:schemeClr val="tx1"/>
                </a:solidFill>
              </a:rPr>
              <a:t>San Francisco earthquake </a:t>
            </a:r>
            <a:endParaRPr lang="ar-EG" sz="4200">
              <a:solidFill>
                <a:schemeClr val="tx1"/>
              </a:solidFill>
            </a:endParaRPr>
          </a:p>
        </p:txBody>
      </p:sp>
      <p:sp>
        <p:nvSpPr>
          <p:cNvPr id="3" name="Subtitle 2">
            <a:extLst>
              <a:ext uri="{FF2B5EF4-FFF2-40B4-BE49-F238E27FC236}">
                <a16:creationId xmlns:a16="http://schemas.microsoft.com/office/drawing/2014/main" id="{CDDB7A32-7359-4D97-99C6-E5265906ED8B}"/>
              </a:ext>
            </a:extLst>
          </p:cNvPr>
          <p:cNvSpPr>
            <a:spLocks noGrp="1"/>
          </p:cNvSpPr>
          <p:nvPr>
            <p:ph type="subTitle" idx="1"/>
          </p:nvPr>
        </p:nvSpPr>
        <p:spPr>
          <a:xfrm>
            <a:off x="735791" y="4735799"/>
            <a:ext cx="6470693" cy="605256"/>
          </a:xfrm>
        </p:spPr>
        <p:txBody>
          <a:bodyPr>
            <a:normAutofit/>
          </a:bodyPr>
          <a:lstStyle/>
          <a:p>
            <a:r>
              <a:rPr lang="en-US" dirty="0"/>
              <a:t>By: Salma MAHMOUD 8B </a:t>
            </a:r>
            <a:endParaRPr lang="ar-EG" dirty="0"/>
          </a:p>
        </p:txBody>
      </p:sp>
      <p:cxnSp>
        <p:nvCxnSpPr>
          <p:cNvPr id="19"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56992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896B2-E862-421F-9420-F86A8289FB02}"/>
              </a:ext>
            </a:extLst>
          </p:cNvPr>
          <p:cNvSpPr>
            <a:spLocks noGrp="1"/>
          </p:cNvSpPr>
          <p:nvPr>
            <p:ph type="title"/>
          </p:nvPr>
        </p:nvSpPr>
        <p:spPr>
          <a:xfrm>
            <a:off x="5056348" y="634947"/>
            <a:ext cx="7074691" cy="1450757"/>
          </a:xfrm>
        </p:spPr>
        <p:txBody>
          <a:bodyPr>
            <a:normAutofit/>
          </a:bodyPr>
          <a:lstStyle/>
          <a:p>
            <a:r>
              <a:rPr lang="en-US" dirty="0"/>
              <a:t>Geographical information </a:t>
            </a:r>
            <a:endParaRPr lang="ar-EG" dirty="0"/>
          </a:p>
        </p:txBody>
      </p:sp>
      <p:pic>
        <p:nvPicPr>
          <p:cNvPr id="3074" name="Picture 2" descr="Photos: The 1989 Loma Prieta earthquake, a look back – Daily News">
            <a:extLst>
              <a:ext uri="{FF2B5EF4-FFF2-40B4-BE49-F238E27FC236}">
                <a16:creationId xmlns:a16="http://schemas.microsoft.com/office/drawing/2014/main" id="{C7C5D719-0133-4C83-B1C6-A014C231B0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91" r="29588" b="-1"/>
          <a:stretch/>
        </p:blipFill>
        <p:spPr bwMode="auto">
          <a:xfrm>
            <a:off x="642258" y="365760"/>
            <a:ext cx="4001315"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072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A3BEF60-CD9F-4F4A-8BDB-A8350D9D8FE7}"/>
              </a:ext>
            </a:extLst>
          </p:cNvPr>
          <p:cNvSpPr>
            <a:spLocks noGrp="1"/>
          </p:cNvSpPr>
          <p:nvPr>
            <p:ph idx="1"/>
          </p:nvPr>
        </p:nvSpPr>
        <p:spPr>
          <a:xfrm>
            <a:off x="5117308" y="2407436"/>
            <a:ext cx="6432434" cy="3461658"/>
          </a:xfrm>
        </p:spPr>
        <p:txBody>
          <a:bodyPr>
            <a:normAutofit/>
          </a:bodyPr>
          <a:lstStyle/>
          <a:p>
            <a:pPr>
              <a:lnSpc>
                <a:spcPct val="110000"/>
              </a:lnSpc>
            </a:pPr>
            <a:r>
              <a:rPr lang="en-US" sz="1600"/>
              <a:t>On October 17</a:t>
            </a:r>
            <a:r>
              <a:rPr lang="en-US" sz="1600" baseline="30000"/>
              <a:t>th</a:t>
            </a:r>
            <a:r>
              <a:rPr lang="en-US" sz="1600"/>
              <a:t>, 1989, an earthquake struck San Francisco, accurately, San Francisco Bay Area, California, in United States. This earthquake’s magnitude is 6.9. It generated around $6 billion in valuables damage, about 3,800 abrasions, 63 deaths, and about 3,00 – 12,000 homeless people. It is considered as the second strongest earthquake to hit San Francisco, since San Francisco earthquake of 1906. The earthquake was brought on by a skid along the San Andreas Fault, and its epicenter was in the Forest of Nicene Marks State Park. The earthquake was located near Loma Prieto Peak in the Santa Cruz Mountains, and so, it is known as San Francisco-Oakland earthquake and Loma Prieto earthquake.</a:t>
            </a:r>
            <a:endParaRPr lang="ar-EG" sz="1600"/>
          </a:p>
        </p:txBody>
      </p:sp>
      <p:sp>
        <p:nvSpPr>
          <p:cNvPr id="75" name="Rectangle 74">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66317275-2C69-4747-97D5-E3F344839D48}"/>
              </a:ext>
            </a:extLst>
          </p:cNvPr>
          <p:cNvSpPr/>
          <p:nvPr/>
        </p:nvSpPr>
        <p:spPr>
          <a:xfrm>
            <a:off x="762000" y="5740399"/>
            <a:ext cx="11005185" cy="638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Aft>
                <a:spcPts val="600"/>
              </a:spcAft>
            </a:pPr>
            <a:r>
              <a:rPr lang="en-US" dirty="0"/>
              <a:t>Reminder:</a:t>
            </a:r>
          </a:p>
          <a:p>
            <a:pPr algn="ctr">
              <a:spcAft>
                <a:spcPts val="600"/>
              </a:spcAft>
            </a:pPr>
            <a:r>
              <a:rPr lang="en-US" dirty="0"/>
              <a:t>Epicenter is located above the focus (point at which the rock moves) on the earth’s surface.</a:t>
            </a:r>
            <a:endParaRPr lang="ar-EG" dirty="0"/>
          </a:p>
        </p:txBody>
      </p:sp>
    </p:spTree>
    <p:extLst>
      <p:ext uri="{BB962C8B-B14F-4D97-AF65-F5344CB8AC3E}">
        <p14:creationId xmlns:p14="http://schemas.microsoft.com/office/powerpoint/2010/main" val="11620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96B2-E862-421F-9420-F86A8289FB02}"/>
              </a:ext>
            </a:extLst>
          </p:cNvPr>
          <p:cNvSpPr>
            <a:spLocks noGrp="1"/>
          </p:cNvSpPr>
          <p:nvPr>
            <p:ph type="title"/>
          </p:nvPr>
        </p:nvSpPr>
        <p:spPr/>
        <p:txBody>
          <a:bodyPr/>
          <a:lstStyle/>
          <a:p>
            <a:r>
              <a:rPr lang="en-US" dirty="0"/>
              <a:t>Process</a:t>
            </a:r>
            <a:endParaRPr lang="ar-EG" dirty="0"/>
          </a:p>
        </p:txBody>
      </p:sp>
      <p:sp>
        <p:nvSpPr>
          <p:cNvPr id="3" name="Content Placeholder 2">
            <a:extLst>
              <a:ext uri="{FF2B5EF4-FFF2-40B4-BE49-F238E27FC236}">
                <a16:creationId xmlns:a16="http://schemas.microsoft.com/office/drawing/2014/main" id="{5A3BEF60-CD9F-4F4A-8BDB-A8350D9D8FE7}"/>
              </a:ext>
            </a:extLst>
          </p:cNvPr>
          <p:cNvSpPr>
            <a:spLocks noGrp="1"/>
          </p:cNvSpPr>
          <p:nvPr>
            <p:ph idx="1"/>
          </p:nvPr>
        </p:nvSpPr>
        <p:spPr>
          <a:xfrm>
            <a:off x="1183005" y="2204085"/>
            <a:ext cx="10058400" cy="3760891"/>
          </a:xfrm>
        </p:spPr>
        <p:txBody>
          <a:bodyPr/>
          <a:lstStyle/>
          <a:p>
            <a:r>
              <a:rPr lang="en-US" dirty="0"/>
              <a:t>A powerful and destructive shaking hit the San Francisco Bay Area at 5:04 PM. The earthquake lasted for 10-15 seconds.</a:t>
            </a:r>
          </a:p>
          <a:p>
            <a:r>
              <a:rPr lang="en-US" dirty="0"/>
              <a:t>Unfortunately,  the Oakland Athletics and San Francisco Giants was commencing at the same time of the earthquake. People quickly left the stadium, and some stayed hiding under their seats for the whole time. </a:t>
            </a:r>
          </a:p>
          <a:p>
            <a:r>
              <a:rPr lang="en-US" dirty="0"/>
              <a:t>Another area that was dangerously damaged was Watsonville, located several miles from the quake’s epicenter. 30% and more of Watsonville’s downtown was destroyed. </a:t>
            </a:r>
            <a:endParaRPr lang="ar-EG" dirty="0"/>
          </a:p>
        </p:txBody>
      </p:sp>
    </p:spTree>
    <p:extLst>
      <p:ext uri="{BB962C8B-B14F-4D97-AF65-F5344CB8AC3E}">
        <p14:creationId xmlns:p14="http://schemas.microsoft.com/office/powerpoint/2010/main" val="25513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76">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00346-7FC7-4820-BEA0-C88ADFC86FE5}"/>
              </a:ext>
            </a:extLst>
          </p:cNvPr>
          <p:cNvSpPr>
            <a:spLocks noGrp="1"/>
          </p:cNvSpPr>
          <p:nvPr>
            <p:ph type="title"/>
          </p:nvPr>
        </p:nvSpPr>
        <p:spPr>
          <a:xfrm>
            <a:off x="5172074" y="286603"/>
            <a:ext cx="5983605" cy="1450757"/>
          </a:xfrm>
        </p:spPr>
        <p:txBody>
          <a:bodyPr>
            <a:normAutofit/>
          </a:bodyPr>
          <a:lstStyle/>
          <a:p>
            <a:r>
              <a:rPr lang="en-US" sz="4800" dirty="0"/>
              <a:t>Effects and impacts </a:t>
            </a:r>
            <a:endParaRPr lang="ar-EG" sz="4800" dirty="0"/>
          </a:p>
        </p:txBody>
      </p:sp>
      <p:pic>
        <p:nvPicPr>
          <p:cNvPr id="2056" name="Picture 8">
            <a:extLst>
              <a:ext uri="{FF2B5EF4-FFF2-40B4-BE49-F238E27FC236}">
                <a16:creationId xmlns:a16="http://schemas.microsoft.com/office/drawing/2014/main" id="{A2CA298D-C65C-4560-A731-B6F79A5194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9" b="2"/>
          <a:stretch/>
        </p:blipFill>
        <p:spPr bwMode="auto">
          <a:xfrm>
            <a:off x="20" y="10"/>
            <a:ext cx="2244309" cy="33832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3C516FE-1792-417A-AA02-5651FF4946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211" r="24163"/>
          <a:stretch/>
        </p:blipFill>
        <p:spPr bwMode="auto">
          <a:xfrm>
            <a:off x="2335768" y="10"/>
            <a:ext cx="2244329" cy="3383266"/>
          </a:xfrm>
          <a:prstGeom prst="rect">
            <a:avLst/>
          </a:prstGeom>
          <a:noFill/>
          <a:extLst>
            <a:ext uri="{909E8E84-426E-40DD-AFC4-6F175D3DCCD1}">
              <a14:hiddenFill xmlns:a14="http://schemas.microsoft.com/office/drawing/2010/main">
                <a:solidFill>
                  <a:srgbClr val="FFFFFF"/>
                </a:solidFill>
              </a14:hiddenFill>
            </a:ext>
          </a:extLst>
        </p:spPr>
      </p:pic>
      <p:cxnSp>
        <p:nvCxnSpPr>
          <p:cNvPr id="2059" name="Straight Connector 78">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A786C2B2-FC5C-4747-A6FF-25EC17C67A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07" r="18131" b="-2"/>
          <a:stretch/>
        </p:blipFill>
        <p:spPr bwMode="auto">
          <a:xfrm>
            <a:off x="20" y="3474720"/>
            <a:ext cx="4580077" cy="33832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E00E02A-083E-4DFD-8C25-AAC062947011}"/>
              </a:ext>
            </a:extLst>
          </p:cNvPr>
          <p:cNvSpPr>
            <a:spLocks noGrp="1"/>
          </p:cNvSpPr>
          <p:nvPr>
            <p:ph idx="1"/>
          </p:nvPr>
        </p:nvSpPr>
        <p:spPr>
          <a:xfrm>
            <a:off x="4876086" y="2072947"/>
            <a:ext cx="7019926" cy="4556759"/>
          </a:xfrm>
        </p:spPr>
        <p:txBody>
          <a:bodyPr>
            <a:normAutofit fontScale="77500" lnSpcReduction="20000"/>
          </a:bodyPr>
          <a:lstStyle/>
          <a:p>
            <a:pPr>
              <a:lnSpc>
                <a:spcPct val="110000"/>
              </a:lnSpc>
            </a:pPr>
            <a:r>
              <a:rPr lang="en-US" sz="2300" dirty="0"/>
              <a:t>As the earthquake was also shared between San Francisco and Oakland, the number od damages and deaths was recorded from both cities. Oakland documented 42 deaths of 63. Most of these deaths were from the failure of the Cypress Street Viaduct on the Nimitz Freeway (Interstate 880), where a double-deck portion of the freeway collapsed on the cars that were om the lower deck. Also, Oakland Bay Bridge also collapsed, which lead to one case of death on the bridge. </a:t>
            </a:r>
          </a:p>
          <a:p>
            <a:pPr>
              <a:lnSpc>
                <a:spcPct val="110000"/>
              </a:lnSpc>
            </a:pPr>
            <a:r>
              <a:rPr lang="en-US" sz="2300" dirty="0"/>
              <a:t>Other reasons that explain the number of deaths are  the collapse of  the Pacific Garden Mall in Santa Cruz (3 people died), the collapse of a brick wall on </a:t>
            </a:r>
            <a:r>
              <a:rPr lang="en-US" sz="2300" dirty="0" err="1"/>
              <a:t>Bluxome</a:t>
            </a:r>
            <a:r>
              <a:rPr lang="en-US" sz="2300" dirty="0"/>
              <a:t> Street in San Francisco, the collapse of a five-story tower at St. Joseph’s Seminary in Santa Clara County, and the collapse of the top deck of the Nimitz Freeway onto the bottom deck. </a:t>
            </a:r>
            <a:endParaRPr lang="ar-EG" sz="2300" dirty="0"/>
          </a:p>
          <a:p>
            <a:pPr>
              <a:lnSpc>
                <a:spcPct val="110000"/>
              </a:lnSpc>
            </a:pPr>
            <a:endParaRPr lang="ar-EG" sz="1300" dirty="0"/>
          </a:p>
        </p:txBody>
      </p:sp>
    </p:spTree>
    <p:extLst>
      <p:ext uri="{BB962C8B-B14F-4D97-AF65-F5344CB8AC3E}">
        <p14:creationId xmlns:p14="http://schemas.microsoft.com/office/powerpoint/2010/main" val="375228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9426B45-4C4F-4D52-8537-76E9A5B89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5DC48-158C-4367-A6F4-6FFD1A213FDD}"/>
              </a:ext>
            </a:extLst>
          </p:cNvPr>
          <p:cNvSpPr>
            <a:spLocks noGrp="1"/>
          </p:cNvSpPr>
          <p:nvPr>
            <p:ph type="title"/>
          </p:nvPr>
        </p:nvSpPr>
        <p:spPr>
          <a:xfrm>
            <a:off x="1036320" y="286603"/>
            <a:ext cx="10058400" cy="1450757"/>
          </a:xfrm>
        </p:spPr>
        <p:txBody>
          <a:bodyPr>
            <a:normAutofit/>
          </a:bodyPr>
          <a:lstStyle/>
          <a:p>
            <a:r>
              <a:rPr lang="en-US" dirty="0"/>
              <a:t>Effects and Impacts </a:t>
            </a:r>
            <a:endParaRPr lang="ar-EG" dirty="0"/>
          </a:p>
        </p:txBody>
      </p:sp>
      <p:cxnSp>
        <p:nvCxnSpPr>
          <p:cNvPr id="73" name="Straight Connector 72">
            <a:extLst>
              <a:ext uri="{FF2B5EF4-FFF2-40B4-BE49-F238E27FC236}">
                <a16:creationId xmlns:a16="http://schemas.microsoft.com/office/drawing/2014/main" id="{CF117E1C-E964-4433-B1A8-BB2301D0F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3874486A-1303-48F3-8F07-F07CE10286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429" r="6697"/>
          <a:stretch/>
        </p:blipFill>
        <p:spPr bwMode="auto">
          <a:xfrm>
            <a:off x="1161535" y="2108200"/>
            <a:ext cx="3495807" cy="36006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0387E73-CE9E-4577-8483-CF430875FF8F}"/>
              </a:ext>
            </a:extLst>
          </p:cNvPr>
          <p:cNvSpPr>
            <a:spLocks noGrp="1"/>
          </p:cNvSpPr>
          <p:nvPr>
            <p:ph idx="1"/>
          </p:nvPr>
        </p:nvSpPr>
        <p:spPr>
          <a:xfrm>
            <a:off x="5248657" y="2108201"/>
            <a:ext cx="5846063" cy="3760891"/>
          </a:xfrm>
        </p:spPr>
        <p:txBody>
          <a:bodyPr>
            <a:normAutofit/>
          </a:bodyPr>
          <a:lstStyle/>
          <a:p>
            <a:pPr>
              <a:lnSpc>
                <a:spcPct val="110000"/>
              </a:lnSpc>
            </a:pPr>
            <a:r>
              <a:rPr lang="en-US" dirty="0"/>
              <a:t>Away from the fact that most damages were from landmarks that can now be less in the city, other impacts of the earthquake was affected by communities throughout the region. </a:t>
            </a:r>
          </a:p>
          <a:p>
            <a:pPr>
              <a:lnSpc>
                <a:spcPct val="110000"/>
              </a:lnSpc>
            </a:pPr>
            <a:r>
              <a:rPr lang="en-US" dirty="0"/>
              <a:t>San Francisco's  Marina district was hit so hard, because it has been built on sandy soil, comprising loos land and unreinforced masonry buildings in Santa Cruz failed. </a:t>
            </a:r>
          </a:p>
          <a:p>
            <a:pPr>
              <a:lnSpc>
                <a:spcPct val="110000"/>
              </a:lnSpc>
            </a:pPr>
            <a:r>
              <a:rPr lang="en-US" dirty="0"/>
              <a:t>The transportation system of the Bay Area was completely damaged. </a:t>
            </a:r>
          </a:p>
          <a:p>
            <a:pPr>
              <a:lnSpc>
                <a:spcPct val="110000"/>
              </a:lnSpc>
            </a:pPr>
            <a:endParaRPr lang="en-US" dirty="0"/>
          </a:p>
          <a:p>
            <a:pPr>
              <a:lnSpc>
                <a:spcPct val="110000"/>
              </a:lnSpc>
            </a:pPr>
            <a:endParaRPr lang="ar-EG" dirty="0"/>
          </a:p>
        </p:txBody>
      </p:sp>
      <p:sp>
        <p:nvSpPr>
          <p:cNvPr id="75" name="Rectangle 74">
            <a:extLst>
              <a:ext uri="{FF2B5EF4-FFF2-40B4-BE49-F238E27FC236}">
                <a16:creationId xmlns:a16="http://schemas.microsoft.com/office/drawing/2014/main" id="{67E6FB20-7663-466F-A928-9371C34F9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427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EB64CD71-AFDB-40A9-AA4E-417921E14BAE}"/>
              </a:ext>
            </a:extLst>
          </p:cNvPr>
          <p:cNvSpPr/>
          <p:nvPr/>
        </p:nvSpPr>
        <p:spPr>
          <a:xfrm>
            <a:off x="944478" y="5816243"/>
            <a:ext cx="10688722" cy="45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Aft>
                <a:spcPts val="600"/>
              </a:spcAft>
            </a:pPr>
            <a:r>
              <a:rPr lang="en-US" dirty="0"/>
              <a:t>PS: the unreinforced masonry buildings in Santa Cruz were built from 50-100 years old. </a:t>
            </a:r>
            <a:endParaRPr lang="ar-EG" dirty="0"/>
          </a:p>
        </p:txBody>
      </p:sp>
    </p:spTree>
    <p:extLst>
      <p:ext uri="{BB962C8B-B14F-4D97-AF65-F5344CB8AC3E}">
        <p14:creationId xmlns:p14="http://schemas.microsoft.com/office/powerpoint/2010/main" val="226780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7CC5-6D98-4D68-B58B-91F263904542}"/>
              </a:ext>
            </a:extLst>
          </p:cNvPr>
          <p:cNvSpPr>
            <a:spLocks noGrp="1"/>
          </p:cNvSpPr>
          <p:nvPr>
            <p:ph type="title"/>
          </p:nvPr>
        </p:nvSpPr>
        <p:spPr/>
        <p:txBody>
          <a:bodyPr/>
          <a:lstStyle/>
          <a:p>
            <a:r>
              <a:rPr lang="en-US" dirty="0"/>
              <a:t>To conclude</a:t>
            </a:r>
            <a:endParaRPr lang="ar-EG" dirty="0"/>
          </a:p>
        </p:txBody>
      </p:sp>
      <p:sp>
        <p:nvSpPr>
          <p:cNvPr id="3" name="Content Placeholder 2">
            <a:extLst>
              <a:ext uri="{FF2B5EF4-FFF2-40B4-BE49-F238E27FC236}">
                <a16:creationId xmlns:a16="http://schemas.microsoft.com/office/drawing/2014/main" id="{5DB7DCE7-BC7E-4D42-A851-D348137909A0}"/>
              </a:ext>
            </a:extLst>
          </p:cNvPr>
          <p:cNvSpPr>
            <a:spLocks noGrp="1"/>
          </p:cNvSpPr>
          <p:nvPr>
            <p:ph idx="1"/>
          </p:nvPr>
        </p:nvSpPr>
        <p:spPr/>
        <p:txBody>
          <a:bodyPr/>
          <a:lstStyle/>
          <a:p>
            <a:r>
              <a:rPr lang="en-US" dirty="0"/>
              <a:t>On the 18</a:t>
            </a:r>
            <a:r>
              <a:rPr lang="en-US" baseline="30000" dirty="0"/>
              <a:t>th</a:t>
            </a:r>
            <a:r>
              <a:rPr lang="en-US" dirty="0"/>
              <a:t> of October 1989, the US Senate Committee on Commerce, Science and Transportation and the US House of Representatives Committee on Science, Space and Technology requested the National Institute of Standards and Technology (NIST) to investigate earthquake damage, including the elevated section of Interstate 880 and the other bridge structures. The team traveled to the San Francisco area and carried out its investigation and discovery from 18</a:t>
            </a:r>
            <a:r>
              <a:rPr lang="en-US" baseline="30000" dirty="0"/>
              <a:t>th</a:t>
            </a:r>
            <a:r>
              <a:rPr lang="en-US" dirty="0"/>
              <a:t> of October till the 26</a:t>
            </a:r>
            <a:r>
              <a:rPr lang="en-US" baseline="30000" dirty="0"/>
              <a:t>th</a:t>
            </a:r>
            <a:r>
              <a:rPr lang="en-US" dirty="0"/>
              <a:t> of October 1989. 	</a:t>
            </a:r>
            <a:endParaRPr lang="ar-EG" dirty="0"/>
          </a:p>
        </p:txBody>
      </p:sp>
    </p:spTree>
    <p:extLst>
      <p:ext uri="{BB962C8B-B14F-4D97-AF65-F5344CB8AC3E}">
        <p14:creationId xmlns:p14="http://schemas.microsoft.com/office/powerpoint/2010/main" val="507626136"/>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412A24"/>
      </a:dk2>
      <a:lt2>
        <a:srgbClr val="E8E2E6"/>
      </a:lt2>
      <a:accent1>
        <a:srgbClr val="37B85A"/>
      </a:accent1>
      <a:accent2>
        <a:srgbClr val="4CB539"/>
      </a:accent2>
      <a:accent3>
        <a:srgbClr val="83AE4D"/>
      </a:accent3>
      <a:accent4>
        <a:srgbClr val="A4A63A"/>
      </a:accent4>
      <a:accent5>
        <a:srgbClr val="D7942F"/>
      </a:accent5>
      <a:accent6>
        <a:srgbClr val="E76D52"/>
      </a:accent6>
      <a:hlink>
        <a:srgbClr val="AE699C"/>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568</TotalTime>
  <Words>591</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Sagona Book</vt:lpstr>
      <vt:lpstr>Sagona ExtraLight</vt:lpstr>
      <vt:lpstr>RetrospectVTI</vt:lpstr>
      <vt:lpstr>San Francisco earthquake </vt:lpstr>
      <vt:lpstr>Geographical information </vt:lpstr>
      <vt:lpstr>Process</vt:lpstr>
      <vt:lpstr>Effects and impacts </vt:lpstr>
      <vt:lpstr>Effects and Impacts </vt:lpstr>
      <vt:lpstr>To conclude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Francisco earthquake </dc:title>
  <dc:creator>Ragaa Hozien</dc:creator>
  <cp:lastModifiedBy>Ragaa Hozien</cp:lastModifiedBy>
  <cp:revision>17</cp:revision>
  <dcterms:created xsi:type="dcterms:W3CDTF">2021-05-02T09:32:42Z</dcterms:created>
  <dcterms:modified xsi:type="dcterms:W3CDTF">2021-05-09T09:40:06Z</dcterms:modified>
</cp:coreProperties>
</file>