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63" r:id="rId3"/>
    <p:sldId id="265" r:id="rId4"/>
    <p:sldId id="266" r:id="rId5"/>
    <p:sldId id="264" r:id="rId6"/>
    <p:sldId id="258" r:id="rId7"/>
    <p:sldId id="269" r:id="rId8"/>
    <p:sldId id="284" r:id="rId9"/>
    <p:sldId id="272" r:id="rId10"/>
    <p:sldId id="281" r:id="rId11"/>
    <p:sldId id="279" r:id="rId12"/>
    <p:sldId id="27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FAD236-6083-D1AB-AA6A-3CF591EA5F76}" v="2" dt="2022-03-07T05:57:34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404" y="-90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RIDAN Ellie [Narrogin Senior High School]" userId="S::ellie.sheridan@education.wa.edu.au::27b99e1c-805c-4f4d-b76c-e84354564903" providerId="AD" clId="Web-{84FAD236-6083-D1AB-AA6A-3CF591EA5F76}"/>
    <pc:docChg chg="delSld">
      <pc:chgData name="SHERIDAN Ellie [Narrogin Senior High School]" userId="S::ellie.sheridan@education.wa.edu.au::27b99e1c-805c-4f4d-b76c-e84354564903" providerId="AD" clId="Web-{84FAD236-6083-D1AB-AA6A-3CF591EA5F76}" dt="2022-03-07T05:57:34.407" v="1"/>
      <pc:docMkLst>
        <pc:docMk/>
      </pc:docMkLst>
      <pc:sldChg chg="del">
        <pc:chgData name="SHERIDAN Ellie [Narrogin Senior High School]" userId="S::ellie.sheridan@education.wa.edu.au::27b99e1c-805c-4f4d-b76c-e84354564903" providerId="AD" clId="Web-{84FAD236-6083-D1AB-AA6A-3CF591EA5F76}" dt="2022-03-07T05:57:32.095" v="0"/>
        <pc:sldMkLst>
          <pc:docMk/>
          <pc:sldMk cId="2599766190" sldId="286"/>
        </pc:sldMkLst>
      </pc:sldChg>
      <pc:sldChg chg="del">
        <pc:chgData name="SHERIDAN Ellie [Narrogin Senior High School]" userId="S::ellie.sheridan@education.wa.edu.au::27b99e1c-805c-4f4d-b76c-e84354564903" providerId="AD" clId="Web-{84FAD236-6083-D1AB-AA6A-3CF591EA5F76}" dt="2022-03-07T05:57:34.407" v="1"/>
        <pc:sldMkLst>
          <pc:docMk/>
          <pc:sldMk cId="1712944202" sldId="2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9A14F-8F86-4F90-9B75-EDBC73A8C4B5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0D551-FE59-4B32-9BBB-337946FAD04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351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E0F303A-FAC3-4BA6-ACA5-7D32EED5FA0F}" type="datetimeFigureOut">
              <a:rPr lang="en-AU" smtClean="0"/>
              <a:t>6/03/2022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F027D96-5BC4-4831-9703-A9F1EFE7DE02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CHANGING NATIONS</a:t>
            </a:r>
            <a:br>
              <a:rPr lang="en-AU" dirty="0"/>
            </a:br>
            <a:r>
              <a:rPr lang="en-AU" sz="66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YEAR 8 GEOGRAPHY</a:t>
            </a:r>
          </a:p>
        </p:txBody>
      </p:sp>
    </p:spTree>
    <p:extLst>
      <p:ext uri="{BB962C8B-B14F-4D97-AF65-F5344CB8AC3E}">
        <p14:creationId xmlns:p14="http://schemas.microsoft.com/office/powerpoint/2010/main" val="400290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WELCOME TO AUSTRALIA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dirty="0"/>
              <a:t>BOX 6:</a:t>
            </a:r>
          </a:p>
          <a:p>
            <a:r>
              <a:rPr lang="en-AU" dirty="0">
                <a:solidFill>
                  <a:srgbClr val="FF0000"/>
                </a:solidFill>
              </a:rPr>
              <a:t>MIGRATION</a:t>
            </a:r>
          </a:p>
          <a:p>
            <a:r>
              <a:rPr lang="en-AU" dirty="0"/>
              <a:t>What do you think are the main reasons people from other countries choose to move to Australia?</a:t>
            </a:r>
          </a:p>
        </p:txBody>
      </p:sp>
      <p:pic>
        <p:nvPicPr>
          <p:cNvPr id="8194" name="Picture 2" descr="G:\# TPT\! Royalty Free Images\Open Clip Art\australi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04717"/>
            <a:ext cx="4104456" cy="41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28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BOX 7:</a:t>
            </a:r>
          </a:p>
          <a:p>
            <a:r>
              <a:rPr lang="en-AU" dirty="0">
                <a:solidFill>
                  <a:srgbClr val="FF0000"/>
                </a:solidFill>
              </a:rPr>
              <a:t>WHERE DO YOU WANT TO BE?</a:t>
            </a:r>
          </a:p>
          <a:p>
            <a:r>
              <a:rPr lang="en-AU" dirty="0"/>
              <a:t>Where do you want to be living in </a:t>
            </a:r>
            <a:r>
              <a:rPr lang="en-AU" dirty="0">
                <a:solidFill>
                  <a:srgbClr val="FF0000"/>
                </a:solidFill>
              </a:rPr>
              <a:t>10 years</a:t>
            </a:r>
            <a:r>
              <a:rPr lang="en-AU" dirty="0"/>
              <a:t> and </a:t>
            </a:r>
            <a:r>
              <a:rPr lang="en-AU" dirty="0">
                <a:solidFill>
                  <a:srgbClr val="FF0000"/>
                </a:solidFill>
              </a:rPr>
              <a:t>why</a:t>
            </a:r>
            <a:r>
              <a:rPr lang="en-AU" dirty="0"/>
              <a:t>?</a:t>
            </a:r>
          </a:p>
          <a:p>
            <a:r>
              <a:rPr lang="en-AU" dirty="0"/>
              <a:t>For example: right </a:t>
            </a:r>
            <a:r>
              <a:rPr lang="en-AU" dirty="0">
                <a:solidFill>
                  <a:srgbClr val="FF0000"/>
                </a:solidFill>
              </a:rPr>
              <a:t>here</a:t>
            </a:r>
            <a:r>
              <a:rPr lang="en-AU" dirty="0"/>
              <a:t>, in another town, in a particular </a:t>
            </a:r>
            <a:r>
              <a:rPr lang="en-AU" dirty="0">
                <a:solidFill>
                  <a:srgbClr val="FF0000"/>
                </a:solidFill>
              </a:rPr>
              <a:t>city</a:t>
            </a:r>
            <a:r>
              <a:rPr lang="en-AU" dirty="0"/>
              <a:t>, in another </a:t>
            </a:r>
            <a:r>
              <a:rPr lang="en-AU" dirty="0">
                <a:solidFill>
                  <a:srgbClr val="FF0000"/>
                </a:solidFill>
              </a:rPr>
              <a:t>country</a:t>
            </a:r>
            <a:r>
              <a:rPr lang="en-AU" dirty="0"/>
              <a:t>. Do you prefer city vs. country?</a:t>
            </a:r>
          </a:p>
        </p:txBody>
      </p:sp>
      <p:pic>
        <p:nvPicPr>
          <p:cNvPr id="7170" name="Picture 2" descr="G:\# TPT\! Royalty Free Images\Open Clip Art\aaronto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15" y="476672"/>
            <a:ext cx="2568485" cy="638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302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AU" sz="2200" dirty="0"/>
              <a:t>BOX 8: </a:t>
            </a:r>
          </a:p>
          <a:p>
            <a:r>
              <a:rPr lang="en-AU" sz="2200" dirty="0">
                <a:solidFill>
                  <a:srgbClr val="FF0000"/>
                </a:solidFill>
              </a:rPr>
              <a:t>WANT TO KNOW</a:t>
            </a:r>
          </a:p>
          <a:p>
            <a:r>
              <a:rPr lang="en-AU" sz="2200" dirty="0"/>
              <a:t>What questions do you have?</a:t>
            </a:r>
          </a:p>
          <a:p>
            <a:r>
              <a:rPr lang="en-AU" sz="2200" dirty="0"/>
              <a:t>What do you want to know more about?</a:t>
            </a:r>
          </a:p>
          <a:p>
            <a:r>
              <a:rPr lang="en-AU" sz="2200" dirty="0"/>
              <a:t>What do you want to learn during this topic?</a:t>
            </a:r>
          </a:p>
          <a:p>
            <a:r>
              <a:rPr lang="en-AU" sz="2200" dirty="0"/>
              <a:t>What do you think we should learn about this topic?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algn="ctr"/>
            <a:r>
              <a:rPr lang="en-AU" sz="2800" dirty="0"/>
              <a:t>This section of Year 8 Geography is about how Australia is changing.</a:t>
            </a:r>
          </a:p>
          <a:p>
            <a:pPr algn="ctr"/>
            <a:r>
              <a:rPr lang="en-AU" sz="2800" dirty="0"/>
              <a:t>It looks at </a:t>
            </a:r>
            <a:r>
              <a:rPr lang="en-AU" sz="2800" dirty="0">
                <a:solidFill>
                  <a:srgbClr val="FF0000"/>
                </a:solidFill>
              </a:rPr>
              <a:t>living in cities </a:t>
            </a:r>
            <a:r>
              <a:rPr lang="en-AU" sz="2800" dirty="0"/>
              <a:t>vs. </a:t>
            </a:r>
            <a:r>
              <a:rPr lang="en-AU" sz="2800" dirty="0">
                <a:solidFill>
                  <a:srgbClr val="FF0000"/>
                </a:solidFill>
              </a:rPr>
              <a:t>living in the country</a:t>
            </a:r>
            <a:r>
              <a:rPr lang="en-AU" sz="2800" dirty="0"/>
              <a:t>; and how people move around (</a:t>
            </a:r>
            <a:r>
              <a:rPr lang="en-AU" sz="2800" dirty="0">
                <a:solidFill>
                  <a:srgbClr val="FF0000"/>
                </a:solidFill>
              </a:rPr>
              <a:t>migrate</a:t>
            </a:r>
            <a:r>
              <a:rPr lang="en-AU" sz="2800" dirty="0"/>
              <a:t>).</a:t>
            </a:r>
          </a:p>
          <a:p>
            <a:pPr algn="ctr"/>
            <a:r>
              <a:rPr lang="en-AU" sz="2800" dirty="0"/>
              <a:t>We will be learning about </a:t>
            </a:r>
            <a:r>
              <a:rPr lang="en-AU" sz="2800" dirty="0">
                <a:solidFill>
                  <a:srgbClr val="FF0000"/>
                </a:solidFill>
              </a:rPr>
              <a:t>Australia</a:t>
            </a:r>
            <a:r>
              <a:rPr lang="en-AU" sz="2800" dirty="0"/>
              <a:t> as compared to the </a:t>
            </a:r>
            <a:r>
              <a:rPr lang="en-AU" sz="2800" dirty="0">
                <a:solidFill>
                  <a:srgbClr val="FF0000"/>
                </a:solidFill>
              </a:rPr>
              <a:t>United</a:t>
            </a:r>
            <a:r>
              <a:rPr lang="en-AU" sz="2800" dirty="0"/>
              <a:t> </a:t>
            </a:r>
            <a:r>
              <a:rPr lang="en-AU" sz="2800" dirty="0">
                <a:solidFill>
                  <a:srgbClr val="FF0000"/>
                </a:solidFill>
              </a:rPr>
              <a:t>States</a:t>
            </a:r>
            <a:r>
              <a:rPr lang="en-AU" sz="2800" dirty="0"/>
              <a:t> and </a:t>
            </a:r>
            <a:r>
              <a:rPr lang="en-AU" sz="2800" dirty="0">
                <a:solidFill>
                  <a:srgbClr val="FF0000"/>
                </a:solidFill>
              </a:rPr>
              <a:t>China</a:t>
            </a:r>
            <a:r>
              <a:rPr lang="en-A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677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This section of Year 8 Geography is about how Australia is changing.</a:t>
            </a:r>
          </a:p>
          <a:p>
            <a:r>
              <a:rPr lang="en-AU" sz="2800" dirty="0"/>
              <a:t>It looks at </a:t>
            </a:r>
            <a:r>
              <a:rPr lang="en-AU" sz="2800" dirty="0">
                <a:solidFill>
                  <a:srgbClr val="FF0000"/>
                </a:solidFill>
              </a:rPr>
              <a:t>living in cities </a:t>
            </a:r>
            <a:r>
              <a:rPr lang="en-AU" sz="2800" dirty="0"/>
              <a:t>vs. </a:t>
            </a:r>
            <a:r>
              <a:rPr lang="en-AU" sz="2800" dirty="0">
                <a:solidFill>
                  <a:srgbClr val="FF0000"/>
                </a:solidFill>
              </a:rPr>
              <a:t>living in the country</a:t>
            </a:r>
            <a:r>
              <a:rPr lang="en-AU" sz="2800" dirty="0"/>
              <a:t>; and how people move around.</a:t>
            </a:r>
          </a:p>
          <a:p>
            <a:r>
              <a:rPr lang="en-AU" sz="2800" dirty="0"/>
              <a:t>We will be learning about </a:t>
            </a:r>
            <a:r>
              <a:rPr lang="en-AU" sz="2800" dirty="0">
                <a:solidFill>
                  <a:srgbClr val="FF0000"/>
                </a:solidFill>
              </a:rPr>
              <a:t>Australia</a:t>
            </a:r>
            <a:r>
              <a:rPr lang="en-AU" sz="2800" dirty="0"/>
              <a:t> as compared to the </a:t>
            </a:r>
            <a:r>
              <a:rPr lang="en-AU" sz="2800" dirty="0">
                <a:solidFill>
                  <a:srgbClr val="FF0000"/>
                </a:solidFill>
              </a:rPr>
              <a:t>United</a:t>
            </a:r>
            <a:r>
              <a:rPr lang="en-AU" sz="2800" dirty="0"/>
              <a:t> </a:t>
            </a:r>
            <a:r>
              <a:rPr lang="en-AU" sz="2800" dirty="0">
                <a:solidFill>
                  <a:srgbClr val="FF0000"/>
                </a:solidFill>
              </a:rPr>
              <a:t>States</a:t>
            </a:r>
            <a:r>
              <a:rPr lang="en-AU" sz="2800" dirty="0"/>
              <a:t> and </a:t>
            </a:r>
            <a:r>
              <a:rPr lang="en-AU" sz="2800" dirty="0">
                <a:solidFill>
                  <a:srgbClr val="FF0000"/>
                </a:solidFill>
              </a:rPr>
              <a:t>China</a:t>
            </a:r>
            <a:r>
              <a:rPr lang="en-A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20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NATIONS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8887796"/>
              </p:ext>
            </p:extLst>
          </p:nvPr>
        </p:nvGraphicFramePr>
        <p:xfrm>
          <a:off x="755575" y="1574800"/>
          <a:ext cx="4167264" cy="41801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3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5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1" dirty="0"/>
                        <a:t>CHANGING NATIONS</a:t>
                      </a:r>
                    </a:p>
                    <a:p>
                      <a:r>
                        <a:rPr lang="en-AU" sz="2800" b="1" dirty="0"/>
                        <a:t>1.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NAME:</a:t>
                      </a:r>
                      <a:endParaRPr lang="en-AU" sz="1800" dirty="0"/>
                    </a:p>
                    <a:p>
                      <a:r>
                        <a:rPr lang="en-AU" sz="2800" b="1" dirty="0"/>
                        <a:t>2.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032">
                <a:tc>
                  <a:txBody>
                    <a:bodyPr/>
                    <a:lstStyle/>
                    <a:p>
                      <a:r>
                        <a:rPr lang="en-AU" sz="2800" b="1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1" dirty="0"/>
                        <a:t>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5032">
                <a:tc>
                  <a:txBody>
                    <a:bodyPr/>
                    <a:lstStyle/>
                    <a:p>
                      <a:r>
                        <a:rPr lang="en-AU" sz="2800" b="1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1" dirty="0"/>
                        <a:t>6.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5032">
                <a:tc>
                  <a:txBody>
                    <a:bodyPr/>
                    <a:lstStyle/>
                    <a:p>
                      <a:r>
                        <a:rPr lang="en-AU" sz="2800" b="1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Fold your sheet in half three times (to create 8 Boxes).</a:t>
            </a:r>
          </a:p>
          <a:p>
            <a:r>
              <a:rPr lang="en-AU" dirty="0"/>
              <a:t>Write the title </a:t>
            </a:r>
            <a:r>
              <a:rPr lang="en-AU" dirty="0">
                <a:solidFill>
                  <a:srgbClr val="FF0000"/>
                </a:solidFill>
              </a:rPr>
              <a:t>‘Changing Nations’</a:t>
            </a:r>
          </a:p>
          <a:p>
            <a:r>
              <a:rPr lang="en-AU" dirty="0"/>
              <a:t>Write your name at the top.</a:t>
            </a:r>
          </a:p>
          <a:p>
            <a:r>
              <a:rPr lang="en-AU" dirty="0"/>
              <a:t>Number each box.</a:t>
            </a:r>
          </a:p>
        </p:txBody>
      </p:sp>
    </p:spTree>
    <p:extLst>
      <p:ext uri="{BB962C8B-B14F-4D97-AF65-F5344CB8AC3E}">
        <p14:creationId xmlns:p14="http://schemas.microsoft.com/office/powerpoint/2010/main" val="120963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CHANGING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>
            <a:normAutofit fontScale="85000" lnSpcReduction="20000"/>
          </a:bodyPr>
          <a:lstStyle/>
          <a:p>
            <a:pPr algn="ctr"/>
            <a:r>
              <a:rPr lang="en-AU" sz="2800" dirty="0"/>
              <a:t>This section of Year 8 Geography is about how Australia is changing.</a:t>
            </a:r>
          </a:p>
          <a:p>
            <a:pPr algn="ctr"/>
            <a:r>
              <a:rPr lang="en-AU" sz="2800" dirty="0"/>
              <a:t>It looks at </a:t>
            </a:r>
            <a:r>
              <a:rPr lang="en-AU" sz="2800" dirty="0">
                <a:solidFill>
                  <a:srgbClr val="FF0000"/>
                </a:solidFill>
              </a:rPr>
              <a:t>living in cities </a:t>
            </a:r>
            <a:r>
              <a:rPr lang="en-AU" sz="2800" dirty="0"/>
              <a:t>vs. </a:t>
            </a:r>
            <a:r>
              <a:rPr lang="en-AU" sz="2800" dirty="0">
                <a:solidFill>
                  <a:srgbClr val="FF0000"/>
                </a:solidFill>
              </a:rPr>
              <a:t>living in the country</a:t>
            </a:r>
            <a:r>
              <a:rPr lang="en-AU" sz="2800" dirty="0"/>
              <a:t>; and how people move around (</a:t>
            </a:r>
            <a:r>
              <a:rPr lang="en-AU" sz="2800" dirty="0">
                <a:solidFill>
                  <a:srgbClr val="FF0000"/>
                </a:solidFill>
              </a:rPr>
              <a:t>migrate</a:t>
            </a:r>
            <a:r>
              <a:rPr lang="en-AU" sz="2800" dirty="0"/>
              <a:t>).</a:t>
            </a:r>
          </a:p>
          <a:p>
            <a:pPr algn="ctr"/>
            <a:r>
              <a:rPr lang="en-AU" sz="2800" dirty="0"/>
              <a:t>We will be learning about </a:t>
            </a:r>
            <a:r>
              <a:rPr lang="en-AU" sz="2800" dirty="0">
                <a:solidFill>
                  <a:srgbClr val="FF0000"/>
                </a:solidFill>
              </a:rPr>
              <a:t>Australia</a:t>
            </a:r>
            <a:r>
              <a:rPr lang="en-AU" sz="2800" dirty="0"/>
              <a:t> as compared to the </a:t>
            </a:r>
            <a:r>
              <a:rPr lang="en-AU" sz="2800" dirty="0">
                <a:solidFill>
                  <a:srgbClr val="FF0000"/>
                </a:solidFill>
              </a:rPr>
              <a:t>United</a:t>
            </a:r>
            <a:r>
              <a:rPr lang="en-AU" sz="2800" dirty="0"/>
              <a:t> </a:t>
            </a:r>
            <a:r>
              <a:rPr lang="en-AU" sz="2800" dirty="0">
                <a:solidFill>
                  <a:srgbClr val="FF0000"/>
                </a:solidFill>
              </a:rPr>
              <a:t>States</a:t>
            </a:r>
            <a:r>
              <a:rPr lang="en-AU" sz="2800" dirty="0"/>
              <a:t> and </a:t>
            </a:r>
            <a:r>
              <a:rPr lang="en-AU" sz="2800" dirty="0">
                <a:solidFill>
                  <a:srgbClr val="FF0000"/>
                </a:solidFill>
              </a:rPr>
              <a:t>China</a:t>
            </a:r>
            <a:r>
              <a:rPr lang="en-AU" sz="2800" dirty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dirty="0"/>
              <a:t>BOX 1:</a:t>
            </a:r>
          </a:p>
          <a:p>
            <a:r>
              <a:rPr lang="en-AU" dirty="0">
                <a:solidFill>
                  <a:srgbClr val="FF0000"/>
                </a:solidFill>
              </a:rPr>
              <a:t>EXPECTATIONS</a:t>
            </a:r>
          </a:p>
          <a:p>
            <a:r>
              <a:rPr lang="en-AU" dirty="0"/>
              <a:t>What do you think this unit is going to include?</a:t>
            </a:r>
          </a:p>
          <a:p>
            <a:r>
              <a:rPr lang="en-AU" dirty="0"/>
              <a:t>What do you think we’re going to be learning about?</a:t>
            </a:r>
          </a:p>
          <a:p>
            <a:r>
              <a:rPr lang="en-AU" dirty="0"/>
              <a:t>What activities are we going to do?</a:t>
            </a:r>
          </a:p>
        </p:txBody>
      </p:sp>
    </p:spTree>
    <p:extLst>
      <p:ext uri="{BB962C8B-B14F-4D97-AF65-F5344CB8AC3E}">
        <p14:creationId xmlns:p14="http://schemas.microsoft.com/office/powerpoint/2010/main" val="333235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AUSTRALIA vs. UNITED STATES vs</a:t>
            </a:r>
            <a:r>
              <a:rPr lang="en-AU"/>
              <a:t>. CHINA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dirty="0"/>
              <a:t>BOX 2:</a:t>
            </a:r>
          </a:p>
          <a:p>
            <a:r>
              <a:rPr lang="en-AU" dirty="0">
                <a:solidFill>
                  <a:srgbClr val="FF0000"/>
                </a:solidFill>
              </a:rPr>
              <a:t>USA &amp; CHINA</a:t>
            </a:r>
          </a:p>
          <a:p>
            <a:r>
              <a:rPr lang="en-AU" dirty="0"/>
              <a:t>Why do you think the Australian Curriculum might want us to learn about the </a:t>
            </a:r>
            <a:r>
              <a:rPr lang="en-AU" dirty="0">
                <a:solidFill>
                  <a:srgbClr val="FF0000"/>
                </a:solidFill>
              </a:rPr>
              <a:t>USA</a:t>
            </a:r>
            <a:r>
              <a:rPr lang="en-AU" dirty="0"/>
              <a:t>?</a:t>
            </a:r>
          </a:p>
          <a:p>
            <a:r>
              <a:rPr lang="en-AU" dirty="0"/>
              <a:t>Why learn about </a:t>
            </a:r>
            <a:r>
              <a:rPr lang="en-AU" dirty="0">
                <a:solidFill>
                  <a:srgbClr val="FF0000"/>
                </a:solidFill>
              </a:rPr>
              <a:t>China</a:t>
            </a:r>
            <a:r>
              <a:rPr lang="en-AU" dirty="0"/>
              <a:t>?</a:t>
            </a:r>
          </a:p>
          <a:p>
            <a:r>
              <a:rPr lang="en-AU" i="1" dirty="0"/>
              <a:t>Write in full sentences.</a:t>
            </a:r>
          </a:p>
        </p:txBody>
      </p:sp>
      <p:pic>
        <p:nvPicPr>
          <p:cNvPr id="3074" name="Picture 2" descr="G:\# TPT\! Royalty Free Images\! Flags\Anonymous_Flag_of_Chinese openclipart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44"/>
          <a:stretch/>
        </p:blipFill>
        <p:spPr bwMode="auto">
          <a:xfrm>
            <a:off x="1835695" y="4914370"/>
            <a:ext cx="2232248" cy="12509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# TPT\! Royalty Free Images\! Flags\australia - openclipar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5" y="1721652"/>
            <a:ext cx="2232248" cy="11161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:\# TPT\! Royalty Free Images\! Flags\united_states_daniel_mcr_01 - openclipar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988" y="3284984"/>
            <a:ext cx="2226956" cy="11719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9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MEGACITIES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4000" dirty="0"/>
              <a:t>What are the world’s largest cities?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AU" dirty="0"/>
              <a:t>BOX 3:</a:t>
            </a:r>
          </a:p>
          <a:p>
            <a:r>
              <a:rPr lang="en-AU" dirty="0">
                <a:solidFill>
                  <a:srgbClr val="FF0000"/>
                </a:solidFill>
              </a:rPr>
              <a:t>MEGACITIES</a:t>
            </a:r>
          </a:p>
          <a:p>
            <a:r>
              <a:rPr lang="en-AU" dirty="0"/>
              <a:t>Make a list of as many of the world’s largest cities as you can.</a:t>
            </a:r>
          </a:p>
        </p:txBody>
      </p:sp>
    </p:spTree>
    <p:extLst>
      <p:ext uri="{BB962C8B-B14F-4D97-AF65-F5344CB8AC3E}">
        <p14:creationId xmlns:p14="http://schemas.microsoft.com/office/powerpoint/2010/main" val="1604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MEGACITIES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056" y="2636912"/>
            <a:ext cx="3291840" cy="4032448"/>
          </a:xfrm>
        </p:spPr>
        <p:txBody>
          <a:bodyPr>
            <a:normAutofit/>
          </a:bodyPr>
          <a:lstStyle/>
          <a:p>
            <a:r>
              <a:rPr lang="en-AU" sz="1700" dirty="0"/>
              <a:t>Jakarta, Indonesia</a:t>
            </a:r>
          </a:p>
          <a:p>
            <a:r>
              <a:rPr lang="en-AU" sz="1700" dirty="0"/>
              <a:t>Manila, Philippines</a:t>
            </a:r>
          </a:p>
          <a:p>
            <a:r>
              <a:rPr lang="en-AU" sz="1700" dirty="0"/>
              <a:t>Karachi, Pakistan</a:t>
            </a:r>
          </a:p>
          <a:p>
            <a:r>
              <a:rPr lang="en-AU" sz="1700" dirty="0"/>
              <a:t>Cairo, Egypt</a:t>
            </a:r>
          </a:p>
          <a:p>
            <a:r>
              <a:rPr lang="en-AU" sz="1700" dirty="0"/>
              <a:t>Los Angeles, United States</a:t>
            </a:r>
          </a:p>
          <a:p>
            <a:r>
              <a:rPr lang="en-AU" sz="1700" dirty="0"/>
              <a:t>Dhaka, Bangladesh</a:t>
            </a:r>
          </a:p>
          <a:p>
            <a:r>
              <a:rPr lang="en-AU" sz="1700" dirty="0"/>
              <a:t>Moscow, Russia</a:t>
            </a:r>
          </a:p>
          <a:p>
            <a:r>
              <a:rPr lang="en-AU" sz="1700" dirty="0"/>
              <a:t>Buenos Aires, Argentina</a:t>
            </a:r>
          </a:p>
          <a:p>
            <a:r>
              <a:rPr lang="en-AU" sz="1700" dirty="0"/>
              <a:t>Kolkata, India</a:t>
            </a:r>
          </a:p>
          <a:p>
            <a:r>
              <a:rPr lang="en-AU" sz="1700" dirty="0"/>
              <a:t>London, United Kingdom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291840" cy="3949899"/>
          </a:xfrm>
        </p:spPr>
        <p:txBody>
          <a:bodyPr>
            <a:noAutofit/>
          </a:bodyPr>
          <a:lstStyle/>
          <a:p>
            <a:r>
              <a:rPr lang="en-AU" sz="1700" dirty="0"/>
              <a:t>Tokyo, Japan</a:t>
            </a:r>
          </a:p>
          <a:p>
            <a:r>
              <a:rPr lang="en-AU" sz="1700" dirty="0"/>
              <a:t>Delhi, India</a:t>
            </a:r>
          </a:p>
          <a:p>
            <a:r>
              <a:rPr lang="en-AU" sz="1700" dirty="0"/>
              <a:t>Seoul, South Korea</a:t>
            </a:r>
          </a:p>
          <a:p>
            <a:r>
              <a:rPr lang="en-AU" sz="1700" dirty="0"/>
              <a:t>Shanghai, China</a:t>
            </a:r>
          </a:p>
          <a:p>
            <a:r>
              <a:rPr lang="en-AU" sz="1700" dirty="0"/>
              <a:t>Mumbai, India</a:t>
            </a:r>
          </a:p>
          <a:p>
            <a:r>
              <a:rPr lang="en-AU" sz="1700" dirty="0"/>
              <a:t>Mexico City, Mexico</a:t>
            </a:r>
          </a:p>
          <a:p>
            <a:r>
              <a:rPr lang="en-AU" sz="1700" dirty="0"/>
              <a:t>Sao Paulo, Brazil</a:t>
            </a:r>
          </a:p>
          <a:p>
            <a:r>
              <a:rPr lang="en-AU" sz="1700" dirty="0"/>
              <a:t>Beijing, China</a:t>
            </a:r>
          </a:p>
          <a:p>
            <a:r>
              <a:rPr lang="en-AU" sz="1700" dirty="0"/>
              <a:t>Osaka, Japan</a:t>
            </a:r>
          </a:p>
          <a:p>
            <a:r>
              <a:rPr lang="en-AU" sz="1700" dirty="0"/>
              <a:t>New York City, United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47664" y="1453372"/>
            <a:ext cx="7200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b="1" dirty="0"/>
              <a:t>These are the Top 20 Largest Cities in the world (in terms of population). How many did you get? Put a star next to those you have written down. </a:t>
            </a:r>
          </a:p>
        </p:txBody>
      </p:sp>
    </p:spTree>
    <p:extLst>
      <p:ext uri="{BB962C8B-B14F-4D97-AF65-F5344CB8AC3E}">
        <p14:creationId xmlns:p14="http://schemas.microsoft.com/office/powerpoint/2010/main" val="3639900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7" descr="G:\# TPT\! Royalty Free Images\Open Clip Art\tonyhewison_CitySkyline0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4"/>
          <a:stretch/>
        </p:blipFill>
        <p:spPr bwMode="auto">
          <a:xfrm>
            <a:off x="5796136" y="1052736"/>
            <a:ext cx="2158458" cy="179674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2000" y="2996952"/>
            <a:ext cx="3384376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1187624" y="2996952"/>
            <a:ext cx="3384376" cy="3312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LIVING IN THE 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3568" y="1574801"/>
            <a:ext cx="7272808" cy="1422152"/>
          </a:xfrm>
        </p:spPr>
        <p:txBody>
          <a:bodyPr>
            <a:normAutofit/>
          </a:bodyPr>
          <a:lstStyle/>
          <a:p>
            <a:r>
              <a:rPr lang="en-AU" dirty="0"/>
              <a:t>BOX: 4              </a:t>
            </a:r>
            <a:r>
              <a:rPr lang="en-AU" dirty="0">
                <a:solidFill>
                  <a:srgbClr val="FF0000"/>
                </a:solidFill>
              </a:rPr>
              <a:t>CITY LIVING</a:t>
            </a:r>
          </a:p>
          <a:p>
            <a:r>
              <a:rPr lang="en-AU" dirty="0"/>
              <a:t>Split the box into two.</a:t>
            </a:r>
          </a:p>
          <a:p>
            <a:endParaRPr lang="en-AU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>
          <a:xfrm>
            <a:off x="1264817" y="3140969"/>
            <a:ext cx="3291840" cy="273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8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</a:p>
          <a:p>
            <a:r>
              <a:rPr lang="en-AU" dirty="0"/>
              <a:t>What’s good about living in a city? What are the advantages?</a:t>
            </a:r>
          </a:p>
        </p:txBody>
      </p:sp>
      <p:sp>
        <p:nvSpPr>
          <p:cNvPr id="13" name="Content Placeholder 3"/>
          <p:cNvSpPr txBox="1">
            <a:spLocks/>
          </p:cNvSpPr>
          <p:nvPr/>
        </p:nvSpPr>
        <p:spPr>
          <a:xfrm>
            <a:off x="4644008" y="3133501"/>
            <a:ext cx="3291840" cy="3103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4800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AU" dirty="0">
              <a:solidFill>
                <a:srgbClr val="FF0000"/>
              </a:solidFill>
            </a:endParaRPr>
          </a:p>
          <a:p>
            <a:r>
              <a:rPr lang="en-AU" dirty="0"/>
              <a:t>What’s not good about living in a city? What are the disadvantages?</a:t>
            </a:r>
          </a:p>
        </p:txBody>
      </p:sp>
    </p:spTree>
    <p:extLst>
      <p:ext uri="{BB962C8B-B14F-4D97-AF65-F5344CB8AC3E}">
        <p14:creationId xmlns:p14="http://schemas.microsoft.com/office/powerpoint/2010/main" val="423947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URBAN vs. RURAL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99" y="1574801"/>
            <a:ext cx="7650163" cy="2718296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BOX 5: </a:t>
            </a:r>
            <a:r>
              <a:rPr lang="en-AU" dirty="0">
                <a:solidFill>
                  <a:srgbClr val="FF0000"/>
                </a:solidFill>
              </a:rPr>
              <a:t>MOVE TO THE CITY</a:t>
            </a:r>
            <a:r>
              <a:rPr lang="en-AU" dirty="0"/>
              <a:t> </a:t>
            </a:r>
          </a:p>
          <a:p>
            <a:r>
              <a:rPr lang="en-AU" dirty="0"/>
              <a:t>Why would people move from the country to the city?</a:t>
            </a:r>
          </a:p>
          <a:p>
            <a:r>
              <a:rPr lang="en-AU" dirty="0"/>
              <a:t>Make a list of the reasons why, in your opinion, someone might want to move from the </a:t>
            </a:r>
            <a:r>
              <a:rPr lang="en-AU" dirty="0">
                <a:solidFill>
                  <a:srgbClr val="FF0000"/>
                </a:solidFill>
              </a:rPr>
              <a:t>country</a:t>
            </a:r>
            <a:r>
              <a:rPr lang="en-AU" dirty="0"/>
              <a:t> to the </a:t>
            </a:r>
            <a:r>
              <a:rPr lang="en-AU" dirty="0">
                <a:solidFill>
                  <a:srgbClr val="FF0000"/>
                </a:solidFill>
              </a:rPr>
              <a:t>city</a:t>
            </a:r>
            <a:r>
              <a:rPr lang="en-AU" dirty="0"/>
              <a:t>.</a:t>
            </a:r>
          </a:p>
        </p:txBody>
      </p:sp>
      <p:pic>
        <p:nvPicPr>
          <p:cNvPr id="5122" name="Picture 2" descr="G:\# TPT\! Royalty Free Images\Open Clip Art\rg1024_country_landscape_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93096"/>
            <a:ext cx="7650163" cy="20240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87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254</TotalTime>
  <Words>743</Words>
  <Application>Microsoft Office PowerPoint</Application>
  <PresentationFormat>On-screen Show (4:3)</PresentationFormat>
  <Paragraphs>108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Essential</vt:lpstr>
      <vt:lpstr>CHANGING NATIONS INTRODUCTION</vt:lpstr>
      <vt:lpstr>CHANGING NATIONS</vt:lpstr>
      <vt:lpstr>CHANGING NATIONS</vt:lpstr>
      <vt:lpstr>CHANGING NATIONS</vt:lpstr>
      <vt:lpstr>AUSTRALIA vs. UNITED STATES vs. CHINA</vt:lpstr>
      <vt:lpstr>MEGACITIES</vt:lpstr>
      <vt:lpstr>MEGACITIES</vt:lpstr>
      <vt:lpstr>LIVING IN THE CITY</vt:lpstr>
      <vt:lpstr>URBAN vs. RURAL</vt:lpstr>
      <vt:lpstr>WELCOME TO AUSTRALIA</vt:lpstr>
      <vt:lpstr>YOU</vt:lpstr>
      <vt:lpstr>Questions</vt:lpstr>
    </vt:vector>
  </TitlesOfParts>
  <Company>Millicent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CHANGING NATIONS INTRODUCTION</dc:title>
  <dc:creator>Duffy Stirling</dc:creator>
  <cp:lastModifiedBy>Karen Roberts</cp:lastModifiedBy>
  <cp:revision>22</cp:revision>
  <dcterms:created xsi:type="dcterms:W3CDTF">2014-10-12T03:37:58Z</dcterms:created>
  <dcterms:modified xsi:type="dcterms:W3CDTF">2022-03-07T05:57:42Z</dcterms:modified>
</cp:coreProperties>
</file>