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71" r:id="rId6"/>
    <p:sldId id="264" r:id="rId7"/>
    <p:sldId id="259" r:id="rId8"/>
    <p:sldId id="269" r:id="rId9"/>
    <p:sldId id="263" r:id="rId10"/>
    <p:sldId id="261" r:id="rId11"/>
    <p:sldId id="267" r:id="rId12"/>
    <p:sldId id="270" r:id="rId13"/>
    <p:sldId id="26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u/url?sa=i&amp;rct=j&amp;q=Shanghai&amp;source=images&amp;cd=&amp;cad=rja&amp;docid=5UbXa046hcX40M&amp;tbnid=TX2gJnGn1wBK_M:&amp;ved=0CAUQjRw&amp;url=https://travel.virginaustralia.com/destination/shanghai&amp;ei=dVuAUti5CcKWkwWG6ICgBg&amp;bvm=bv.56146854,d.dGI&amp;psig=AFQjCNGZNNe0qoEIc9Tnrp5WbWVFVugcbQ&amp;ust=138423012285625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monde.fr/asie-pacifique/article/2013/12/06/un-brouillard-de-pollution-paralyse-shanghai_3527010_3216.html" TargetMode="External"/><Relationship Id="rId2" Type="http://schemas.openxmlformats.org/officeDocument/2006/relationships/hyperlink" Target="http://news.nationalgeographic.com/news/2013/11/131108-lung-cancer-childhood-china-pollution-eight-year-old-girl/?utm_source=Facebook&amp;utm_medium=Social&amp;utm_content=link_fb20131111news-lungcanc&amp;utm_campaign=Conten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ef.org/sowc2012/urbanmap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Users\01889835\Documents\Cities\China\The%20largest%20migration%20in%20history_%20China's%20migrant%20workers.mp4" TargetMode="External"/><Relationship Id="rId1" Type="http://schemas.microsoft.com/office/2007/relationships/media" Target="file:///D:\Users\01889835\Documents\Cities\China\The%20largest%20migration%20in%20history_%20China's%20migrant%20workers.mp4" TargetMode="Externa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youtube.com/watch?v=KNXg-kYk-L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ted_States" TargetMode="External"/><Relationship Id="rId2" Type="http://schemas.openxmlformats.org/officeDocument/2006/relationships/hyperlink" Target="http://en.wikipedia.org/wiki/United_Kingd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en.wikipedia.org/wiki/Japa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ceania" TargetMode="External"/><Relationship Id="rId3" Type="http://schemas.openxmlformats.org/officeDocument/2006/relationships/hyperlink" Target="http://en.wikipedia.org/wiki/South-East_Asia" TargetMode="External"/><Relationship Id="rId7" Type="http://schemas.openxmlformats.org/officeDocument/2006/relationships/hyperlink" Target="http://en.wikipedia.org/wiki/North_America" TargetMode="External"/><Relationship Id="rId2" Type="http://schemas.openxmlformats.org/officeDocument/2006/relationships/hyperlink" Target="http://en.wikipedia.org/wiki/As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urope" TargetMode="External"/><Relationship Id="rId5" Type="http://schemas.openxmlformats.org/officeDocument/2006/relationships/hyperlink" Target="http://en.wikipedia.org/wiki/China" TargetMode="External"/><Relationship Id="rId4" Type="http://schemas.openxmlformats.org/officeDocument/2006/relationships/hyperlink" Target="http://en.wikipedia.org/wiki/East_Asia" TargetMode="External"/><Relationship Id="rId9" Type="http://schemas.openxmlformats.org/officeDocument/2006/relationships/hyperlink" Target="http://en.wikipedia.org/wiki/Worl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162050"/>
          </a:xfrm>
        </p:spPr>
        <p:txBody>
          <a:bodyPr>
            <a:normAutofit/>
          </a:bodyPr>
          <a:lstStyle/>
          <a:p>
            <a:r>
              <a:rPr lang="en-AU" sz="5400" b="1" dirty="0" smtClean="0"/>
              <a:t>Urbanisation in China</a:t>
            </a:r>
            <a:endParaRPr lang="en-AU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6400800" cy="685800"/>
          </a:xfrm>
        </p:spPr>
        <p:txBody>
          <a:bodyPr/>
          <a:lstStyle/>
          <a:p>
            <a:r>
              <a:rPr lang="en-AU" dirty="0" smtClean="0"/>
              <a:t>Some statistics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82632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7" descr="https://travel.virginaustralia.com/sites/default/files/uploads/destination/930x431_shanghai_0.jp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1189038"/>
            <a:ext cx="53721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9" descr="https://travel.virginaustralia.com/sites/default/files/uploads/destination/930x431_shanghai_0.jp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307975" y="-1036638"/>
            <a:ext cx="53721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1" descr="https://travel.virginaustralia.com/sites/default/files/uploads/destination/930x431_shanghai_0.jp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460375" y="-884238"/>
            <a:ext cx="53721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6" name="Picture 12" descr="D:\Users\01889835\Pictures\930x431_shanghai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91000"/>
            <a:ext cx="4962525" cy="229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D:\Users\01889835\Documents\Cities\China\cctv_beijing_as28070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82" y="381000"/>
            <a:ext cx="2143124" cy="21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The four </a:t>
            </a:r>
            <a:r>
              <a:rPr lang="en-AU" dirty="0" smtClean="0"/>
              <a:t>largest Chinese </a:t>
            </a:r>
            <a:r>
              <a:rPr lang="en-AU" dirty="0"/>
              <a:t>cities </a:t>
            </a:r>
            <a:r>
              <a:rPr lang="en-AU" dirty="0" smtClean="0"/>
              <a:t>in </a:t>
            </a:r>
            <a:r>
              <a:rPr lang="en-AU" dirty="0"/>
              <a:t>1985 </a:t>
            </a:r>
            <a:r>
              <a:rPr lang="en-AU" dirty="0" smtClean="0"/>
              <a:t>were:</a:t>
            </a:r>
          </a:p>
          <a:p>
            <a:pPr marL="0" indent="0">
              <a:buNone/>
            </a:pPr>
            <a:r>
              <a:rPr lang="en-AU" dirty="0" smtClean="0"/>
              <a:t>Shanghai, </a:t>
            </a:r>
            <a:r>
              <a:rPr lang="en-AU" dirty="0"/>
              <a:t>7 </a:t>
            </a:r>
            <a:r>
              <a:rPr lang="en-AU" dirty="0" smtClean="0"/>
              <a:t>million </a:t>
            </a:r>
          </a:p>
          <a:p>
            <a:pPr marL="0" indent="0">
              <a:buNone/>
            </a:pPr>
            <a:r>
              <a:rPr lang="en-AU" dirty="0" smtClean="0"/>
              <a:t>Beijing</a:t>
            </a:r>
            <a:r>
              <a:rPr lang="en-AU" dirty="0"/>
              <a:t>, </a:t>
            </a:r>
            <a:r>
              <a:rPr lang="en-AU" dirty="0" smtClean="0"/>
              <a:t>5.9 million </a:t>
            </a:r>
          </a:p>
          <a:p>
            <a:pPr marL="0" indent="0">
              <a:buNone/>
            </a:pPr>
            <a:r>
              <a:rPr lang="en-AU" dirty="0" smtClean="0"/>
              <a:t>Tianjin, </a:t>
            </a:r>
            <a:r>
              <a:rPr lang="en-AU" dirty="0"/>
              <a:t>5.4 </a:t>
            </a:r>
            <a:r>
              <a:rPr lang="en-AU" dirty="0" smtClean="0"/>
              <a:t>million </a:t>
            </a:r>
            <a:endParaRPr lang="en-AU" dirty="0"/>
          </a:p>
          <a:p>
            <a:pPr marL="0" indent="0">
              <a:buNone/>
            </a:pPr>
            <a:r>
              <a:rPr lang="en-AU" dirty="0" smtClean="0"/>
              <a:t>Shenyang, 4.2 million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Today: </a:t>
            </a:r>
          </a:p>
          <a:p>
            <a:pPr marL="0" indent="0">
              <a:buNone/>
            </a:pPr>
            <a:r>
              <a:rPr lang="en-AU" dirty="0" smtClean="0"/>
              <a:t>Shanghai has 19 million</a:t>
            </a:r>
          </a:p>
          <a:p>
            <a:pPr marL="0" indent="0">
              <a:buNone/>
            </a:pPr>
            <a:r>
              <a:rPr lang="en-AU" dirty="0" smtClean="0"/>
              <a:t>Beijing, 17.4 </a:t>
            </a:r>
            <a:r>
              <a:rPr lang="en-AU" dirty="0"/>
              <a:t>million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r>
              <a:rPr lang="en-AU" dirty="0" smtClean="0"/>
              <a:t> </a:t>
            </a:r>
          </a:p>
          <a:p>
            <a:pPr marL="0" indent="0">
              <a:buNone/>
            </a:pPr>
            <a:r>
              <a:rPr lang="en-AU" dirty="0" smtClean="0"/>
              <a:t>These </a:t>
            </a:r>
            <a:r>
              <a:rPr lang="en-AU" dirty="0"/>
              <a:t>are the two mega-cities in China.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7" name="Picture 3" descr="D:\Users\01889835\Documents\Cities\China\serv_1_im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23" y="1142999"/>
            <a:ext cx="3246178" cy="37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7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486" y="-13855"/>
            <a:ext cx="9270341" cy="687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62600" y="257412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A recent model of Beijing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7978" y="-13856"/>
            <a:ext cx="11761978" cy="687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400" y="2955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Beijing in 1989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01889835\Documents\Cities\China\china-largest-cities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110846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FF0000"/>
                </a:solidFill>
              </a:rPr>
              <a:t>Some of China’s main cities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55183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dirty="0">
                <a:hlinkClick r:id="rId2"/>
              </a:rPr>
              <a:t>http://news.nationalgeographic.com/news/2013/11/131108-lung-cancer-childhood-china-pollution-eight-year-old-girl/?</a:t>
            </a:r>
            <a:r>
              <a:rPr lang="en-AU" dirty="0" smtClean="0">
                <a:hlinkClick r:id="rId2"/>
              </a:rPr>
              <a:t>utm_source=Facebook&amp;utm_medium=Social&amp;utm_content=link_fb20131111news-lungcanc&amp;utm_campaign=Content</a:t>
            </a:r>
            <a:endParaRPr lang="en-AU" dirty="0" smtClean="0"/>
          </a:p>
          <a:p>
            <a:endParaRPr lang="en-AU" dirty="0" smtClean="0"/>
          </a:p>
          <a:p>
            <a:r>
              <a:rPr lang="en-AU">
                <a:hlinkClick r:id="rId3"/>
              </a:rPr>
              <a:t>http://</a:t>
            </a:r>
            <a:r>
              <a:rPr lang="en-AU" smtClean="0">
                <a:hlinkClick r:id="rId3"/>
              </a:rPr>
              <a:t>www.lemonde.fr/asie-pacifique/article/2013/12/06/un-brouillard-de-pollution-paralyse-shanghai_3527010_3216.html</a:t>
            </a:r>
            <a:endParaRPr lang="en-AU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657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1"/>
            <a:ext cx="8351982" cy="152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000" dirty="0"/>
              <a:t>T</a:t>
            </a:r>
            <a:r>
              <a:rPr lang="en-AU" sz="3000" dirty="0" smtClean="0"/>
              <a:t>he </a:t>
            </a:r>
            <a:r>
              <a:rPr lang="en-AU" sz="3000" dirty="0"/>
              <a:t>People's Republic of China </a:t>
            </a:r>
            <a:r>
              <a:rPr lang="en-AU" sz="3000" dirty="0" smtClean="0"/>
              <a:t>has </a:t>
            </a:r>
            <a:r>
              <a:rPr lang="en-AU" sz="3000" dirty="0"/>
              <a:t>a total urban population of </a:t>
            </a:r>
            <a:r>
              <a:rPr lang="en-AU" sz="3000" dirty="0" smtClean="0"/>
              <a:t>725 </a:t>
            </a:r>
            <a:r>
              <a:rPr lang="en-AU" sz="3000" dirty="0"/>
              <a:t>million or </a:t>
            </a:r>
            <a:r>
              <a:rPr lang="en-AU" sz="3000" dirty="0" smtClean="0"/>
              <a:t>54% </a:t>
            </a:r>
            <a:r>
              <a:rPr lang="en-AU" sz="3000" dirty="0"/>
              <a:t>of the total population, rising from 26% in 1990.</a:t>
            </a:r>
          </a:p>
        </p:txBody>
      </p:sp>
      <p:pic>
        <p:nvPicPr>
          <p:cNvPr id="2050" name="Picture 2" descr="D:\Users\01889835\Documents\Cities\China\china-population_2310752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219" y="2514600"/>
            <a:ext cx="5359400" cy="33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1" y="1832760"/>
            <a:ext cx="28332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China faces increasing urbanization; according to predictions, nearly 70% of the population will live in urban areas by 2035.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2218" y="6019800"/>
            <a:ext cx="6345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3"/>
              </a:rPr>
              <a:t>http://www.unicef.org/sowc2012/urbanmap</a:t>
            </a:r>
            <a:r>
              <a:rPr lang="en-AU" dirty="0" smtClean="0">
                <a:hlinkClick r:id="rId3"/>
              </a:rPr>
              <a:t>/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75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2468562"/>
          </a:xfrm>
        </p:spPr>
        <p:txBody>
          <a:bodyPr>
            <a:normAutofit fontScale="90000"/>
          </a:bodyPr>
          <a:lstStyle/>
          <a:p>
            <a:pPr algn="l"/>
            <a:r>
              <a:rPr lang="en-AU" sz="3600" dirty="0" smtClean="0"/>
              <a:t>China has experienced </a:t>
            </a:r>
            <a:r>
              <a:rPr lang="en-AU" sz="3600" dirty="0"/>
              <a:t>the largest migration wave in human history with about 500 millions of its rural population moving to cities over the last </a:t>
            </a:r>
            <a:r>
              <a:rPr lang="en-AU" sz="3600" dirty="0" smtClean="0"/>
              <a:t>40 years</a:t>
            </a:r>
            <a:r>
              <a:rPr lang="en-AU" dirty="0" smtClean="0"/>
              <a:t>!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68582" y="2416641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http://</a:t>
            </a:r>
            <a:r>
              <a:rPr lang="en-AU" dirty="0" smtClean="0">
                <a:hlinkClick r:id="rId4"/>
              </a:rPr>
              <a:t>www.youtube.com/watch?v=KNXg-kYk-LU</a:t>
            </a:r>
            <a:endParaRPr lang="en-AU" dirty="0" smtClean="0"/>
          </a:p>
          <a:p>
            <a:endParaRPr lang="en-AU" dirty="0"/>
          </a:p>
        </p:txBody>
      </p:sp>
      <p:pic>
        <p:nvPicPr>
          <p:cNvPr id="5" name="The largest migration in history_ China's migrant worker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95800" y="3386138"/>
            <a:ext cx="152400" cy="85725"/>
          </a:xfrm>
          <a:prstGeom prst="rect">
            <a:avLst/>
          </a:prstGeom>
        </p:spPr>
      </p:pic>
      <p:pic>
        <p:nvPicPr>
          <p:cNvPr id="2050" name="Picture 2" descr="D:\Users\01889835\Documents\Cities\China\iZAJRsmjpY0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117" y="3015599"/>
            <a:ext cx="5485366" cy="3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0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79334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China's </a:t>
            </a:r>
            <a:r>
              <a:rPr lang="en-AU" dirty="0"/>
              <a:t>urbanization took 22 years </a:t>
            </a:r>
            <a:r>
              <a:rPr lang="en-AU" dirty="0" smtClean="0"/>
              <a:t>to</a:t>
            </a:r>
          </a:p>
          <a:p>
            <a:pPr marL="0" indent="0">
              <a:buNone/>
            </a:pPr>
            <a:r>
              <a:rPr lang="en-AU" dirty="0" smtClean="0"/>
              <a:t>increase from </a:t>
            </a:r>
            <a:r>
              <a:rPr lang="en-AU" dirty="0"/>
              <a:t>17.9</a:t>
            </a:r>
            <a:r>
              <a:rPr lang="en-AU" dirty="0" smtClean="0"/>
              <a:t>% </a:t>
            </a:r>
            <a:r>
              <a:rPr lang="en-AU" dirty="0"/>
              <a:t>to 39.1</a:t>
            </a:r>
            <a:r>
              <a:rPr lang="en-AU" dirty="0" smtClean="0"/>
              <a:t>%.</a:t>
            </a:r>
          </a:p>
          <a:p>
            <a:pPr marL="0" indent="0">
              <a:buNone/>
            </a:pPr>
            <a:r>
              <a:rPr lang="en-AU" dirty="0" smtClean="0"/>
              <a:t>It </a:t>
            </a:r>
            <a:r>
              <a:rPr lang="en-AU" dirty="0"/>
              <a:t>took </a:t>
            </a:r>
            <a:r>
              <a:rPr lang="en-AU" u="sng" dirty="0">
                <a:hlinkClick r:id="rId2" tooltip="United Kingdom"/>
              </a:rPr>
              <a:t>Britain</a:t>
            </a:r>
            <a:r>
              <a:rPr lang="en-AU" dirty="0"/>
              <a:t> 120 years,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u="sng" dirty="0">
                <a:hlinkClick r:id="rId3" tooltip="United States"/>
              </a:rPr>
              <a:t>US</a:t>
            </a:r>
            <a:r>
              <a:rPr lang="en-AU" dirty="0"/>
              <a:t>, 80 years,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and </a:t>
            </a:r>
            <a:r>
              <a:rPr lang="en-AU" u="sng" dirty="0">
                <a:hlinkClick r:id="rId4" tooltip="Japan"/>
              </a:rPr>
              <a:t>Japan</a:t>
            </a:r>
            <a:r>
              <a:rPr lang="en-AU" dirty="0"/>
              <a:t>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more </a:t>
            </a:r>
            <a:r>
              <a:rPr lang="en-AU" dirty="0"/>
              <a:t>than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30 </a:t>
            </a:r>
            <a:r>
              <a:rPr lang="en-AU" dirty="0"/>
              <a:t>years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to do</a:t>
            </a:r>
          </a:p>
          <a:p>
            <a:pPr marL="0" indent="0">
              <a:buNone/>
            </a:pPr>
            <a:r>
              <a:rPr lang="en-AU" dirty="0" smtClean="0"/>
              <a:t>this.</a:t>
            </a:r>
            <a:endParaRPr lang="en-AU" dirty="0"/>
          </a:p>
        </p:txBody>
      </p:sp>
      <p:pic>
        <p:nvPicPr>
          <p:cNvPr id="3074" name="Picture 2" descr="D:\Users\01889835\Documents\Cities\China\urb_violenta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09" y="2743200"/>
            <a:ext cx="5712334" cy="38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9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819400"/>
            <a:ext cx="6324600" cy="3306763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1026" name="Picture 2" descr="D:\Users\01889835\Documents\Cities\China\20090717_mck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World urbanization growth</a:t>
            </a:r>
            <a:br>
              <a:rPr lang="en-AU" b="1" dirty="0"/>
            </a:b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535322"/>
              </p:ext>
            </p:extLst>
          </p:nvPr>
        </p:nvGraphicFramePr>
        <p:xfrm>
          <a:off x="609600" y="1066805"/>
          <a:ext cx="7543800" cy="5465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658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dirty="0">
                          <a:effectLst/>
                        </a:rPr>
                        <a:t>Urban population growth (%)</a:t>
                      </a:r>
                      <a:endParaRPr lang="en-A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dirty="0">
                          <a:effectLst/>
                        </a:rPr>
                        <a:t>Region/country</a:t>
                      </a:r>
                      <a:endParaRPr lang="en-A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1985-1990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1990-1995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1995-2000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2000-2005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2" tooltip="Asia"/>
                        </a:rPr>
                        <a:t>Asia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3.78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3.09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2.88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2.61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3" tooltip="South-East Asia"/>
                        </a:rPr>
                        <a:t>South-East Asia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4.11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3.99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3.84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3.40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4" tooltip="East Asia"/>
                        </a:rPr>
                        <a:t>East Asia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4.08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3.08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2.82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2.52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5" tooltip="China"/>
                        </a:rPr>
                        <a:t>China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5.04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3.77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3.52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3.08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6" tooltip="Europe"/>
                        </a:rPr>
                        <a:t>Europe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0.78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0.37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0.14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0.13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7" tooltip="North America"/>
                        </a:rPr>
                        <a:t>North America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1.24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0.57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1.51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1.37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8" tooltip="Oceania"/>
                        </a:rPr>
                        <a:t>Oceania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1.52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1.52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1.46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1.40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6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u="sng">
                          <a:effectLst/>
                          <a:hlinkClick r:id="rId9" tooltip="World"/>
                        </a:rPr>
                        <a:t>World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2.70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2.33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>
                          <a:effectLst/>
                        </a:rPr>
                        <a:t>2.18</a:t>
                      </a:r>
                      <a:endParaRPr lang="en-A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2000" dirty="0">
                          <a:effectLst/>
                        </a:rPr>
                        <a:t>2.04</a:t>
                      </a:r>
                      <a:endParaRPr lang="en-A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5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731" y="381000"/>
            <a:ext cx="86516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Over </a:t>
            </a:r>
            <a:r>
              <a:rPr lang="en-AU" sz="2800" dirty="0"/>
              <a:t>the next two decades China will build 20,000 to 50,000 new skyscrapers and more than 170 cities will require mass transit systems by 2025.</a:t>
            </a:r>
          </a:p>
        </p:txBody>
      </p:sp>
      <p:pic>
        <p:nvPicPr>
          <p:cNvPr id="1026" name="Picture 2" descr="D:\Users\01889835\Documents\Cities\China\NYT_china_bubble_highrise_051018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51054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 rot="10800000" flipV="1">
            <a:off x="2971800" y="5620210"/>
            <a:ext cx="6248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Shanghai already has 4,000 skyscrapers, almost double the number in New York. </a:t>
            </a:r>
            <a:r>
              <a:rPr lang="en-US" sz="2000" dirty="0">
                <a:cs typeface="Arial" pitchFamily="34" charset="0"/>
              </a:rPr>
              <a:t>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here are designs to build 1,000 more by the end of this decade.</a:t>
            </a:r>
          </a:p>
        </p:txBody>
      </p:sp>
      <p:pic>
        <p:nvPicPr>
          <p:cNvPr id="1028" name="Picture 4" descr="D:\Users\01889835\Documents\Cities\China\beijing-subway-olympic-line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6" y="1780876"/>
            <a:ext cx="326571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326076" y="4087658"/>
            <a:ext cx="34077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Since 1993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Shanghai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has gone from no inner-city rail to 303 stations and nearly 500 km of tracks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7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525000" cy="77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2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1"/>
            <a:ext cx="8534400" cy="1676400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 2005, China had 286 cities. </a:t>
            </a:r>
            <a:r>
              <a:rPr lang="en-AU" dirty="0" smtClean="0"/>
              <a:t>Most </a:t>
            </a:r>
            <a:r>
              <a:rPr lang="en-AU" dirty="0"/>
              <a:t>of </a:t>
            </a:r>
            <a:r>
              <a:rPr lang="en-AU" dirty="0" smtClean="0"/>
              <a:t>these </a:t>
            </a:r>
            <a:r>
              <a:rPr lang="en-AU" dirty="0"/>
              <a:t>cities have a population of one million and below.</a:t>
            </a:r>
          </a:p>
        </p:txBody>
      </p:sp>
      <p:pic>
        <p:nvPicPr>
          <p:cNvPr id="4098" name="Picture 2" descr="D:\Users\01889835\Documents\Cities\China\beijing_traff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858000" cy="457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7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340</Words>
  <Application>Microsoft Office PowerPoint</Application>
  <PresentationFormat>On-screen Show (4:3)</PresentationFormat>
  <Paragraphs>84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Comic Sans MS</vt:lpstr>
      <vt:lpstr>Times New Roman</vt:lpstr>
      <vt:lpstr>Office Theme</vt:lpstr>
      <vt:lpstr>Urbanisation in China</vt:lpstr>
      <vt:lpstr>PowerPoint Presentation</vt:lpstr>
      <vt:lpstr>China has experienced the largest migration wave in human history with about 500 millions of its rural population moving to cities over the last 40 years!</vt:lpstr>
      <vt:lpstr>PowerPoint Presentation</vt:lpstr>
      <vt:lpstr>PowerPoint Presentation</vt:lpstr>
      <vt:lpstr>World urbanization growth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Urbanisation in China</dc:title>
  <dc:creator>01889835 Stephan Megroz</dc:creator>
  <cp:lastModifiedBy>Baz Humphries</cp:lastModifiedBy>
  <cp:revision>39</cp:revision>
  <dcterms:created xsi:type="dcterms:W3CDTF">2006-08-16T00:00:00Z</dcterms:created>
  <dcterms:modified xsi:type="dcterms:W3CDTF">2022-01-26T07:00:57Z</dcterms:modified>
</cp:coreProperties>
</file>