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82" r:id="rId7"/>
    <p:sldId id="288" r:id="rId8"/>
    <p:sldId id="289" r:id="rId9"/>
    <p:sldId id="275" r:id="rId10"/>
    <p:sldId id="284" r:id="rId11"/>
    <p:sldId id="274" r:id="rId12"/>
    <p:sldId id="262" r:id="rId13"/>
    <p:sldId id="292" r:id="rId14"/>
    <p:sldId id="294" r:id="rId15"/>
    <p:sldId id="306" r:id="rId16"/>
    <p:sldId id="307" r:id="rId17"/>
    <p:sldId id="308" r:id="rId18"/>
    <p:sldId id="310" r:id="rId19"/>
    <p:sldId id="309" r:id="rId20"/>
    <p:sldId id="311" r:id="rId21"/>
    <p:sldId id="312" r:id="rId22"/>
    <p:sldId id="315" r:id="rId23"/>
    <p:sldId id="314" r:id="rId24"/>
    <p:sldId id="313" r:id="rId25"/>
    <p:sldId id="323" r:id="rId26"/>
    <p:sldId id="324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179D1-8C84-ACEC-DB6C-F0577040A330}" v="27" dt="2022-04-26T09:47:38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EBB179D1-8C84-ACEC-DB6C-F0577040A330}"/>
    <pc:docChg chg="delSld modSld">
      <pc:chgData name="SHERIDAN Ellie [Narrogin Senior High School]" userId="S::ellie.sheridan@education.wa.edu.au::27b99e1c-805c-4f4d-b76c-e84354564903" providerId="AD" clId="Web-{EBB179D1-8C84-ACEC-DB6C-F0577040A330}" dt="2022-04-26T09:47:38.115" v="22"/>
      <pc:docMkLst>
        <pc:docMk/>
      </pc:docMkLst>
      <pc:sldChg chg="modSp">
        <pc:chgData name="SHERIDAN Ellie [Narrogin Senior High School]" userId="S::ellie.sheridan@education.wa.edu.au::27b99e1c-805c-4f4d-b76c-e84354564903" providerId="AD" clId="Web-{EBB179D1-8C84-ACEC-DB6C-F0577040A330}" dt="2022-04-26T09:47:33.896" v="21" actId="20577"/>
        <pc:sldMkLst>
          <pc:docMk/>
          <pc:sldMk cId="3438734712" sldId="256"/>
        </pc:sldMkLst>
        <pc:spChg chg="mod">
          <ac:chgData name="SHERIDAN Ellie [Narrogin Senior High School]" userId="S::ellie.sheridan@education.wa.edu.au::27b99e1c-805c-4f4d-b76c-e84354564903" providerId="AD" clId="Web-{EBB179D1-8C84-ACEC-DB6C-F0577040A330}" dt="2022-04-26T09:47:33.896" v="21" actId="20577"/>
          <ac:spMkLst>
            <pc:docMk/>
            <pc:sldMk cId="3438734712" sldId="256"/>
            <ac:spMk id="6" creationId="{2E216B6D-01EA-411F-84A3-063B6DFDCC5B}"/>
          </ac:spMkLst>
        </pc:spChg>
      </pc:sldChg>
      <pc:sldChg chg="del">
        <pc:chgData name="SHERIDAN Ellie [Narrogin Senior High School]" userId="S::ellie.sheridan@education.wa.edu.au::27b99e1c-805c-4f4d-b76c-e84354564903" providerId="AD" clId="Web-{EBB179D1-8C84-ACEC-DB6C-F0577040A330}" dt="2022-04-26T09:47:38.115" v="22"/>
        <pc:sldMkLst>
          <pc:docMk/>
          <pc:sldMk cId="50722193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067F8-8914-4AED-B8DC-82609AA9A04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8528A65E-DDAD-4B2C-BE1B-F19137AAC23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AU" dirty="0">
              <a:solidFill>
                <a:schemeClr val="accent1">
                  <a:lumMod val="50000"/>
                </a:schemeClr>
              </a:solidFill>
              <a:latin typeface="Abadi MT Condensed Extra Bold" panose="020B0A06030101010103" pitchFamily="34" charset="0"/>
            </a:rPr>
            <a:t>Needs</a:t>
          </a:r>
        </a:p>
      </dgm:t>
    </dgm:pt>
    <dgm:pt modelId="{06531210-A811-4CE9-B300-592B6628D79F}" type="parTrans" cxnId="{1D28E96E-4C82-4BED-BFF0-531AD79736F4}">
      <dgm:prSet/>
      <dgm:spPr/>
      <dgm:t>
        <a:bodyPr/>
        <a:lstStyle/>
        <a:p>
          <a:endParaRPr lang="en-AU"/>
        </a:p>
      </dgm:t>
    </dgm:pt>
    <dgm:pt modelId="{283C459B-28BE-48F4-A892-54A92E451776}" type="sibTrans" cxnId="{1D28E96E-4C82-4BED-BFF0-531AD79736F4}">
      <dgm:prSet/>
      <dgm:spPr/>
      <dgm:t>
        <a:bodyPr/>
        <a:lstStyle/>
        <a:p>
          <a:endParaRPr lang="en-AU"/>
        </a:p>
      </dgm:t>
    </dgm:pt>
    <dgm:pt modelId="{8D3922A7-C09C-4EDA-B68F-69DA4808527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AU" dirty="0">
              <a:solidFill>
                <a:schemeClr val="accent3">
                  <a:lumMod val="50000"/>
                </a:schemeClr>
              </a:solidFill>
              <a:latin typeface="Abadi MT Condensed Extra Bold" panose="020B0A06030101010103" pitchFamily="34" charset="0"/>
            </a:rPr>
            <a:t>Wants</a:t>
          </a:r>
        </a:p>
      </dgm:t>
    </dgm:pt>
    <dgm:pt modelId="{6EEA4094-B2DB-4339-91C6-5038C0FCC646}" type="parTrans" cxnId="{259ED5F9-9E25-4AB5-B052-C03FB16CAB71}">
      <dgm:prSet/>
      <dgm:spPr/>
      <dgm:t>
        <a:bodyPr/>
        <a:lstStyle/>
        <a:p>
          <a:endParaRPr lang="en-AU"/>
        </a:p>
      </dgm:t>
    </dgm:pt>
    <dgm:pt modelId="{4F3CAC5C-2967-40E4-91EC-F05E47D0D024}" type="sibTrans" cxnId="{259ED5F9-9E25-4AB5-B052-C03FB16CAB71}">
      <dgm:prSet/>
      <dgm:spPr/>
      <dgm:t>
        <a:bodyPr/>
        <a:lstStyle/>
        <a:p>
          <a:endParaRPr lang="en-AU"/>
        </a:p>
      </dgm:t>
    </dgm:pt>
    <dgm:pt modelId="{245A58FD-62AA-4A23-B6F6-00AA8BA1FCCF}">
      <dgm:prSet phldrT="[Text]"/>
      <dgm:spPr/>
      <dgm:t>
        <a:bodyPr/>
        <a:lstStyle/>
        <a:p>
          <a:r>
            <a:rPr lang="en-AU" dirty="0"/>
            <a:t>A good or service that consumers consider necessary to maintain their standard of living</a:t>
          </a:r>
        </a:p>
      </dgm:t>
    </dgm:pt>
    <dgm:pt modelId="{55D7925B-41C4-4B9A-8ED0-6169DCC82512}" type="parTrans" cxnId="{D7E26F20-9D8C-4473-BA30-6B5ACEA0C0DE}">
      <dgm:prSet/>
      <dgm:spPr/>
      <dgm:t>
        <a:bodyPr/>
        <a:lstStyle/>
        <a:p>
          <a:endParaRPr lang="en-AU"/>
        </a:p>
      </dgm:t>
    </dgm:pt>
    <dgm:pt modelId="{638D7A5A-04A9-4B1C-8A78-C43C62F43F32}" type="sibTrans" cxnId="{D7E26F20-9D8C-4473-BA30-6B5ACEA0C0DE}">
      <dgm:prSet/>
      <dgm:spPr/>
      <dgm:t>
        <a:bodyPr/>
        <a:lstStyle/>
        <a:p>
          <a:endParaRPr lang="en-AU"/>
        </a:p>
      </dgm:t>
    </dgm:pt>
    <dgm:pt modelId="{3EDFE0D9-9941-4CB4-BB37-BD3ECA2746C4}">
      <dgm:prSet phldrT="[Text]"/>
      <dgm:spPr/>
      <dgm:t>
        <a:bodyPr/>
        <a:lstStyle/>
        <a:p>
          <a:r>
            <a:rPr lang="en-AU" dirty="0"/>
            <a:t> A good or service that is desired in order to provide satisfaction to the user, but which is not necessary for survival or to meet the basic standard of living in a community</a:t>
          </a:r>
        </a:p>
      </dgm:t>
    </dgm:pt>
    <dgm:pt modelId="{1254FFEF-7BB8-4970-B820-D0227998512A}" type="parTrans" cxnId="{21D66468-A3BA-43DA-B86C-CCF150B21E42}">
      <dgm:prSet/>
      <dgm:spPr/>
      <dgm:t>
        <a:bodyPr/>
        <a:lstStyle/>
        <a:p>
          <a:endParaRPr lang="en-AU"/>
        </a:p>
      </dgm:t>
    </dgm:pt>
    <dgm:pt modelId="{A227474A-1D70-435F-AF1E-6E8DF1E62A3F}" type="sibTrans" cxnId="{21D66468-A3BA-43DA-B86C-CCF150B21E42}">
      <dgm:prSet/>
      <dgm:spPr/>
      <dgm:t>
        <a:bodyPr/>
        <a:lstStyle/>
        <a:p>
          <a:endParaRPr lang="en-AU"/>
        </a:p>
      </dgm:t>
    </dgm:pt>
    <dgm:pt modelId="{A99D1785-5FB1-4A1B-BCBA-E5ABFF078B5F}" type="pres">
      <dgm:prSet presAssocID="{4F9067F8-8914-4AED-B8DC-82609AA9A04B}" presName="Name0" presStyleCnt="0">
        <dgm:presLayoutVars>
          <dgm:dir/>
          <dgm:animLvl val="lvl"/>
          <dgm:resizeHandles val="exact"/>
        </dgm:presLayoutVars>
      </dgm:prSet>
      <dgm:spPr/>
    </dgm:pt>
    <dgm:pt modelId="{85D59B9C-1342-4AD1-BAE3-DC7C3AA829FD}" type="pres">
      <dgm:prSet presAssocID="{8528A65E-DDAD-4B2C-BE1B-F19137AAC237}" presName="linNode" presStyleCnt="0"/>
      <dgm:spPr/>
    </dgm:pt>
    <dgm:pt modelId="{25FAA8BA-0A1D-4FB6-AD7A-A8D2F8EDCD3F}" type="pres">
      <dgm:prSet presAssocID="{8528A65E-DDAD-4B2C-BE1B-F19137AAC2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F0CDB40-CCFA-47F5-B725-AD3F7D243F6E}" type="pres">
      <dgm:prSet presAssocID="{8528A65E-DDAD-4B2C-BE1B-F19137AAC237}" presName="descendantText" presStyleLbl="alignAccFollowNode1" presStyleIdx="0" presStyleCnt="2">
        <dgm:presLayoutVars>
          <dgm:bulletEnabled val="1"/>
        </dgm:presLayoutVars>
      </dgm:prSet>
      <dgm:spPr/>
    </dgm:pt>
    <dgm:pt modelId="{326B3E7E-D85B-400C-BB1A-0501BE76ADDF}" type="pres">
      <dgm:prSet presAssocID="{283C459B-28BE-48F4-A892-54A92E451776}" presName="sp" presStyleCnt="0"/>
      <dgm:spPr/>
    </dgm:pt>
    <dgm:pt modelId="{31265898-423C-4FDE-89C7-47FFBD902E3A}" type="pres">
      <dgm:prSet presAssocID="{8D3922A7-C09C-4EDA-B68F-69DA48085276}" presName="linNode" presStyleCnt="0"/>
      <dgm:spPr/>
    </dgm:pt>
    <dgm:pt modelId="{DB4E587D-9F0A-4003-A93E-F43F620B2991}" type="pres">
      <dgm:prSet presAssocID="{8D3922A7-C09C-4EDA-B68F-69DA4808527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BB791CF-E11B-4E9F-9833-849ED66A7033}" type="pres">
      <dgm:prSet presAssocID="{8D3922A7-C09C-4EDA-B68F-69DA4808527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7E26F20-9D8C-4473-BA30-6B5ACEA0C0DE}" srcId="{8528A65E-DDAD-4B2C-BE1B-F19137AAC237}" destId="{245A58FD-62AA-4A23-B6F6-00AA8BA1FCCF}" srcOrd="0" destOrd="0" parTransId="{55D7925B-41C4-4B9A-8ED0-6169DCC82512}" sibTransId="{638D7A5A-04A9-4B1C-8A78-C43C62F43F32}"/>
    <dgm:cxn modelId="{21D66468-A3BA-43DA-B86C-CCF150B21E42}" srcId="{8D3922A7-C09C-4EDA-B68F-69DA48085276}" destId="{3EDFE0D9-9941-4CB4-BB37-BD3ECA2746C4}" srcOrd="0" destOrd="0" parTransId="{1254FFEF-7BB8-4970-B820-D0227998512A}" sibTransId="{A227474A-1D70-435F-AF1E-6E8DF1E62A3F}"/>
    <dgm:cxn modelId="{1D28E96E-4C82-4BED-BFF0-531AD79736F4}" srcId="{4F9067F8-8914-4AED-B8DC-82609AA9A04B}" destId="{8528A65E-DDAD-4B2C-BE1B-F19137AAC237}" srcOrd="0" destOrd="0" parTransId="{06531210-A811-4CE9-B300-592B6628D79F}" sibTransId="{283C459B-28BE-48F4-A892-54A92E451776}"/>
    <dgm:cxn modelId="{FDCE098A-B295-4DF4-82EC-A170B854AAEB}" type="presOf" srcId="{8D3922A7-C09C-4EDA-B68F-69DA48085276}" destId="{DB4E587D-9F0A-4003-A93E-F43F620B2991}" srcOrd="0" destOrd="0" presId="urn:microsoft.com/office/officeart/2005/8/layout/vList5"/>
    <dgm:cxn modelId="{55AF7198-637B-477B-B82E-4EBAD9DDCF30}" type="presOf" srcId="{3EDFE0D9-9941-4CB4-BB37-BD3ECA2746C4}" destId="{0BB791CF-E11B-4E9F-9833-849ED66A7033}" srcOrd="0" destOrd="0" presId="urn:microsoft.com/office/officeart/2005/8/layout/vList5"/>
    <dgm:cxn modelId="{B737E4A4-967D-4178-BB1C-26925FD6B147}" type="presOf" srcId="{4F9067F8-8914-4AED-B8DC-82609AA9A04B}" destId="{A99D1785-5FB1-4A1B-BCBA-E5ABFF078B5F}" srcOrd="0" destOrd="0" presId="urn:microsoft.com/office/officeart/2005/8/layout/vList5"/>
    <dgm:cxn modelId="{EC09C7C3-8911-43AD-9472-7FD06B39823A}" type="presOf" srcId="{245A58FD-62AA-4A23-B6F6-00AA8BA1FCCF}" destId="{8F0CDB40-CCFA-47F5-B725-AD3F7D243F6E}" srcOrd="0" destOrd="0" presId="urn:microsoft.com/office/officeart/2005/8/layout/vList5"/>
    <dgm:cxn modelId="{7B6988F2-E15E-4108-A22A-EF012C1A5460}" type="presOf" srcId="{8528A65E-DDAD-4B2C-BE1B-F19137AAC237}" destId="{25FAA8BA-0A1D-4FB6-AD7A-A8D2F8EDCD3F}" srcOrd="0" destOrd="0" presId="urn:microsoft.com/office/officeart/2005/8/layout/vList5"/>
    <dgm:cxn modelId="{259ED5F9-9E25-4AB5-B052-C03FB16CAB71}" srcId="{4F9067F8-8914-4AED-B8DC-82609AA9A04B}" destId="{8D3922A7-C09C-4EDA-B68F-69DA48085276}" srcOrd="1" destOrd="0" parTransId="{6EEA4094-B2DB-4339-91C6-5038C0FCC646}" sibTransId="{4F3CAC5C-2967-40E4-91EC-F05E47D0D024}"/>
    <dgm:cxn modelId="{CF3E4BA4-264A-4EE2-80B7-B44ED7DA90EE}" type="presParOf" srcId="{A99D1785-5FB1-4A1B-BCBA-E5ABFF078B5F}" destId="{85D59B9C-1342-4AD1-BAE3-DC7C3AA829FD}" srcOrd="0" destOrd="0" presId="urn:microsoft.com/office/officeart/2005/8/layout/vList5"/>
    <dgm:cxn modelId="{4ECC7072-1E59-4D2F-8825-EE836EEBE6AB}" type="presParOf" srcId="{85D59B9C-1342-4AD1-BAE3-DC7C3AA829FD}" destId="{25FAA8BA-0A1D-4FB6-AD7A-A8D2F8EDCD3F}" srcOrd="0" destOrd="0" presId="urn:microsoft.com/office/officeart/2005/8/layout/vList5"/>
    <dgm:cxn modelId="{9BF1D7B5-B98E-498A-8B72-6D24A2F091FD}" type="presParOf" srcId="{85D59B9C-1342-4AD1-BAE3-DC7C3AA829FD}" destId="{8F0CDB40-CCFA-47F5-B725-AD3F7D243F6E}" srcOrd="1" destOrd="0" presId="urn:microsoft.com/office/officeart/2005/8/layout/vList5"/>
    <dgm:cxn modelId="{B52206E8-0B2B-4843-B57C-396DCFB3C919}" type="presParOf" srcId="{A99D1785-5FB1-4A1B-BCBA-E5ABFF078B5F}" destId="{326B3E7E-D85B-400C-BB1A-0501BE76ADDF}" srcOrd="1" destOrd="0" presId="urn:microsoft.com/office/officeart/2005/8/layout/vList5"/>
    <dgm:cxn modelId="{D6C3C7F6-E85A-427F-8E9B-75425BFCD6BC}" type="presParOf" srcId="{A99D1785-5FB1-4A1B-BCBA-E5ABFF078B5F}" destId="{31265898-423C-4FDE-89C7-47FFBD902E3A}" srcOrd="2" destOrd="0" presId="urn:microsoft.com/office/officeart/2005/8/layout/vList5"/>
    <dgm:cxn modelId="{66AB5540-B72E-44C8-AC71-1D735A94068C}" type="presParOf" srcId="{31265898-423C-4FDE-89C7-47FFBD902E3A}" destId="{DB4E587D-9F0A-4003-A93E-F43F620B2991}" srcOrd="0" destOrd="0" presId="urn:microsoft.com/office/officeart/2005/8/layout/vList5"/>
    <dgm:cxn modelId="{BC4142BF-0278-4AD4-AE08-FCE52657ADCE}" type="presParOf" srcId="{31265898-423C-4FDE-89C7-47FFBD902E3A}" destId="{0BB791CF-E11B-4E9F-9833-849ED66A70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067F8-8914-4AED-B8DC-82609AA9A04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98F885DB-F421-4FA0-8DEB-76D1917228B5}">
      <dgm:prSet phldrT="[Text]"/>
      <dgm:spPr/>
      <dgm:t>
        <a:bodyPr/>
        <a:lstStyle/>
        <a:p>
          <a:r>
            <a:rPr lang="en-AU" dirty="0"/>
            <a:t>Scarcity</a:t>
          </a:r>
        </a:p>
      </dgm:t>
    </dgm:pt>
    <dgm:pt modelId="{0AB14434-782F-49FB-8D54-EC05A05346D6}" type="parTrans" cxnId="{1EA2FE3E-7D3B-4735-9DC0-C1BBB4C1BED5}">
      <dgm:prSet/>
      <dgm:spPr/>
      <dgm:t>
        <a:bodyPr/>
        <a:lstStyle/>
        <a:p>
          <a:endParaRPr lang="en-AU"/>
        </a:p>
      </dgm:t>
    </dgm:pt>
    <dgm:pt modelId="{37755308-0E9A-4E3C-A756-C65553D74FEF}" type="sibTrans" cxnId="{1EA2FE3E-7D3B-4735-9DC0-C1BBB4C1BED5}">
      <dgm:prSet/>
      <dgm:spPr/>
      <dgm:t>
        <a:bodyPr/>
        <a:lstStyle/>
        <a:p>
          <a:endParaRPr lang="en-AU"/>
        </a:p>
      </dgm:t>
    </dgm:pt>
    <dgm:pt modelId="{AB56BD46-EC40-4F8D-BD98-343760169ED4}">
      <dgm:prSet phldrT="[Text]"/>
      <dgm:spPr/>
      <dgm:t>
        <a:bodyPr/>
        <a:lstStyle/>
        <a:p>
          <a:r>
            <a:rPr lang="en-AU" dirty="0"/>
            <a:t>The economic problem of having unlimited needs and wants, but limited resources that can be used to achieve them.</a:t>
          </a:r>
        </a:p>
      </dgm:t>
    </dgm:pt>
    <dgm:pt modelId="{6D75B06A-112F-48DB-AFFC-F80F639DAFDB}" type="parTrans" cxnId="{6B724D3E-28FD-4D20-BE28-1393AAEEB8C5}">
      <dgm:prSet/>
      <dgm:spPr/>
      <dgm:t>
        <a:bodyPr/>
        <a:lstStyle/>
        <a:p>
          <a:endParaRPr lang="en-AU"/>
        </a:p>
      </dgm:t>
    </dgm:pt>
    <dgm:pt modelId="{5EFE960F-1716-4E7C-8C86-92A5120353BA}" type="sibTrans" cxnId="{6B724D3E-28FD-4D20-BE28-1393AAEEB8C5}">
      <dgm:prSet/>
      <dgm:spPr/>
      <dgm:t>
        <a:bodyPr/>
        <a:lstStyle/>
        <a:p>
          <a:endParaRPr lang="en-AU"/>
        </a:p>
      </dgm:t>
    </dgm:pt>
    <dgm:pt modelId="{A99D1785-5FB1-4A1B-BCBA-E5ABFF078B5F}" type="pres">
      <dgm:prSet presAssocID="{4F9067F8-8914-4AED-B8DC-82609AA9A04B}" presName="Name0" presStyleCnt="0">
        <dgm:presLayoutVars>
          <dgm:dir/>
          <dgm:animLvl val="lvl"/>
          <dgm:resizeHandles val="exact"/>
        </dgm:presLayoutVars>
      </dgm:prSet>
      <dgm:spPr/>
    </dgm:pt>
    <dgm:pt modelId="{44BD42C3-DA4B-4324-B73B-9D3EFDBE51BF}" type="pres">
      <dgm:prSet presAssocID="{98F885DB-F421-4FA0-8DEB-76D1917228B5}" presName="linNode" presStyleCnt="0"/>
      <dgm:spPr/>
    </dgm:pt>
    <dgm:pt modelId="{67FD0C6E-4CDA-43C1-A3F9-926342B18B7F}" type="pres">
      <dgm:prSet presAssocID="{98F885DB-F421-4FA0-8DEB-76D1917228B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6162D8B-C0C6-4E02-A9BD-3F7A30E0EE9C}" type="pres">
      <dgm:prSet presAssocID="{98F885DB-F421-4FA0-8DEB-76D1917228B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827B607-EB87-4B29-927C-E534CABA7CBF}" type="presOf" srcId="{98F885DB-F421-4FA0-8DEB-76D1917228B5}" destId="{67FD0C6E-4CDA-43C1-A3F9-926342B18B7F}" srcOrd="0" destOrd="0" presId="urn:microsoft.com/office/officeart/2005/8/layout/vList5"/>
    <dgm:cxn modelId="{6B724D3E-28FD-4D20-BE28-1393AAEEB8C5}" srcId="{98F885DB-F421-4FA0-8DEB-76D1917228B5}" destId="{AB56BD46-EC40-4F8D-BD98-343760169ED4}" srcOrd="0" destOrd="0" parTransId="{6D75B06A-112F-48DB-AFFC-F80F639DAFDB}" sibTransId="{5EFE960F-1716-4E7C-8C86-92A5120353BA}"/>
    <dgm:cxn modelId="{1EA2FE3E-7D3B-4735-9DC0-C1BBB4C1BED5}" srcId="{4F9067F8-8914-4AED-B8DC-82609AA9A04B}" destId="{98F885DB-F421-4FA0-8DEB-76D1917228B5}" srcOrd="0" destOrd="0" parTransId="{0AB14434-782F-49FB-8D54-EC05A05346D6}" sibTransId="{37755308-0E9A-4E3C-A756-C65553D74FEF}"/>
    <dgm:cxn modelId="{F01EEBB1-3C92-4FDE-93FB-6D5B8A926D96}" type="presOf" srcId="{AB56BD46-EC40-4F8D-BD98-343760169ED4}" destId="{46162D8B-C0C6-4E02-A9BD-3F7A30E0EE9C}" srcOrd="0" destOrd="0" presId="urn:microsoft.com/office/officeart/2005/8/layout/vList5"/>
    <dgm:cxn modelId="{62FCBFFF-B778-44F1-A01E-623E8A14AC7C}" type="presOf" srcId="{4F9067F8-8914-4AED-B8DC-82609AA9A04B}" destId="{A99D1785-5FB1-4A1B-BCBA-E5ABFF078B5F}" srcOrd="0" destOrd="0" presId="urn:microsoft.com/office/officeart/2005/8/layout/vList5"/>
    <dgm:cxn modelId="{EF3B4AB8-173D-4878-AB38-4D1D9EF3183E}" type="presParOf" srcId="{A99D1785-5FB1-4A1B-BCBA-E5ABFF078B5F}" destId="{44BD42C3-DA4B-4324-B73B-9D3EFDBE51BF}" srcOrd="0" destOrd="0" presId="urn:microsoft.com/office/officeart/2005/8/layout/vList5"/>
    <dgm:cxn modelId="{3713F6B9-4350-4EFF-93B0-BE9EAA8ECAC0}" type="presParOf" srcId="{44BD42C3-DA4B-4324-B73B-9D3EFDBE51BF}" destId="{67FD0C6E-4CDA-43C1-A3F9-926342B18B7F}" srcOrd="0" destOrd="0" presId="urn:microsoft.com/office/officeart/2005/8/layout/vList5"/>
    <dgm:cxn modelId="{73BB0EE9-FF84-4428-B71E-9BDA9CFB0FCB}" type="presParOf" srcId="{44BD42C3-DA4B-4324-B73B-9D3EFDBE51BF}" destId="{46162D8B-C0C6-4E02-A9BD-3F7A30E0EE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067F8-8914-4AED-B8DC-82609AA9A04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98F885DB-F421-4FA0-8DEB-76D1917228B5}">
      <dgm:prSet phldrT="[Text]"/>
      <dgm:spPr/>
      <dgm:t>
        <a:bodyPr/>
        <a:lstStyle/>
        <a:p>
          <a:r>
            <a:rPr lang="en-AU" dirty="0"/>
            <a:t>Interdependence</a:t>
          </a:r>
        </a:p>
      </dgm:t>
    </dgm:pt>
    <dgm:pt modelId="{0AB14434-782F-49FB-8D54-EC05A05346D6}" type="parTrans" cxnId="{1EA2FE3E-7D3B-4735-9DC0-C1BBB4C1BED5}">
      <dgm:prSet/>
      <dgm:spPr/>
      <dgm:t>
        <a:bodyPr/>
        <a:lstStyle/>
        <a:p>
          <a:endParaRPr lang="en-AU"/>
        </a:p>
      </dgm:t>
    </dgm:pt>
    <dgm:pt modelId="{37755308-0E9A-4E3C-A756-C65553D74FEF}" type="sibTrans" cxnId="{1EA2FE3E-7D3B-4735-9DC0-C1BBB4C1BED5}">
      <dgm:prSet/>
      <dgm:spPr/>
      <dgm:t>
        <a:bodyPr/>
        <a:lstStyle/>
        <a:p>
          <a:endParaRPr lang="en-AU"/>
        </a:p>
      </dgm:t>
    </dgm:pt>
    <dgm:pt modelId="{AB56BD46-EC40-4F8D-BD98-343760169ED4}">
      <dgm:prSet phldrT="[Text]" custT="1"/>
      <dgm:spPr/>
      <dgm:t>
        <a:bodyPr/>
        <a:lstStyle/>
        <a:p>
          <a:r>
            <a:rPr lang="en-AU" sz="3200" dirty="0"/>
            <a:t>The way participants in an economy (such as individuals, businesses and governments) rely on each other to provide/trade the goods/services they can not produce themselves</a:t>
          </a:r>
        </a:p>
      </dgm:t>
    </dgm:pt>
    <dgm:pt modelId="{6D75B06A-112F-48DB-AFFC-F80F639DAFDB}" type="parTrans" cxnId="{6B724D3E-28FD-4D20-BE28-1393AAEEB8C5}">
      <dgm:prSet/>
      <dgm:spPr/>
      <dgm:t>
        <a:bodyPr/>
        <a:lstStyle/>
        <a:p>
          <a:endParaRPr lang="en-AU"/>
        </a:p>
      </dgm:t>
    </dgm:pt>
    <dgm:pt modelId="{5EFE960F-1716-4E7C-8C86-92A5120353BA}" type="sibTrans" cxnId="{6B724D3E-28FD-4D20-BE28-1393AAEEB8C5}">
      <dgm:prSet/>
      <dgm:spPr/>
      <dgm:t>
        <a:bodyPr/>
        <a:lstStyle/>
        <a:p>
          <a:endParaRPr lang="en-AU"/>
        </a:p>
      </dgm:t>
    </dgm:pt>
    <dgm:pt modelId="{A99D1785-5FB1-4A1B-BCBA-E5ABFF078B5F}" type="pres">
      <dgm:prSet presAssocID="{4F9067F8-8914-4AED-B8DC-82609AA9A04B}" presName="Name0" presStyleCnt="0">
        <dgm:presLayoutVars>
          <dgm:dir/>
          <dgm:animLvl val="lvl"/>
          <dgm:resizeHandles val="exact"/>
        </dgm:presLayoutVars>
      </dgm:prSet>
      <dgm:spPr/>
    </dgm:pt>
    <dgm:pt modelId="{44BD42C3-DA4B-4324-B73B-9D3EFDBE51BF}" type="pres">
      <dgm:prSet presAssocID="{98F885DB-F421-4FA0-8DEB-76D1917228B5}" presName="linNode" presStyleCnt="0"/>
      <dgm:spPr/>
    </dgm:pt>
    <dgm:pt modelId="{67FD0C6E-4CDA-43C1-A3F9-926342B18B7F}" type="pres">
      <dgm:prSet presAssocID="{98F885DB-F421-4FA0-8DEB-76D1917228B5}" presName="parentText" presStyleLbl="node1" presStyleIdx="0" presStyleCnt="1" custScaleY="100098" custLinFactNeighborX="-990" custLinFactNeighborY="-352">
        <dgm:presLayoutVars>
          <dgm:chMax val="1"/>
          <dgm:bulletEnabled val="1"/>
        </dgm:presLayoutVars>
      </dgm:prSet>
      <dgm:spPr/>
    </dgm:pt>
    <dgm:pt modelId="{46162D8B-C0C6-4E02-A9BD-3F7A30E0EE9C}" type="pres">
      <dgm:prSet presAssocID="{98F885DB-F421-4FA0-8DEB-76D1917228B5}" presName="descendantText" presStyleLbl="alignAccFollowNode1" presStyleIdx="0" presStyleCnt="1" custScaleY="125245">
        <dgm:presLayoutVars>
          <dgm:bulletEnabled val="1"/>
        </dgm:presLayoutVars>
      </dgm:prSet>
      <dgm:spPr/>
    </dgm:pt>
  </dgm:ptLst>
  <dgm:cxnLst>
    <dgm:cxn modelId="{7827B607-EB87-4B29-927C-E534CABA7CBF}" type="presOf" srcId="{98F885DB-F421-4FA0-8DEB-76D1917228B5}" destId="{67FD0C6E-4CDA-43C1-A3F9-926342B18B7F}" srcOrd="0" destOrd="0" presId="urn:microsoft.com/office/officeart/2005/8/layout/vList5"/>
    <dgm:cxn modelId="{6B724D3E-28FD-4D20-BE28-1393AAEEB8C5}" srcId="{98F885DB-F421-4FA0-8DEB-76D1917228B5}" destId="{AB56BD46-EC40-4F8D-BD98-343760169ED4}" srcOrd="0" destOrd="0" parTransId="{6D75B06A-112F-48DB-AFFC-F80F639DAFDB}" sibTransId="{5EFE960F-1716-4E7C-8C86-92A5120353BA}"/>
    <dgm:cxn modelId="{1EA2FE3E-7D3B-4735-9DC0-C1BBB4C1BED5}" srcId="{4F9067F8-8914-4AED-B8DC-82609AA9A04B}" destId="{98F885DB-F421-4FA0-8DEB-76D1917228B5}" srcOrd="0" destOrd="0" parTransId="{0AB14434-782F-49FB-8D54-EC05A05346D6}" sibTransId="{37755308-0E9A-4E3C-A756-C65553D74FEF}"/>
    <dgm:cxn modelId="{F01EEBB1-3C92-4FDE-93FB-6D5B8A926D96}" type="presOf" srcId="{AB56BD46-EC40-4F8D-BD98-343760169ED4}" destId="{46162D8B-C0C6-4E02-A9BD-3F7A30E0EE9C}" srcOrd="0" destOrd="0" presId="urn:microsoft.com/office/officeart/2005/8/layout/vList5"/>
    <dgm:cxn modelId="{62FCBFFF-B778-44F1-A01E-623E8A14AC7C}" type="presOf" srcId="{4F9067F8-8914-4AED-B8DC-82609AA9A04B}" destId="{A99D1785-5FB1-4A1B-BCBA-E5ABFF078B5F}" srcOrd="0" destOrd="0" presId="urn:microsoft.com/office/officeart/2005/8/layout/vList5"/>
    <dgm:cxn modelId="{EF3B4AB8-173D-4878-AB38-4D1D9EF3183E}" type="presParOf" srcId="{A99D1785-5FB1-4A1B-BCBA-E5ABFF078B5F}" destId="{44BD42C3-DA4B-4324-B73B-9D3EFDBE51BF}" srcOrd="0" destOrd="0" presId="urn:microsoft.com/office/officeart/2005/8/layout/vList5"/>
    <dgm:cxn modelId="{3713F6B9-4350-4EFF-93B0-BE9EAA8ECAC0}" type="presParOf" srcId="{44BD42C3-DA4B-4324-B73B-9D3EFDBE51BF}" destId="{67FD0C6E-4CDA-43C1-A3F9-926342B18B7F}" srcOrd="0" destOrd="0" presId="urn:microsoft.com/office/officeart/2005/8/layout/vList5"/>
    <dgm:cxn modelId="{73BB0EE9-FF84-4428-B71E-9BDA9CFB0FCB}" type="presParOf" srcId="{44BD42C3-DA4B-4324-B73B-9D3EFDBE51BF}" destId="{46162D8B-C0C6-4E02-A9BD-3F7A30E0EE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CDB40-CCFA-47F5-B725-AD3F7D243F6E}">
      <dsp:nvSpPr>
        <dsp:cNvPr id="0" name=""/>
        <dsp:cNvSpPr/>
      </dsp:nvSpPr>
      <dsp:spPr>
        <a:xfrm rot="5400000">
          <a:off x="4850202" y="-1482980"/>
          <a:ext cx="2051299" cy="55302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A good or service that consumers consider necessary to maintain their standard of living</a:t>
          </a:r>
        </a:p>
      </dsp:txBody>
      <dsp:txXfrm rot="-5400000">
        <a:off x="3110745" y="356613"/>
        <a:ext cx="5430078" cy="1851027"/>
      </dsp:txXfrm>
    </dsp:sp>
    <dsp:sp modelId="{25FAA8BA-0A1D-4FB6-AD7A-A8D2F8EDCD3F}">
      <dsp:nvSpPr>
        <dsp:cNvPr id="0" name=""/>
        <dsp:cNvSpPr/>
      </dsp:nvSpPr>
      <dsp:spPr>
        <a:xfrm>
          <a:off x="0" y="64"/>
          <a:ext cx="3110745" cy="2564124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>
              <a:solidFill>
                <a:schemeClr val="accent1">
                  <a:lumMod val="50000"/>
                </a:schemeClr>
              </a:solidFill>
              <a:latin typeface="Abadi MT Condensed Extra Bold" panose="020B0A06030101010103" pitchFamily="34" charset="0"/>
            </a:rPr>
            <a:t>Needs</a:t>
          </a:r>
        </a:p>
      </dsp:txBody>
      <dsp:txXfrm>
        <a:off x="125170" y="125234"/>
        <a:ext cx="2860405" cy="2313784"/>
      </dsp:txXfrm>
    </dsp:sp>
    <dsp:sp modelId="{0BB791CF-E11B-4E9F-9833-849ED66A7033}">
      <dsp:nvSpPr>
        <dsp:cNvPr id="0" name=""/>
        <dsp:cNvSpPr/>
      </dsp:nvSpPr>
      <dsp:spPr>
        <a:xfrm rot="5400000">
          <a:off x="4850202" y="1209350"/>
          <a:ext cx="2051299" cy="55302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 A good or service that is desired in order to provide satisfaction to the user, but which is not necessary for survival or to meet the basic standard of living in a community</a:t>
          </a:r>
        </a:p>
      </dsp:txBody>
      <dsp:txXfrm rot="-5400000">
        <a:off x="3110745" y="3048943"/>
        <a:ext cx="5430078" cy="1851027"/>
      </dsp:txXfrm>
    </dsp:sp>
    <dsp:sp modelId="{DB4E587D-9F0A-4003-A93E-F43F620B2991}">
      <dsp:nvSpPr>
        <dsp:cNvPr id="0" name=""/>
        <dsp:cNvSpPr/>
      </dsp:nvSpPr>
      <dsp:spPr>
        <a:xfrm>
          <a:off x="0" y="2692395"/>
          <a:ext cx="3110745" cy="2564124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>
              <a:solidFill>
                <a:schemeClr val="accent3">
                  <a:lumMod val="50000"/>
                </a:schemeClr>
              </a:solidFill>
              <a:latin typeface="Abadi MT Condensed Extra Bold" panose="020B0A06030101010103" pitchFamily="34" charset="0"/>
            </a:rPr>
            <a:t>Wants</a:t>
          </a:r>
        </a:p>
      </dsp:txBody>
      <dsp:txXfrm>
        <a:off x="125170" y="2817565"/>
        <a:ext cx="2860405" cy="2313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62D8B-C0C6-4E02-A9BD-3F7A30E0EE9C}">
      <dsp:nvSpPr>
        <dsp:cNvPr id="0" name=""/>
        <dsp:cNvSpPr/>
      </dsp:nvSpPr>
      <dsp:spPr>
        <a:xfrm rot="5400000">
          <a:off x="5098166" y="-1792999"/>
          <a:ext cx="1555372" cy="55302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The economic problem of having unlimited needs and wants, but limited resources that can be used to achieve them.</a:t>
          </a:r>
        </a:p>
      </dsp:txBody>
      <dsp:txXfrm rot="-5400000">
        <a:off x="3110746" y="270348"/>
        <a:ext cx="5454287" cy="1403518"/>
      </dsp:txXfrm>
    </dsp:sp>
    <dsp:sp modelId="{67FD0C6E-4CDA-43C1-A3F9-926342B18B7F}">
      <dsp:nvSpPr>
        <dsp:cNvPr id="0" name=""/>
        <dsp:cNvSpPr/>
      </dsp:nvSpPr>
      <dsp:spPr>
        <a:xfrm>
          <a:off x="0" y="0"/>
          <a:ext cx="3110745" cy="19442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Scarcity</a:t>
          </a:r>
        </a:p>
      </dsp:txBody>
      <dsp:txXfrm>
        <a:off x="94909" y="94909"/>
        <a:ext cx="2920927" cy="1754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62D8B-C0C6-4E02-A9BD-3F7A30E0EE9C}">
      <dsp:nvSpPr>
        <dsp:cNvPr id="0" name=""/>
        <dsp:cNvSpPr/>
      </dsp:nvSpPr>
      <dsp:spPr>
        <a:xfrm rot="5400000">
          <a:off x="4626745" y="-1289806"/>
          <a:ext cx="3338525" cy="592139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200" kern="1200" dirty="0"/>
            <a:t>The way participants in an economy (such as individuals, businesses and governments) rely on each other to provide/trade the goods/services they can not produce themselves</a:t>
          </a:r>
        </a:p>
      </dsp:txBody>
      <dsp:txXfrm rot="-5400000">
        <a:off x="3335309" y="164603"/>
        <a:ext cx="5758425" cy="3012579"/>
      </dsp:txXfrm>
    </dsp:sp>
    <dsp:sp modelId="{67FD0C6E-4CDA-43C1-A3F9-926342B18B7F}">
      <dsp:nvSpPr>
        <dsp:cNvPr id="0" name=""/>
        <dsp:cNvSpPr/>
      </dsp:nvSpPr>
      <dsp:spPr>
        <a:xfrm>
          <a:off x="0" y="0"/>
          <a:ext cx="3330786" cy="3335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Interdependence</a:t>
          </a:r>
        </a:p>
      </dsp:txBody>
      <dsp:txXfrm>
        <a:off x="162596" y="162596"/>
        <a:ext cx="3005594" cy="3010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869B-1EDD-43BA-B31E-2D801058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DD4E-EC2D-4FE9-BA01-710201EE1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22D2-D1CC-407C-8830-E2BFEE0E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D8A6-B121-4E0F-9B8F-C13A1CF2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6CB4-7C1A-41E9-926A-B070CD85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4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C8D6-16F4-47E0-875C-DF77C66A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D152-AD24-4D4D-9B3E-EB27988A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0DEC-C597-48A4-99A4-7A24000A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7FE1-79C5-4004-A0BD-FB026DE7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A49A-7B7A-4FCF-B285-1F903589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4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1B1D-5BED-4A34-9DCB-12B9980D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B4A4-86A8-4C54-A51E-AAF6EA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6FD9-EBB9-45BB-BB76-BEEAD0B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9E4C-EC6B-4647-904E-C3D7CF20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E5C9-2A78-4226-9BDF-14D67A7F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06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97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3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88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66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2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5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35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93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CB5D-E723-4F0C-84D5-F8BCB74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CE92-184F-48A8-8946-CDA2A5BD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45D8-9833-4F73-BC2C-AA9191F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9E87-CC0A-4FA1-B267-D8339298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C3B-A588-4369-9E0A-968EF800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013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84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19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50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63B-3928-4112-AE9B-BBF89B8B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7BA16-0348-48BC-A5AA-52F10862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935F-491C-4DAC-A544-88999855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BD93-C122-44D8-8DBF-B4C946C9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2215-6D90-4B37-8682-238193B7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81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E55-70DB-40C8-98FA-E8CAAFB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9DBD-5E41-4B72-B3A7-2D7FBFC0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4113-38F0-400A-8788-1ABB3521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DFC8-2D65-4335-93C8-E5BC5601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7642-1F19-40CA-A40A-4A697F9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258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F55F-B21A-4FE2-BAA7-8DFCF63C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608E-7CA2-4D7D-93E8-FEAE9E96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B729-E1F2-489B-BB16-3121FFE2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8915-745B-42B5-A0D7-6DE6D8F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71FF-A165-4AF3-A991-A9B716D8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261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5AF7-7266-41E2-A9D9-095FC9D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D690-0D12-4781-BA96-C115CF5D6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4CF6C-2FA2-44CF-AD50-553281DA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B4E1-8DA6-4F71-B452-117CCBBE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EEBDA-3780-44BA-A9DC-56A0692D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822E-FBDA-4CD4-9605-FB31E955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296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CD12-AF58-435D-A3D2-F668D42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1DCF-B371-4B57-91D0-F0B340AC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A343-8218-459B-9A12-40453A9B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F993F-969F-47A1-A0EB-676B12015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F104B-F5D1-4621-998B-CA06FA83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2215-1724-4DE3-9E57-EDAEDE39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5D9EF-5FA5-4CF5-AEBC-08C8985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5CF7F-5ABC-48A0-AE89-A90D3C5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477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D289-02D0-442C-95D8-65EED4A2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7425A-EA02-4172-AD43-1BB3B67D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74AAA-BEE1-400C-A3A6-BC7A0541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83F1-FE7E-487F-B4B4-330C34A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940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DE64-C1E3-46AE-ACBF-981C2BEB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5E051-3E20-4FE2-9579-2A31E102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31DDE-EB4E-4CF1-B0F8-055583F6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F18-1A96-46BE-BE5B-99D0A03B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E0BD-62D4-42F9-9F72-CE86F295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FDE8-ACC1-48CC-9388-E918A684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E18C-17EE-4E6A-B0F3-D0C4CF5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8035-38E7-4946-85B8-71C5E48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711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F3EB-525C-43BC-B531-6385B739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9216-CA21-4A93-B05A-F489E9F1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204C-B4B8-4B72-8D80-DE088385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43120-4F5F-414F-90B1-7E8CDF1B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01D0-7A9F-4819-A1F2-45431DD5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6174-DBCC-494A-A3CE-34054FA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231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AF2F-4DCD-4667-81E4-51941E4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F0F62-E152-4EDC-A684-E1189DA2D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8403F-7A12-4B46-966C-DCD34081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F8FE-3BEA-44E8-AAAC-9211A908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61B3-39AF-41CB-97FB-CDBEC3C6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01D4-1FF4-4192-B3AD-5F1EDE1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00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17D1-C1F9-4313-A7AD-856D7B6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9F904-2621-497E-A2EC-12710465F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FEAE-60E2-4E40-9A90-6AA2D3FB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DAAC-8FB0-47F5-9A4D-6510FB6F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7393-1963-4270-9E59-B204430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073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F609-980F-44D3-9592-C07DD173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9614-D274-4DA6-937A-E0D9132B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A3E0-C893-4A17-970D-9CF3F7A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A334-74D5-4B8D-A9DB-A538AAF2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9EED-B447-4ECD-BE2F-01641DBB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00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4E6B-EE6F-4AC5-8219-E5BABCBE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FC3D-FF6F-4E8E-866B-5DDE44CA9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94A4-0DDF-4630-94F2-DD64DFD8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5F77-C7E2-4939-B41B-4834927C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284-91CC-467F-8F2A-B7EAD0E2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106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140-D88D-4C61-ACFA-ECD619B8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6A00-0A25-49D0-802A-96456362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C5AF-D232-4CFB-83FD-CD3C9B8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8266-BE35-4D6E-B8B8-D9CF222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5AB9-705D-42C3-9859-8E6FF0FB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310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103-636B-4373-956C-FAA29925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9D035-F26B-4254-9218-00A14F56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3821-3F3F-4E67-BAFB-F1FFEF8D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1CE4-5D3E-4013-81FF-4F786E05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FB4F-8F5A-48AE-AA4F-F167E445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46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056A-2E6D-4596-9742-904EF350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0B22-0A68-4738-8F84-87000D2AC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EBAC-F374-47E9-8FCD-9E1CE36F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9A68-4A1A-4C8E-97B3-77CE7CA1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7D42B-225D-40FC-9C08-59FF555C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F70F-92DF-475B-B0B1-642BBB56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697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DDE7-A39E-4639-BCC9-997DDCA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39953-F23D-43B5-B91F-89356666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4E30-8B5A-4547-9462-ED2B6F85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60335-144B-439A-8BA6-764C5ABA9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0C305-FD59-4B95-A4D7-83570135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37953-ADEF-4369-BB3A-05F3C25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46ACB-B7F6-4DDB-92DB-661E72F8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000D3-5CCC-4E58-939A-5883C2A4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403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073-FC7F-494F-B7AE-847C31C7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A410D-0B03-417F-86EC-7687653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88A93-F7DA-4D56-A354-D4F54C1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AEC6-91AE-4887-96FA-FAD43AF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2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1B63-36A9-4C7B-9B60-1F5D2962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B24F-AB45-4A27-9B7A-8BB2F271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7F60-083E-45EE-8554-C79B7594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F031-8664-4766-9CDC-D1E093F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74B9-B970-4C30-9F92-01E39426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97CA-E957-4B57-9C10-9DD250FF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441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00BE3-C5B5-4A62-A99F-F982EE1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F500-C977-48B3-ADF6-4579D71C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038F-C49B-491B-A4F5-47E9009B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59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8C26-CE28-4BBB-AD11-4A70A334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DB3-EA69-4878-853D-19FCB50C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47DF-3B48-4660-B5C3-F5DBC115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756B-7A56-47E7-9419-5A9A641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C4CE-0F64-4CA9-99A8-DCDE1C11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EF81-6B7F-4A14-B88E-C0E94874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872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1A06-29AE-41BA-A789-C4CB6BF2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EA9AE-D136-4877-ACDD-1825D6F16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004D9-B8E0-46D9-AA01-D99CFE39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33CC-EF76-4D9D-8F9E-60716D89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EDBB-05B3-491F-BDBE-B121221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D375-8129-44CA-9C76-4A93623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122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2111-7FF2-42B1-9F1F-D3227575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4E16F-0481-49D1-A496-9C25356A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F0B6-4B3B-45C5-8424-5F8EB8A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50B3-06FF-4645-AD17-56963E24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80E7-EA38-45BC-980D-B3D9EBCD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412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52A2-5B25-4CEA-9CEB-7C730C45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245EA-BBDA-4128-A14A-BF281FEC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04FC-428A-4EAF-8614-144666D3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421-E791-4B1E-9DA6-2E142775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FBDB-551F-4752-9AA7-85561F1C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8737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4880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2244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555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571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27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9BC6-76F9-4EDD-A786-A6F9D5BE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2DAC-1641-47AC-B24B-9C5D4FFA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44E4-1320-4C13-A4E9-7B698ED0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9ADB9-C0F3-46FC-8D26-5C4FC53A4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9630-9BFC-4C78-AD13-2679B2E3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7F3C1-6782-4352-9D85-BEA292B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9EAC8-501A-4529-B827-C7E4972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FF10-955C-4500-89D8-B71A4B68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74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21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7334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746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77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594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74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7D42-1FC7-45DE-BC57-6878A964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EA3EB-5191-4634-BFAB-F2B863BF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D302F-D776-491E-AC4A-2BBECE6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B662E-E6A6-4001-8939-3EE79BAC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23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6EA1B-6941-48B6-BB6F-A12D54B0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DF257-F459-45C9-8941-CBF17545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C7A6-35F8-4A52-BF17-3B40120D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77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8875-CCD7-4B45-9DBE-7BF321B6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34EB-202B-4F96-940C-6DE6A5C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EF587-584E-4DC2-9887-E973F974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6D45-7FC4-42AE-B555-EB3636F8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320-859B-404B-9665-7F36267A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3AC2-42AC-421C-8A7B-6B6F78B5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6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9752-3B55-4321-862D-C31B6E1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CE799-7036-4D9E-AC5A-B0473C75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F449-8C4E-4A00-9F24-E491703E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60FF-CE6B-4D09-A1F5-DA64B385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AB4BC-D75A-4558-8B92-0BABF0A9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0CF9F-B00C-4728-8309-D6D3A9F4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73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464DE-AAA1-4367-B0FE-326FA5AE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C775-B6D8-462C-8061-071255E5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E87A-45C1-497B-B6E3-459220EE5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FBE2-5E8A-4E1A-93F8-FE6A03D0227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4871-A54A-48E4-B6C3-265D003D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DA51-F540-4206-A9CC-C1243A938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F069-D3ED-4567-92AA-0BEF13B3B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2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16C4-9C4E-4113-80B6-7B4612A69929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92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8DA38-CC9A-49B9-9CEE-8FA6B5EF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D6822-3B92-4D28-95E5-6A289E75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C6C3-04DA-4196-A0BC-30F6094E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491C-39CE-4506-9B15-153F1DA1E693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8E26-A42B-42F1-B686-843BC7769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30E7-DB93-4EDE-BBB5-C8297A872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05E4-4153-4AE2-B2B9-EC15EAB97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8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1264D-23F9-4742-B6DC-DCE6D43C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0F859-A1D5-40BE-80F9-FC7E16CF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DB9C-C31C-409A-B9BE-7D0C670F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6AE-4622-45D1-B287-C51A90F8D46F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8AF8-97D1-4163-AB02-A0C4BF489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57BA-1EA9-44BE-8188-017014E3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6F7-1FA4-46F9-94BF-7123DF366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5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A669-1C7D-4CAD-9543-2A6AA898CE8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BE84-0E53-4CB8-80AB-03EFC07FE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E1D770-C7DE-4EC5-9F6F-CE0D1C58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3521">
            <a:off x="891339" y="1281905"/>
            <a:ext cx="4298940" cy="4294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85A81-C0D7-44C2-8106-F28288D8B40E}"/>
              </a:ext>
            </a:extLst>
          </p:cNvPr>
          <p:cNvSpPr/>
          <p:nvPr/>
        </p:nvSpPr>
        <p:spPr>
          <a:xfrm>
            <a:off x="5625861" y="986135"/>
            <a:ext cx="55245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 to Year 8 Economics and Business!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16B6D-01EA-411F-84A3-063B6DFDCC5B}"/>
              </a:ext>
            </a:extLst>
          </p:cNvPr>
          <p:cNvSpPr/>
          <p:nvPr/>
        </p:nvSpPr>
        <p:spPr>
          <a:xfrm>
            <a:off x="6468035" y="5088956"/>
            <a:ext cx="412003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Sheridan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7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5520" y="260648"/>
            <a:ext cx="8640960" cy="288032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000" algn="ctr">
              <a:lnSpc>
                <a:spcPct val="150000"/>
              </a:lnSpc>
            </a:pPr>
            <a:r>
              <a:rPr lang="en-AU" sz="3200" dirty="0">
                <a:solidFill>
                  <a:srgbClr val="FF0000"/>
                </a:solidFill>
                <a:latin typeface="Calibri"/>
              </a:rPr>
              <a:t>Business</a:t>
            </a:r>
            <a:r>
              <a:rPr lang="en-AU" sz="3200" dirty="0">
                <a:solidFill>
                  <a:prstClr val="black"/>
                </a:solidFill>
                <a:latin typeface="Calibri"/>
              </a:rPr>
              <a:t> is an organisation, enterprise or business engaged in the production and trade of goods and services, usually for profit.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933056"/>
            <a:ext cx="7260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03512" y="1412776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rememberme.14bit.net/assets/icon_transpar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85966"/>
            <a:ext cx="1398817" cy="13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3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cwdn.org/ECONOMICS/GoodServic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50000" r="18599"/>
          <a:stretch/>
        </p:blipFill>
        <p:spPr bwMode="auto">
          <a:xfrm>
            <a:off x="5256624" y="3212977"/>
            <a:ext cx="4972833" cy="10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9917" y="127029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dirty="0">
                <a:solidFill>
                  <a:prstClr val="black"/>
                </a:solidFill>
                <a:latin typeface="Calibri"/>
              </a:rPr>
              <a:t>Tangible items that satisfy needs and wants – they can be seen and touched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31" y="292613"/>
            <a:ext cx="3686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7039" y="427611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dirty="0">
                <a:solidFill>
                  <a:prstClr val="black"/>
                </a:solidFill>
                <a:latin typeface="Calibri"/>
              </a:rPr>
              <a:t>An intangible activity that satisfies needs and wants – it does not result in ownership</a:t>
            </a:r>
          </a:p>
        </p:txBody>
      </p:sp>
      <p:pic>
        <p:nvPicPr>
          <p:cNvPr id="6" name="Picture 2" descr="http://rememberme.14bit.net/assets/icon_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9" y="476673"/>
            <a:ext cx="1974883" cy="19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7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81" y="260648"/>
            <a:ext cx="5086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img1.wikia.nocookie.net/__cb20121216033022/simpsons/images/b/b4/Ireland_Ho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06" y="242088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524000" y="4284909"/>
            <a:ext cx="3059832" cy="10801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AU" sz="4800" b="1" dirty="0">
                <a:ln/>
                <a:solidFill>
                  <a:srgbClr val="9BBB59"/>
                </a:solidFill>
                <a:latin typeface="Calibri"/>
              </a:rPr>
              <a:t>Good</a:t>
            </a:r>
          </a:p>
        </p:txBody>
      </p:sp>
      <p:sp>
        <p:nvSpPr>
          <p:cNvPr id="4" name="Left Arrow 3"/>
          <p:cNvSpPr/>
          <p:nvPr/>
        </p:nvSpPr>
        <p:spPr>
          <a:xfrm>
            <a:off x="8328248" y="4256068"/>
            <a:ext cx="2200194" cy="134033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5158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0606A7-BB2C-46DE-80A1-B53044C8E4D1}"/>
              </a:ext>
            </a:extLst>
          </p:cNvPr>
          <p:cNvSpPr/>
          <p:nvPr/>
        </p:nvSpPr>
        <p:spPr>
          <a:xfrm>
            <a:off x="1158016" y="0"/>
            <a:ext cx="98759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 - 6 key concepts of economics and business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A9AAE-BE0E-48C2-9E78-F97FC4FA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28" y="1619411"/>
            <a:ext cx="7393143" cy="49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03512" y="1628800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rememberme.14bit.net/assets/icon_transpar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8406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617944"/>
            <a:ext cx="4747308" cy="32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EFF216-A6A2-4989-B6CB-540C15DE5450}"/>
              </a:ext>
            </a:extLst>
          </p:cNvPr>
          <p:cNvGrpSpPr/>
          <p:nvPr/>
        </p:nvGrpSpPr>
        <p:grpSpPr>
          <a:xfrm>
            <a:off x="1769645" y="729666"/>
            <a:ext cx="3162591" cy="2880320"/>
            <a:chOff x="0" y="0"/>
            <a:chExt cx="3162591" cy="2880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31FC1A-A1F9-4C58-BEDB-CFC3BCEFECD9}"/>
                </a:ext>
              </a:extLst>
            </p:cNvPr>
            <p:cNvSpPr/>
            <p:nvPr/>
          </p:nvSpPr>
          <p:spPr>
            <a:xfrm>
              <a:off x="0" y="0"/>
              <a:ext cx="3162591" cy="288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127005-3214-4341-8FCD-555FCC98DF4C}"/>
                </a:ext>
              </a:extLst>
            </p:cNvPr>
            <p:cNvSpPr txBox="1"/>
            <p:nvPr/>
          </p:nvSpPr>
          <p:spPr>
            <a:xfrm>
              <a:off x="140606" y="140606"/>
              <a:ext cx="2881379" cy="2599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800" kern="1200" dirty="0"/>
                <a:t>Making Choices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47E91-2791-4CB8-951D-4C3ECB5D349D}"/>
              </a:ext>
            </a:extLst>
          </p:cNvPr>
          <p:cNvGrpSpPr/>
          <p:nvPr/>
        </p:nvGrpSpPr>
        <p:grpSpPr>
          <a:xfrm>
            <a:off x="4977904" y="1093131"/>
            <a:ext cx="5622384" cy="2304256"/>
            <a:chOff x="3162591" y="288032"/>
            <a:chExt cx="5622384" cy="2304256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31ECC9ED-D4BE-43E1-9B19-62D7B18ACC49}"/>
                </a:ext>
              </a:extLst>
            </p:cNvPr>
            <p:cNvSpPr/>
            <p:nvPr/>
          </p:nvSpPr>
          <p:spPr>
            <a:xfrm rot="5400000">
              <a:off x="4821655" y="-1371032"/>
              <a:ext cx="2304256" cy="56223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99D817A1-35CB-4A1A-B42C-96D32CCF5A95}"/>
                </a:ext>
              </a:extLst>
            </p:cNvPr>
            <p:cNvSpPr txBox="1"/>
            <p:nvPr/>
          </p:nvSpPr>
          <p:spPr>
            <a:xfrm>
              <a:off x="3162592" y="400516"/>
              <a:ext cx="5509899" cy="2079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76200" rIns="152400" bIns="76200" numCol="1" spcCol="1270" anchor="ctr" anchorCtr="0">
              <a:noAutofit/>
            </a:bodyPr>
            <a:lstStyle/>
            <a:p>
              <a:pPr marL="285750" lvl="1" indent="-285750" algn="l" defTabSz="1778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4000" kern="1200" dirty="0"/>
                <a:t>The way consumers make choices about what they buy to satisfy needs and wants</a:t>
              </a:r>
            </a:p>
          </p:txBody>
        </p:sp>
      </p:grpSp>
      <p:pic>
        <p:nvPicPr>
          <p:cNvPr id="10" name="Picture 9" descr="A stop sign&#10;&#10;Description generated with very high confidence">
            <a:extLst>
              <a:ext uri="{FF2B5EF4-FFF2-40B4-BE49-F238E27FC236}">
                <a16:creationId xmlns:a16="http://schemas.microsoft.com/office/drawing/2014/main" id="{28495E9E-78AD-4FD7-A082-B9B7AE82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3742226"/>
            <a:ext cx="5424487" cy="29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FAC159-AF0E-4A78-B892-688F25CDAFB2}"/>
              </a:ext>
            </a:extLst>
          </p:cNvPr>
          <p:cNvGrpSpPr/>
          <p:nvPr/>
        </p:nvGrpSpPr>
        <p:grpSpPr>
          <a:xfrm>
            <a:off x="1819320" y="163239"/>
            <a:ext cx="3557026" cy="3966537"/>
            <a:chOff x="-210179" y="0"/>
            <a:chExt cx="3557026" cy="28083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BAD474B-6BD9-4831-8E15-D01F89079BEF}"/>
                </a:ext>
              </a:extLst>
            </p:cNvPr>
            <p:cNvSpPr/>
            <p:nvPr/>
          </p:nvSpPr>
          <p:spPr>
            <a:xfrm>
              <a:off x="0" y="0"/>
              <a:ext cx="3136668" cy="28083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F80F458A-7DDD-427B-BF24-09E51A551EDC}"/>
                </a:ext>
              </a:extLst>
            </p:cNvPr>
            <p:cNvSpPr txBox="1"/>
            <p:nvPr/>
          </p:nvSpPr>
          <p:spPr>
            <a:xfrm>
              <a:off x="-210179" y="137089"/>
              <a:ext cx="3557026" cy="2534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/>
                <a:t>Specialisation and Trade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A26007-720B-4361-B5F3-DA7D34E16BE7}"/>
              </a:ext>
            </a:extLst>
          </p:cNvPr>
          <p:cNvGrpSpPr/>
          <p:nvPr/>
        </p:nvGrpSpPr>
        <p:grpSpPr>
          <a:xfrm>
            <a:off x="5259116" y="411030"/>
            <a:ext cx="5576299" cy="3525115"/>
            <a:chOff x="3136668" y="280832"/>
            <a:chExt cx="5576299" cy="2246649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A8B12E93-D2BC-473D-8E66-FF313E8EB640}"/>
                </a:ext>
              </a:extLst>
            </p:cNvPr>
            <p:cNvSpPr/>
            <p:nvPr/>
          </p:nvSpPr>
          <p:spPr>
            <a:xfrm rot="5400000">
              <a:off x="4801493" y="-1383993"/>
              <a:ext cx="2246649" cy="5576299"/>
            </a:xfrm>
            <a:prstGeom prst="round2Same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EF1A6B55-0C9F-45F2-9A5C-5E95B38DF601}"/>
                </a:ext>
              </a:extLst>
            </p:cNvPr>
            <p:cNvSpPr txBox="1"/>
            <p:nvPr/>
          </p:nvSpPr>
          <p:spPr>
            <a:xfrm>
              <a:off x="3136668" y="390504"/>
              <a:ext cx="5466627" cy="2027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700" kern="1200" dirty="0"/>
                <a:t>Specialisation -Method of production where a business/area focuses on the production of a limited scope of products/services to gain greater efficiency </a:t>
              </a:r>
            </a:p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700" dirty="0"/>
                <a:t>Trade – the activity of buying, selling or exchanging goods/services between people and/or countries</a:t>
              </a:r>
              <a:r>
                <a:rPr lang="en-AU" sz="2700" kern="1200" dirty="0"/>
                <a:t> 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ADD638-49C5-4029-9654-B4D78EA5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16" y="4108226"/>
            <a:ext cx="5265242" cy="27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71395509"/>
              </p:ext>
            </p:extLst>
          </p:nvPr>
        </p:nvGraphicFramePr>
        <p:xfrm>
          <a:off x="1312985" y="386153"/>
          <a:ext cx="9261230" cy="334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0FD119-F95F-4D3B-AF80-F2A0E95D4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8" y="4109707"/>
            <a:ext cx="6731989" cy="2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EFF216-A6A2-4989-B6CB-540C15DE5450}"/>
              </a:ext>
            </a:extLst>
          </p:cNvPr>
          <p:cNvGrpSpPr/>
          <p:nvPr/>
        </p:nvGrpSpPr>
        <p:grpSpPr>
          <a:xfrm>
            <a:off x="1769645" y="729666"/>
            <a:ext cx="3162591" cy="2880320"/>
            <a:chOff x="0" y="0"/>
            <a:chExt cx="3162591" cy="2880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31FC1A-A1F9-4C58-BEDB-CFC3BCEFECD9}"/>
                </a:ext>
              </a:extLst>
            </p:cNvPr>
            <p:cNvSpPr/>
            <p:nvPr/>
          </p:nvSpPr>
          <p:spPr>
            <a:xfrm>
              <a:off x="0" y="0"/>
              <a:ext cx="3162591" cy="288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127005-3214-4341-8FCD-555FCC98DF4C}"/>
                </a:ext>
              </a:extLst>
            </p:cNvPr>
            <p:cNvSpPr txBox="1"/>
            <p:nvPr/>
          </p:nvSpPr>
          <p:spPr>
            <a:xfrm>
              <a:off x="140606" y="140606"/>
              <a:ext cx="2881379" cy="2599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800" kern="1200" dirty="0"/>
                <a:t>Allocation and markets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47E91-2791-4CB8-951D-4C3ECB5D349D}"/>
              </a:ext>
            </a:extLst>
          </p:cNvPr>
          <p:cNvGrpSpPr/>
          <p:nvPr/>
        </p:nvGrpSpPr>
        <p:grpSpPr>
          <a:xfrm>
            <a:off x="4977904" y="1093131"/>
            <a:ext cx="5622384" cy="2304256"/>
            <a:chOff x="3162591" y="288032"/>
            <a:chExt cx="5622384" cy="2304256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31ECC9ED-D4BE-43E1-9B19-62D7B18ACC49}"/>
                </a:ext>
              </a:extLst>
            </p:cNvPr>
            <p:cNvSpPr/>
            <p:nvPr/>
          </p:nvSpPr>
          <p:spPr>
            <a:xfrm rot="5400000">
              <a:off x="4821655" y="-1371032"/>
              <a:ext cx="2304256" cy="56223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99D817A1-35CB-4A1A-B42C-96D32CCF5A95}"/>
                </a:ext>
              </a:extLst>
            </p:cNvPr>
            <p:cNvSpPr txBox="1"/>
            <p:nvPr/>
          </p:nvSpPr>
          <p:spPr>
            <a:xfrm>
              <a:off x="3162592" y="400516"/>
              <a:ext cx="5509899" cy="2079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76200" rIns="152400" bIns="76200" numCol="1" spcCol="1270" anchor="ctr" anchorCtr="0">
              <a:noAutofit/>
            </a:bodyPr>
            <a:lstStyle/>
            <a:p>
              <a:pPr marL="285750" lvl="1" indent="-285750" algn="l" defTabSz="1778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800" kern="1200" dirty="0"/>
                <a:t>Allocation – how we distribute scarce resources among producers</a:t>
              </a:r>
            </a:p>
            <a:p>
              <a:pPr marL="285750" lvl="1" indent="-285750" algn="l" defTabSz="1778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800" dirty="0"/>
                <a:t>Markets – the exchange of resources/goods/ services among buyers and sellers</a:t>
              </a:r>
              <a:endParaRPr lang="en-AU" sz="2800" kern="1200" dirty="0"/>
            </a:p>
          </p:txBody>
        </p:sp>
      </p:grp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428FE49-623A-441A-BFA2-C2CB5D64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24" y="3731766"/>
            <a:ext cx="3967740" cy="28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mco.com/media/Expect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"/>
          <a:stretch/>
        </p:blipFill>
        <p:spPr bwMode="auto">
          <a:xfrm>
            <a:off x="1548313" y="3041576"/>
            <a:ext cx="47625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arm9.static.flickr.com/8073/8294217881_dff67daef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27" y="187016"/>
            <a:ext cx="2184177" cy="21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p Arrow 1"/>
          <p:cNvSpPr/>
          <p:nvPr/>
        </p:nvSpPr>
        <p:spPr>
          <a:xfrm>
            <a:off x="2620892" y="2465512"/>
            <a:ext cx="683250" cy="1152128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30" name="Picture 6" descr="http://buckeyeclub.org/assets/images/annual-giving/110Te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22" y="541491"/>
            <a:ext cx="26289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33400">
            <a:off x="5186880" y="1977688"/>
            <a:ext cx="807814" cy="174727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32" name="Picture 8" descr="review-h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15" y="3805379"/>
            <a:ext cx="2708271" cy="270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02529" y="6005666"/>
            <a:ext cx="1967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  <a:latin typeface="Calibri"/>
              </a:rPr>
              <a:t>After lesson</a:t>
            </a:r>
          </a:p>
        </p:txBody>
      </p:sp>
      <p:sp>
        <p:nvSpPr>
          <p:cNvPr id="9" name="Up Arrow 8"/>
          <p:cNvSpPr/>
          <p:nvPr/>
        </p:nvSpPr>
        <p:spPr>
          <a:xfrm rot="5400000">
            <a:off x="6337458" y="4336656"/>
            <a:ext cx="807814" cy="1645714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536" y="912484"/>
            <a:ext cx="2076450" cy="220980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 rot="3468125">
            <a:off x="6695318" y="1975653"/>
            <a:ext cx="807814" cy="3124007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09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FAC159-AF0E-4A78-B892-688F25CDAFB2}"/>
              </a:ext>
            </a:extLst>
          </p:cNvPr>
          <p:cNvGrpSpPr/>
          <p:nvPr/>
        </p:nvGrpSpPr>
        <p:grpSpPr>
          <a:xfrm>
            <a:off x="1465385" y="695885"/>
            <a:ext cx="3981813" cy="3668151"/>
            <a:chOff x="-122928" y="0"/>
            <a:chExt cx="3305975" cy="28083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BAD474B-6BD9-4831-8E15-D01F89079BEF}"/>
                </a:ext>
              </a:extLst>
            </p:cNvPr>
            <p:cNvSpPr/>
            <p:nvPr/>
          </p:nvSpPr>
          <p:spPr>
            <a:xfrm>
              <a:off x="0" y="0"/>
              <a:ext cx="3136668" cy="28083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F80F458A-7DDD-427B-BF24-09E51A551EDC}"/>
                </a:ext>
              </a:extLst>
            </p:cNvPr>
            <p:cNvSpPr txBox="1"/>
            <p:nvPr/>
          </p:nvSpPr>
          <p:spPr>
            <a:xfrm>
              <a:off x="-122928" y="137089"/>
              <a:ext cx="3305975" cy="2534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/>
                <a:t>Economic performance and living standards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A26007-720B-4361-B5F3-DA7D34E16BE7}"/>
              </a:ext>
            </a:extLst>
          </p:cNvPr>
          <p:cNvGrpSpPr/>
          <p:nvPr/>
        </p:nvGrpSpPr>
        <p:grpSpPr>
          <a:xfrm>
            <a:off x="5447198" y="1008185"/>
            <a:ext cx="5576299" cy="3199750"/>
            <a:chOff x="3136668" y="280832"/>
            <a:chExt cx="5576299" cy="2246649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A8B12E93-D2BC-473D-8E66-FF313E8EB640}"/>
                </a:ext>
              </a:extLst>
            </p:cNvPr>
            <p:cNvSpPr/>
            <p:nvPr/>
          </p:nvSpPr>
          <p:spPr>
            <a:xfrm rot="5400000">
              <a:off x="4801493" y="-1383993"/>
              <a:ext cx="2246649" cy="5576299"/>
            </a:xfrm>
            <a:prstGeom prst="round2Same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EF1A6B55-0C9F-45F2-9A5C-5E95B38DF601}"/>
                </a:ext>
              </a:extLst>
            </p:cNvPr>
            <p:cNvSpPr txBox="1"/>
            <p:nvPr/>
          </p:nvSpPr>
          <p:spPr>
            <a:xfrm>
              <a:off x="3136668" y="280832"/>
              <a:ext cx="5466627" cy="2136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700" kern="1200" dirty="0"/>
                <a:t>Economic performance – evaluating the performance of an economy, by measuring against economic objectives (</a:t>
              </a:r>
              <a:r>
                <a:rPr lang="en-AU" sz="2700" kern="1200" dirty="0" err="1"/>
                <a:t>ie</a:t>
              </a:r>
              <a:r>
                <a:rPr lang="en-AU" sz="2700" kern="1200" dirty="0"/>
                <a:t>. unemployment level)</a:t>
              </a:r>
            </a:p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2700" dirty="0"/>
                <a:t>Living standards- the level of wealth, material goods, comfort and life necessities available to people living in a geographical area</a:t>
              </a:r>
              <a:endParaRPr lang="en-AU" sz="2700" kern="12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0540378-F016-4A99-8CD1-54BEFD5D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8" y="4364033"/>
            <a:ext cx="6470878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B3F9A5-F4BF-46BE-B5A0-89FE2F0597C6}"/>
              </a:ext>
            </a:extLst>
          </p:cNvPr>
          <p:cNvSpPr/>
          <p:nvPr/>
        </p:nvSpPr>
        <p:spPr>
          <a:xfrm>
            <a:off x="1079657" y="2996069"/>
            <a:ext cx="1060725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Key economics and business concepts</a:t>
            </a:r>
          </a:p>
          <a:p>
            <a:pPr algn="ctr"/>
            <a:r>
              <a:rPr lang="en-A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pages 300-303 of your textbook, investigate and record the key points of the 6 key concepts</a:t>
            </a:r>
          </a:p>
          <a:p>
            <a:pPr algn="ctr"/>
            <a:endParaRPr lang="en-A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(Scarcity, Making Choices, Specialisation and Trade, Interdependence, Allocation and Markets, Economic Performance, Living Standards).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B4009-22D1-43F1-B5E5-B924A8CA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95" y="144311"/>
            <a:ext cx="2792210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CCB8A2-C296-460E-BF6E-4FED3C55585A}"/>
              </a:ext>
            </a:extLst>
          </p:cNvPr>
          <p:cNvSpPr/>
          <p:nvPr/>
        </p:nvSpPr>
        <p:spPr>
          <a:xfrm>
            <a:off x="6096000" y="378603"/>
            <a:ext cx="49077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You may use the table provided, or create your own graphic organiser (digital or by hand). </a:t>
            </a:r>
          </a:p>
          <a:p>
            <a:pPr algn="ctr"/>
            <a:endParaRPr lang="en-AU" sz="28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AU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you choose to create your graphic organiser on the computer it is your responsibility to print this for your workbook.</a:t>
            </a:r>
          </a:p>
          <a:p>
            <a:pPr algn="ctr"/>
            <a:endParaRPr lang="en-AU" sz="28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A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Remember: Name, Date and Heading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3A815-6811-49CD-9362-5E8DCCF5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9" y="378603"/>
            <a:ext cx="4122310" cy="5814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4DA9F-1A32-4B81-A351-B80A2A73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3658">
            <a:off x="9756428" y="5220014"/>
            <a:ext cx="2008916" cy="1319252"/>
          </a:xfrm>
          <a:prstGeom prst="rect">
            <a:avLst/>
          </a:prstGeom>
        </p:spPr>
      </p:pic>
      <p:pic>
        <p:nvPicPr>
          <p:cNvPr id="7" name="Picture 6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0766BF87-BBDE-4B51-903D-158FFF37D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78" y="1094109"/>
            <a:ext cx="1838431" cy="2323296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08AB18F-78A8-4375-B89C-6A2359A31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6772">
            <a:off x="4534191" y="3841546"/>
            <a:ext cx="2313036" cy="24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73D1C-70AE-42AB-A144-3740398739E5}"/>
              </a:ext>
            </a:extLst>
          </p:cNvPr>
          <p:cNvSpPr/>
          <p:nvPr/>
        </p:nvSpPr>
        <p:spPr>
          <a:xfrm rot="20428834">
            <a:off x="342900" y="446016"/>
            <a:ext cx="540176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12700">
                  <a:solidFill>
                    <a:srgbClr val="242852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42852"/>
                  </a:fgClr>
                  <a:bgClr>
                    <a:srgbClr val="242852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42852">
                      <a:lumMod val="75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Exit Ticket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583F76-F73C-4980-9F5C-AA5F8875592A}"/>
              </a:ext>
            </a:extLst>
          </p:cNvPr>
          <p:cNvGrpSpPr/>
          <p:nvPr/>
        </p:nvGrpSpPr>
        <p:grpSpPr>
          <a:xfrm>
            <a:off x="2656522" y="1622810"/>
            <a:ext cx="6599555" cy="2226310"/>
            <a:chOff x="0" y="0"/>
            <a:chExt cx="11500833" cy="4532719"/>
          </a:xfrm>
        </p:grpSpPr>
        <p:pic>
          <p:nvPicPr>
            <p:cNvPr id="4" name="Picture 3" descr="Image result for facebook status">
              <a:extLst>
                <a:ext uri="{FF2B5EF4-FFF2-40B4-BE49-F238E27FC236}">
                  <a16:creationId xmlns:a16="http://schemas.microsoft.com/office/drawing/2014/main" id="{D668FED3-87F3-46CF-A0BA-E0D5CD654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692" y="0"/>
              <a:ext cx="7211141" cy="4532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Related image">
              <a:extLst>
                <a:ext uri="{FF2B5EF4-FFF2-40B4-BE49-F238E27FC236}">
                  <a16:creationId xmlns:a16="http://schemas.microsoft.com/office/drawing/2014/main" id="{7F3CCEB6-7D79-41B3-AE92-DDF871DAD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9949"/>
              <a:ext cx="4172770" cy="41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AFB61D-1AF6-44FF-8882-2360952715AD}"/>
              </a:ext>
            </a:extLst>
          </p:cNvPr>
          <p:cNvSpPr txBox="1"/>
          <p:nvPr/>
        </p:nvSpPr>
        <p:spPr>
          <a:xfrm>
            <a:off x="889000" y="4270421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do you think the relationship is between scarcity and making choices?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your exit ticket in with </a:t>
            </a:r>
            <a:r>
              <a:rPr kumimoji="0" lang="en-AU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AU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number </a:t>
            </a: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 leaving</a:t>
            </a:r>
          </a:p>
        </p:txBody>
      </p:sp>
    </p:spTree>
    <p:extLst>
      <p:ext uri="{BB962C8B-B14F-4D97-AF65-F5344CB8AC3E}">
        <p14:creationId xmlns:p14="http://schemas.microsoft.com/office/powerpoint/2010/main" val="35033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886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3594" y="5301208"/>
            <a:ext cx="60147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omixHighlight" pitchFamily="2" charset="0"/>
              </a:rPr>
              <a:t>The #1 Rule!</a:t>
            </a:r>
          </a:p>
        </p:txBody>
      </p:sp>
    </p:spTree>
    <p:extLst>
      <p:ext uri="{BB962C8B-B14F-4D97-AF65-F5344CB8AC3E}">
        <p14:creationId xmlns:p14="http://schemas.microsoft.com/office/powerpoint/2010/main" val="143854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0" y="1440415"/>
            <a:ext cx="2994248" cy="2994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6510" y="-9325"/>
            <a:ext cx="78888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latin typeface="Calibri"/>
              </a:rPr>
              <a:t>My preference is for you to do</a:t>
            </a:r>
          </a:p>
          <a:p>
            <a:pPr algn="ctr"/>
            <a:r>
              <a:rPr lang="en-US" sz="48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latin typeface="Calibri"/>
              </a:rPr>
              <a:t>ALL work in an exercise book.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7439" y="4221088"/>
            <a:ext cx="5547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latin typeface="Calibri"/>
              </a:rPr>
              <a:t>This allows me to: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7509" b="21875"/>
          <a:stretch/>
        </p:blipFill>
        <p:spPr>
          <a:xfrm>
            <a:off x="4784809" y="5202755"/>
            <a:ext cx="259228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DBD584-779E-4FAF-BD2E-A842D6DE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56" y="4796515"/>
            <a:ext cx="5809488" cy="1700784"/>
          </a:xfrm>
          <a:prstGeom prst="rect">
            <a:avLst/>
          </a:prstGeom>
        </p:spPr>
      </p:pic>
      <p:pic>
        <p:nvPicPr>
          <p:cNvPr id="8" name="Picture 7" descr="A plate of food&#10;&#10;Description generated with high confidence">
            <a:extLst>
              <a:ext uri="{FF2B5EF4-FFF2-40B4-BE49-F238E27FC236}">
                <a16:creationId xmlns:a16="http://schemas.microsoft.com/office/drawing/2014/main" id="{DC53CBC7-1CB2-4A6D-A222-2F3476F2B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53" y="214617"/>
            <a:ext cx="5715000" cy="234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D566A-BD57-4F6C-8325-0090FB9F1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8" y="2352019"/>
            <a:ext cx="2157984" cy="24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412"/>
            <a:ext cx="5184576" cy="6855024"/>
          </a:xfrm>
          <a:prstGeom prst="rect">
            <a:avLst/>
          </a:prstGeom>
        </p:spPr>
      </p:pic>
      <p:pic>
        <p:nvPicPr>
          <p:cNvPr id="2050" name="Picture 2" descr="http://demo.idev.co.in/9/wp-content/uploads/2010/09/GUIDELIN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916832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8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29A979-2FDF-4E30-A77E-A8C7E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7" y="1776250"/>
            <a:ext cx="2924583" cy="3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73F48-B776-4FC6-B402-CEBC2D03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110134"/>
            <a:ext cx="4895849" cy="30599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90821F-08D8-4FA8-B5DD-DCBDD3FBF2FB}"/>
              </a:ext>
            </a:extLst>
          </p:cNvPr>
          <p:cNvSpPr/>
          <p:nvPr/>
        </p:nvSpPr>
        <p:spPr>
          <a:xfrm>
            <a:off x="771525" y="522542"/>
            <a:ext cx="67008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Does a word have you stumped?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39A8A-5C63-4E18-A82C-5A1F21DD7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850" y="3443103"/>
            <a:ext cx="3562347" cy="33047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2C4A53-C1DF-43BA-93D0-3E6C19B64CBF}"/>
              </a:ext>
            </a:extLst>
          </p:cNvPr>
          <p:cNvSpPr/>
          <p:nvPr/>
        </p:nvSpPr>
        <p:spPr>
          <a:xfrm>
            <a:off x="3108920" y="5610523"/>
            <a:ext cx="5336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Add it to our class</a:t>
            </a:r>
          </a:p>
        </p:txBody>
      </p:sp>
    </p:spTree>
    <p:extLst>
      <p:ext uri="{BB962C8B-B14F-4D97-AF65-F5344CB8AC3E}">
        <p14:creationId xmlns:p14="http://schemas.microsoft.com/office/powerpoint/2010/main" val="42228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webydo.com/21/214098/3958%2FMission_Possible_new_page.jpg">
            <a:extLst>
              <a:ext uri="{FF2B5EF4-FFF2-40B4-BE49-F238E27FC236}">
                <a16:creationId xmlns:a16="http://schemas.microsoft.com/office/drawing/2014/main" id="{83164C1F-0145-4E63-8C29-E6F20808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" y="0"/>
            <a:ext cx="12186926" cy="68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6073F-A328-44D9-A194-B48722E466DB}"/>
              </a:ext>
            </a:extLst>
          </p:cNvPr>
          <p:cNvSpPr txBox="1"/>
          <p:nvPr/>
        </p:nvSpPr>
        <p:spPr>
          <a:xfrm>
            <a:off x="190500" y="3002915"/>
            <a:ext cx="5560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Aim: To list the 6 key concepts of Economics and Business, and the 4 types of markets</a:t>
            </a:r>
          </a:p>
        </p:txBody>
      </p:sp>
    </p:spTree>
    <p:extLst>
      <p:ext uri="{BB962C8B-B14F-4D97-AF65-F5344CB8AC3E}">
        <p14:creationId xmlns:p14="http://schemas.microsoft.com/office/powerpoint/2010/main" val="8081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5520" y="260648"/>
            <a:ext cx="8640960" cy="288032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000" algn="ctr">
              <a:lnSpc>
                <a:spcPct val="150000"/>
              </a:lnSpc>
            </a:pPr>
            <a:r>
              <a:rPr lang="en-AU" sz="2400" dirty="0">
                <a:solidFill>
                  <a:srgbClr val="FF0000"/>
                </a:solidFill>
                <a:latin typeface="Calibri"/>
              </a:rPr>
              <a:t>Economics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 is a social science (study of human behaviour) that studies the decisions made by individuals, households, businesses, governments and other groups about how </a:t>
            </a:r>
            <a:r>
              <a:rPr lang="en-AU" sz="2400" i="1" dirty="0">
                <a:solidFill>
                  <a:prstClr val="black"/>
                </a:solidFill>
                <a:latin typeface="Calibri"/>
              </a:rPr>
              <a:t>scarce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AU" sz="2400" i="1" dirty="0">
                <a:solidFill>
                  <a:prstClr val="black"/>
                </a:solidFill>
                <a:latin typeface="Calibri"/>
              </a:rPr>
              <a:t>resources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 are allocated in attempting to satisfy unlimited </a:t>
            </a:r>
            <a:r>
              <a:rPr lang="en-AU" sz="2400" i="1" dirty="0">
                <a:solidFill>
                  <a:prstClr val="black"/>
                </a:solidFill>
                <a:latin typeface="Calibri"/>
              </a:rPr>
              <a:t>needs and wants.</a:t>
            </a:r>
          </a:p>
          <a:p>
            <a:pPr algn="ctr"/>
            <a:endParaRPr lang="en-AU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933056"/>
            <a:ext cx="7260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559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Office Theme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Lowrie</dc:creator>
  <cp:lastModifiedBy>SHERIDAN Ellie [Narrogin Senior High School]</cp:lastModifiedBy>
  <cp:revision>20</cp:revision>
  <dcterms:created xsi:type="dcterms:W3CDTF">2018-04-26T06:34:40Z</dcterms:created>
  <dcterms:modified xsi:type="dcterms:W3CDTF">2022-04-26T09:47:42Z</dcterms:modified>
</cp:coreProperties>
</file>