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91" r:id="rId3"/>
    <p:sldId id="349" r:id="rId4"/>
    <p:sldId id="350" r:id="rId5"/>
    <p:sldId id="355" r:id="rId6"/>
    <p:sldId id="342" r:id="rId7"/>
    <p:sldId id="343" r:id="rId8"/>
    <p:sldId id="351" r:id="rId9"/>
    <p:sldId id="344" r:id="rId10"/>
    <p:sldId id="347" r:id="rId11"/>
    <p:sldId id="353" r:id="rId12"/>
    <p:sldId id="354" r:id="rId13"/>
    <p:sldId id="346" r:id="rId14"/>
    <p:sldId id="316" r:id="rId15"/>
    <p:sldId id="337" r:id="rId16"/>
    <p:sldId id="35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1FD1"/>
    <a:srgbClr val="00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F97AA-F9D0-4366-A256-2C82DC5AC7D6}" type="doc">
      <dgm:prSet loTypeId="urn:microsoft.com/office/officeart/2005/8/layout/matrix2" loCatId="matrix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04D75479-11B7-45FC-802F-86CE1150EC15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retail markets</a:t>
          </a:r>
          <a:endParaRPr lang="en-AU" dirty="0">
            <a:solidFill>
              <a:schemeClr val="tx1"/>
            </a:solidFill>
          </a:endParaRPr>
        </a:p>
      </dgm:t>
    </dgm:pt>
    <dgm:pt modelId="{4174BFE5-666F-4D0F-ACCB-1AA793EB9173}" type="parTrans" cxnId="{D5191CCC-69CF-4063-9532-FEE80902C56B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16D70FE9-EEC2-4DB2-9B58-CBFDC577B72D}" type="sibTrans" cxnId="{D5191CCC-69CF-4063-9532-FEE80902C56B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288B21FA-AF5A-42C8-93E7-BBECC79E1965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labour markets</a:t>
          </a:r>
          <a:endParaRPr lang="en-AU" dirty="0">
            <a:solidFill>
              <a:schemeClr val="tx1"/>
            </a:solidFill>
          </a:endParaRPr>
        </a:p>
      </dgm:t>
    </dgm:pt>
    <dgm:pt modelId="{F592BF3C-479E-42E5-87B8-BA19D2767487}" type="parTrans" cxnId="{ACEEFCFB-8FFB-422E-B251-A1DF824CE5A7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C59D2D8E-26FF-40CF-9A2E-FC0BABBA1413}" type="sibTrans" cxnId="{ACEEFCFB-8FFB-422E-B251-A1DF824CE5A7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2195B4BC-7550-4744-9471-D8BCEEBCF16C}">
      <dgm:prSet phldrT="[Text]"/>
      <dgm:spPr/>
      <dgm:t>
        <a:bodyPr/>
        <a:lstStyle/>
        <a:p>
          <a:r>
            <a:rPr lang="en-AU" b="0" i="0" dirty="0">
              <a:solidFill>
                <a:schemeClr val="tx1"/>
              </a:solidFill>
            </a:rPr>
            <a:t>Financial markets</a:t>
          </a:r>
          <a:endParaRPr lang="en-AU" dirty="0">
            <a:solidFill>
              <a:schemeClr val="tx1"/>
            </a:solidFill>
          </a:endParaRPr>
        </a:p>
      </dgm:t>
    </dgm:pt>
    <dgm:pt modelId="{8E30CB6E-D836-4317-843F-07DC4AC65454}" type="parTrans" cxnId="{F673442C-1164-43FA-B511-8266C623BF8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DDB240ED-64D9-42D2-AFDA-5F28C2758E2C}" type="sibTrans" cxnId="{F673442C-1164-43FA-B511-8266C623BF85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45B2805B-9BC8-4EE0-8DD0-D5DE75FE2590}">
      <dgm:prSet phldrT="[Text]"/>
      <dgm:spPr/>
      <dgm:t>
        <a:bodyPr/>
        <a:lstStyle/>
        <a:p>
          <a:r>
            <a:rPr lang="en-AU" b="0" i="0">
              <a:solidFill>
                <a:schemeClr val="tx1"/>
              </a:solidFill>
            </a:rPr>
            <a:t>stock markets</a:t>
          </a:r>
          <a:endParaRPr lang="en-AU" dirty="0">
            <a:solidFill>
              <a:schemeClr val="tx1"/>
            </a:solidFill>
          </a:endParaRPr>
        </a:p>
      </dgm:t>
    </dgm:pt>
    <dgm:pt modelId="{A493C5E0-4927-4D26-9F0E-E314F974AC6E}" type="parTrans" cxnId="{E5E646A9-8B6E-4A7A-86FF-7D83B60F8B67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DF435518-513B-4418-B1BD-5D1E4A8201A1}" type="sibTrans" cxnId="{E5E646A9-8B6E-4A7A-86FF-7D83B60F8B67}">
      <dgm:prSet/>
      <dgm:spPr/>
      <dgm:t>
        <a:bodyPr/>
        <a:lstStyle/>
        <a:p>
          <a:endParaRPr lang="en-AU">
            <a:solidFill>
              <a:schemeClr val="tx1"/>
            </a:solidFill>
          </a:endParaRPr>
        </a:p>
      </dgm:t>
    </dgm:pt>
    <dgm:pt modelId="{0F60469F-5F27-4FBB-B648-23E69A08616D}" type="pres">
      <dgm:prSet presAssocID="{C6BF97AA-F9D0-4366-A256-2C82DC5AC7D6}" presName="matrix" presStyleCnt="0">
        <dgm:presLayoutVars>
          <dgm:chMax val="1"/>
          <dgm:dir/>
          <dgm:resizeHandles val="exact"/>
        </dgm:presLayoutVars>
      </dgm:prSet>
      <dgm:spPr/>
    </dgm:pt>
    <dgm:pt modelId="{D5EB0786-74ED-44BF-9780-658DE2B8C6CE}" type="pres">
      <dgm:prSet presAssocID="{C6BF97AA-F9D0-4366-A256-2C82DC5AC7D6}" presName="axisShape" presStyleLbl="bgShp" presStyleIdx="0" presStyleCnt="1"/>
      <dgm:spPr/>
    </dgm:pt>
    <dgm:pt modelId="{9A3E72E2-F66C-43BE-A2FC-132777EF0930}" type="pres">
      <dgm:prSet presAssocID="{C6BF97AA-F9D0-4366-A256-2C82DC5AC7D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1048DCB-493C-4297-BDAD-112A6FFA102E}" type="pres">
      <dgm:prSet presAssocID="{C6BF97AA-F9D0-4366-A256-2C82DC5AC7D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F867D1-9C26-4ADC-A5CA-BBD66D1C4FC1}" type="pres">
      <dgm:prSet presAssocID="{C6BF97AA-F9D0-4366-A256-2C82DC5AC7D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AD2A35C-7BF6-498A-BB43-9008BC42D41E}" type="pres">
      <dgm:prSet presAssocID="{C6BF97AA-F9D0-4366-A256-2C82DC5AC7D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D08A022-5726-45AB-8674-E37257765EDC}" type="presOf" srcId="{288B21FA-AF5A-42C8-93E7-BBECC79E1965}" destId="{61048DCB-493C-4297-BDAD-112A6FFA102E}" srcOrd="0" destOrd="0" presId="urn:microsoft.com/office/officeart/2005/8/layout/matrix2"/>
    <dgm:cxn modelId="{F673442C-1164-43FA-B511-8266C623BF85}" srcId="{C6BF97AA-F9D0-4366-A256-2C82DC5AC7D6}" destId="{2195B4BC-7550-4744-9471-D8BCEEBCF16C}" srcOrd="2" destOrd="0" parTransId="{8E30CB6E-D836-4317-843F-07DC4AC65454}" sibTransId="{DDB240ED-64D9-42D2-AFDA-5F28C2758E2C}"/>
    <dgm:cxn modelId="{E88E7F33-11DF-4D68-B9D2-374A2A439596}" type="presOf" srcId="{2195B4BC-7550-4744-9471-D8BCEEBCF16C}" destId="{D2F867D1-9C26-4ADC-A5CA-BBD66D1C4FC1}" srcOrd="0" destOrd="0" presId="urn:microsoft.com/office/officeart/2005/8/layout/matrix2"/>
    <dgm:cxn modelId="{52236C8A-E19E-49DF-A2CF-0314208A402F}" type="presOf" srcId="{45B2805B-9BC8-4EE0-8DD0-D5DE75FE2590}" destId="{DAD2A35C-7BF6-498A-BB43-9008BC42D41E}" srcOrd="0" destOrd="0" presId="urn:microsoft.com/office/officeart/2005/8/layout/matrix2"/>
    <dgm:cxn modelId="{CC1A71A4-A0BC-4B3F-BCDB-FC0346DDCD46}" type="presOf" srcId="{C6BF97AA-F9D0-4366-A256-2C82DC5AC7D6}" destId="{0F60469F-5F27-4FBB-B648-23E69A08616D}" srcOrd="0" destOrd="0" presId="urn:microsoft.com/office/officeart/2005/8/layout/matrix2"/>
    <dgm:cxn modelId="{E5E646A9-8B6E-4A7A-86FF-7D83B60F8B67}" srcId="{C6BF97AA-F9D0-4366-A256-2C82DC5AC7D6}" destId="{45B2805B-9BC8-4EE0-8DD0-D5DE75FE2590}" srcOrd="3" destOrd="0" parTransId="{A493C5E0-4927-4D26-9F0E-E314F974AC6E}" sibTransId="{DF435518-513B-4418-B1BD-5D1E4A8201A1}"/>
    <dgm:cxn modelId="{2E0E2CC8-045F-40F7-97D1-F8948043352A}" type="presOf" srcId="{04D75479-11B7-45FC-802F-86CE1150EC15}" destId="{9A3E72E2-F66C-43BE-A2FC-132777EF0930}" srcOrd="0" destOrd="0" presId="urn:microsoft.com/office/officeart/2005/8/layout/matrix2"/>
    <dgm:cxn modelId="{D5191CCC-69CF-4063-9532-FEE80902C56B}" srcId="{C6BF97AA-F9D0-4366-A256-2C82DC5AC7D6}" destId="{04D75479-11B7-45FC-802F-86CE1150EC15}" srcOrd="0" destOrd="0" parTransId="{4174BFE5-666F-4D0F-ACCB-1AA793EB9173}" sibTransId="{16D70FE9-EEC2-4DB2-9B58-CBFDC577B72D}"/>
    <dgm:cxn modelId="{ACEEFCFB-8FFB-422E-B251-A1DF824CE5A7}" srcId="{C6BF97AA-F9D0-4366-A256-2C82DC5AC7D6}" destId="{288B21FA-AF5A-42C8-93E7-BBECC79E1965}" srcOrd="1" destOrd="0" parTransId="{F592BF3C-479E-42E5-87B8-BA19D2767487}" sibTransId="{C59D2D8E-26FF-40CF-9A2E-FC0BABBA1413}"/>
    <dgm:cxn modelId="{A28BA8A0-1014-433F-9A98-E03EB162AC84}" type="presParOf" srcId="{0F60469F-5F27-4FBB-B648-23E69A08616D}" destId="{D5EB0786-74ED-44BF-9780-658DE2B8C6CE}" srcOrd="0" destOrd="0" presId="urn:microsoft.com/office/officeart/2005/8/layout/matrix2"/>
    <dgm:cxn modelId="{2A807640-ECB8-4BE1-91E2-242673DE17CD}" type="presParOf" srcId="{0F60469F-5F27-4FBB-B648-23E69A08616D}" destId="{9A3E72E2-F66C-43BE-A2FC-132777EF0930}" srcOrd="1" destOrd="0" presId="urn:microsoft.com/office/officeart/2005/8/layout/matrix2"/>
    <dgm:cxn modelId="{D29B605F-4F87-4608-9D67-9F467DDB3892}" type="presParOf" srcId="{0F60469F-5F27-4FBB-B648-23E69A08616D}" destId="{61048DCB-493C-4297-BDAD-112A6FFA102E}" srcOrd="2" destOrd="0" presId="urn:microsoft.com/office/officeart/2005/8/layout/matrix2"/>
    <dgm:cxn modelId="{C691DFE7-43E9-4D0F-8ECD-53A48A068E80}" type="presParOf" srcId="{0F60469F-5F27-4FBB-B648-23E69A08616D}" destId="{D2F867D1-9C26-4ADC-A5CA-BBD66D1C4FC1}" srcOrd="3" destOrd="0" presId="urn:microsoft.com/office/officeart/2005/8/layout/matrix2"/>
    <dgm:cxn modelId="{F0D6B14B-8CF7-4441-BC6F-51311AB4EFFA}" type="presParOf" srcId="{0F60469F-5F27-4FBB-B648-23E69A08616D}" destId="{DAD2A35C-7BF6-498A-BB43-9008BC42D41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1E7E7-4595-4CA7-9ACC-120D3FAEA79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1BE16-30DD-442C-8624-4ED08E01DD59}">
      <dgm:prSet phldrT="[Text]"/>
      <dgm:spPr/>
      <dgm:t>
        <a:bodyPr/>
        <a:lstStyle/>
        <a:p>
          <a:r>
            <a:rPr lang="en-US" dirty="0"/>
            <a:t>One thing I need to review this evening is…</a:t>
          </a:r>
        </a:p>
      </dgm:t>
    </dgm:pt>
    <dgm:pt modelId="{3BDE7624-DF56-4CD5-A764-9DB59FD75F22}" type="parTrans" cxnId="{4B6FA790-EA91-43BC-9133-5464EA0CD001}">
      <dgm:prSet/>
      <dgm:spPr/>
      <dgm:t>
        <a:bodyPr/>
        <a:lstStyle/>
        <a:p>
          <a:endParaRPr lang="en-US"/>
        </a:p>
      </dgm:t>
    </dgm:pt>
    <dgm:pt modelId="{6F652768-D1AB-47C2-BE3E-4276038CC433}" type="sibTrans" cxnId="{4B6FA790-EA91-43BC-9133-5464EA0CD001}">
      <dgm:prSet/>
      <dgm:spPr/>
      <dgm:t>
        <a:bodyPr/>
        <a:lstStyle/>
        <a:p>
          <a:endParaRPr lang="en-US"/>
        </a:p>
      </dgm:t>
    </dgm:pt>
    <dgm:pt modelId="{CCCB484D-DB14-45D9-B672-504CAA26B4C0}">
      <dgm:prSet phldrT="[Text]"/>
      <dgm:spPr/>
      <dgm:t>
        <a:bodyPr/>
        <a:lstStyle/>
        <a:p>
          <a:r>
            <a:rPr lang="en-US" dirty="0"/>
            <a:t>The most important thing I learned today was…</a:t>
          </a:r>
        </a:p>
      </dgm:t>
    </dgm:pt>
    <dgm:pt modelId="{81484FFC-3F9C-4113-A5B7-7713FFCD0E34}" type="parTrans" cxnId="{3D5448F8-BC3F-4058-954A-280324546A6B}">
      <dgm:prSet/>
      <dgm:spPr/>
      <dgm:t>
        <a:bodyPr/>
        <a:lstStyle/>
        <a:p>
          <a:endParaRPr lang="en-US"/>
        </a:p>
      </dgm:t>
    </dgm:pt>
    <dgm:pt modelId="{E2AF9489-DB83-4442-98E5-E42B9DFE89DB}" type="sibTrans" cxnId="{3D5448F8-BC3F-4058-954A-280324546A6B}">
      <dgm:prSet/>
      <dgm:spPr/>
      <dgm:t>
        <a:bodyPr/>
        <a:lstStyle/>
        <a:p>
          <a:endParaRPr lang="en-US"/>
        </a:p>
      </dgm:t>
    </dgm:pt>
    <dgm:pt modelId="{498EDD60-3359-4B96-ABDA-5262235259C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I would like someone to explain_____to me. I will ask_____</a:t>
          </a:r>
        </a:p>
      </dgm:t>
    </dgm:pt>
    <dgm:pt modelId="{30D41C22-9A08-4253-BE36-ADC9755A945D}" type="parTrans" cxnId="{7ED0B010-65A2-47D6-AF11-6A88ACD1A606}">
      <dgm:prSet/>
      <dgm:spPr/>
      <dgm:t>
        <a:bodyPr/>
        <a:lstStyle/>
        <a:p>
          <a:endParaRPr lang="en-US"/>
        </a:p>
      </dgm:t>
    </dgm:pt>
    <dgm:pt modelId="{B78EB72F-095B-4016-B4AB-A018D0C3A3B6}" type="sibTrans" cxnId="{7ED0B010-65A2-47D6-AF11-6A88ACD1A606}">
      <dgm:prSet/>
      <dgm:spPr/>
      <dgm:t>
        <a:bodyPr/>
        <a:lstStyle/>
        <a:p>
          <a:endParaRPr lang="en-US"/>
        </a:p>
      </dgm:t>
    </dgm:pt>
    <dgm:pt modelId="{BA8E7037-73EF-4334-B224-80DF39272B53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I will remember the 4 types of market with the mnemonic ….</a:t>
          </a:r>
        </a:p>
      </dgm:t>
    </dgm:pt>
    <dgm:pt modelId="{EB147AFE-A11A-4FF1-B630-68E780957122}" type="parTrans" cxnId="{44D074BC-F7D9-4C77-BE69-AAB60DAEAA99}">
      <dgm:prSet/>
      <dgm:spPr/>
      <dgm:t>
        <a:bodyPr/>
        <a:lstStyle/>
        <a:p>
          <a:endParaRPr lang="en-US"/>
        </a:p>
      </dgm:t>
    </dgm:pt>
    <dgm:pt modelId="{C1541DA0-D674-42B7-A77F-75E4DAD65DD0}" type="sibTrans" cxnId="{44D074BC-F7D9-4C77-BE69-AAB60DAEAA99}">
      <dgm:prSet/>
      <dgm:spPr/>
      <dgm:t>
        <a:bodyPr/>
        <a:lstStyle/>
        <a:p>
          <a:endParaRPr lang="en-US"/>
        </a:p>
      </dgm:t>
    </dgm:pt>
    <dgm:pt modelId="{3071CFC7-59A2-46F2-88B6-4579164C1BF7}" type="pres">
      <dgm:prSet presAssocID="{6241E7E7-4595-4CA7-9ACC-120D3FAEA799}" presName="diagram" presStyleCnt="0">
        <dgm:presLayoutVars>
          <dgm:dir/>
          <dgm:resizeHandles val="exact"/>
        </dgm:presLayoutVars>
      </dgm:prSet>
      <dgm:spPr/>
    </dgm:pt>
    <dgm:pt modelId="{06052D6A-83E5-4500-90B8-AC2408A8C8C8}" type="pres">
      <dgm:prSet presAssocID="{2D41BE16-30DD-442C-8624-4ED08E01DD59}" presName="node" presStyleLbl="node1" presStyleIdx="0" presStyleCnt="4" custScaleX="109909">
        <dgm:presLayoutVars>
          <dgm:bulletEnabled val="1"/>
        </dgm:presLayoutVars>
      </dgm:prSet>
      <dgm:spPr/>
    </dgm:pt>
    <dgm:pt modelId="{877FE156-2673-4694-8FC9-B6AA72B04C01}" type="pres">
      <dgm:prSet presAssocID="{6F652768-D1AB-47C2-BE3E-4276038CC433}" presName="sibTrans" presStyleCnt="0"/>
      <dgm:spPr/>
    </dgm:pt>
    <dgm:pt modelId="{10A581CC-8726-4C6B-A86B-681D8E126716}" type="pres">
      <dgm:prSet presAssocID="{CCCB484D-DB14-45D9-B672-504CAA26B4C0}" presName="node" presStyleLbl="node1" presStyleIdx="1" presStyleCnt="4" custScaleX="132784">
        <dgm:presLayoutVars>
          <dgm:bulletEnabled val="1"/>
        </dgm:presLayoutVars>
      </dgm:prSet>
      <dgm:spPr/>
    </dgm:pt>
    <dgm:pt modelId="{12552E2B-12A9-4C74-BC27-286F92ADBFEF}" type="pres">
      <dgm:prSet presAssocID="{E2AF9489-DB83-4442-98E5-E42B9DFE89DB}" presName="sibTrans" presStyleCnt="0"/>
      <dgm:spPr/>
    </dgm:pt>
    <dgm:pt modelId="{21ABA465-177F-4535-A9FA-22930040DA11}" type="pres">
      <dgm:prSet presAssocID="{498EDD60-3359-4B96-ABDA-5262235259C6}" presName="node" presStyleLbl="node1" presStyleIdx="2" presStyleCnt="4" custScaleX="132784">
        <dgm:presLayoutVars>
          <dgm:bulletEnabled val="1"/>
        </dgm:presLayoutVars>
      </dgm:prSet>
      <dgm:spPr/>
    </dgm:pt>
    <dgm:pt modelId="{3C4FE16B-79F3-458B-9C19-49B60E2A0538}" type="pres">
      <dgm:prSet presAssocID="{B78EB72F-095B-4016-B4AB-A018D0C3A3B6}" presName="sibTrans" presStyleCnt="0"/>
      <dgm:spPr/>
    </dgm:pt>
    <dgm:pt modelId="{881C2985-E18C-4254-8751-37E0187930AE}" type="pres">
      <dgm:prSet presAssocID="{BA8E7037-73EF-4334-B224-80DF39272B53}" presName="node" presStyleLbl="node1" presStyleIdx="3" presStyleCnt="4" custScaleX="124774">
        <dgm:presLayoutVars>
          <dgm:bulletEnabled val="1"/>
        </dgm:presLayoutVars>
      </dgm:prSet>
      <dgm:spPr/>
    </dgm:pt>
  </dgm:ptLst>
  <dgm:cxnLst>
    <dgm:cxn modelId="{7ED0B010-65A2-47D6-AF11-6A88ACD1A606}" srcId="{6241E7E7-4595-4CA7-9ACC-120D3FAEA799}" destId="{498EDD60-3359-4B96-ABDA-5262235259C6}" srcOrd="2" destOrd="0" parTransId="{30D41C22-9A08-4253-BE36-ADC9755A945D}" sibTransId="{B78EB72F-095B-4016-B4AB-A018D0C3A3B6}"/>
    <dgm:cxn modelId="{FB2E0D5F-C6A7-4DB1-B54B-D403C4669810}" type="presOf" srcId="{2D41BE16-30DD-442C-8624-4ED08E01DD59}" destId="{06052D6A-83E5-4500-90B8-AC2408A8C8C8}" srcOrd="0" destOrd="0" presId="urn:microsoft.com/office/officeart/2005/8/layout/default"/>
    <dgm:cxn modelId="{C614985F-21ED-4AA2-BCB4-7B91DBAFDDB8}" type="presOf" srcId="{6241E7E7-4595-4CA7-9ACC-120D3FAEA799}" destId="{3071CFC7-59A2-46F2-88B6-4579164C1BF7}" srcOrd="0" destOrd="0" presId="urn:microsoft.com/office/officeart/2005/8/layout/default"/>
    <dgm:cxn modelId="{22A5C946-6416-40B0-B431-382FEE18C1FB}" type="presOf" srcId="{BA8E7037-73EF-4334-B224-80DF39272B53}" destId="{881C2985-E18C-4254-8751-37E0187930AE}" srcOrd="0" destOrd="0" presId="urn:microsoft.com/office/officeart/2005/8/layout/default"/>
    <dgm:cxn modelId="{4B6FA790-EA91-43BC-9133-5464EA0CD001}" srcId="{6241E7E7-4595-4CA7-9ACC-120D3FAEA799}" destId="{2D41BE16-30DD-442C-8624-4ED08E01DD59}" srcOrd="0" destOrd="0" parTransId="{3BDE7624-DF56-4CD5-A764-9DB59FD75F22}" sibTransId="{6F652768-D1AB-47C2-BE3E-4276038CC433}"/>
    <dgm:cxn modelId="{D6D7D7B6-7E09-4C37-8CA2-8C394E218D7D}" type="presOf" srcId="{CCCB484D-DB14-45D9-B672-504CAA26B4C0}" destId="{10A581CC-8726-4C6B-A86B-681D8E126716}" srcOrd="0" destOrd="0" presId="urn:microsoft.com/office/officeart/2005/8/layout/default"/>
    <dgm:cxn modelId="{44D074BC-F7D9-4C77-BE69-AAB60DAEAA99}" srcId="{6241E7E7-4595-4CA7-9ACC-120D3FAEA799}" destId="{BA8E7037-73EF-4334-B224-80DF39272B53}" srcOrd="3" destOrd="0" parTransId="{EB147AFE-A11A-4FF1-B630-68E780957122}" sibTransId="{C1541DA0-D674-42B7-A77F-75E4DAD65DD0}"/>
    <dgm:cxn modelId="{E6B361C0-8567-4449-AD25-5A064387ACC8}" type="presOf" srcId="{498EDD60-3359-4B96-ABDA-5262235259C6}" destId="{21ABA465-177F-4535-A9FA-22930040DA11}" srcOrd="0" destOrd="0" presId="urn:microsoft.com/office/officeart/2005/8/layout/default"/>
    <dgm:cxn modelId="{3D5448F8-BC3F-4058-954A-280324546A6B}" srcId="{6241E7E7-4595-4CA7-9ACC-120D3FAEA799}" destId="{CCCB484D-DB14-45D9-B672-504CAA26B4C0}" srcOrd="1" destOrd="0" parTransId="{81484FFC-3F9C-4113-A5B7-7713FFCD0E34}" sibTransId="{E2AF9489-DB83-4442-98E5-E42B9DFE89DB}"/>
    <dgm:cxn modelId="{21F6F070-ADFC-4FC4-87C7-A5429B4CC2F7}" type="presParOf" srcId="{3071CFC7-59A2-46F2-88B6-4579164C1BF7}" destId="{06052D6A-83E5-4500-90B8-AC2408A8C8C8}" srcOrd="0" destOrd="0" presId="urn:microsoft.com/office/officeart/2005/8/layout/default"/>
    <dgm:cxn modelId="{496C8038-9821-4414-97A5-251393588A5F}" type="presParOf" srcId="{3071CFC7-59A2-46F2-88B6-4579164C1BF7}" destId="{877FE156-2673-4694-8FC9-B6AA72B04C01}" srcOrd="1" destOrd="0" presId="urn:microsoft.com/office/officeart/2005/8/layout/default"/>
    <dgm:cxn modelId="{914DFA1A-DF38-4866-B8EC-FD6B97FCEC89}" type="presParOf" srcId="{3071CFC7-59A2-46F2-88B6-4579164C1BF7}" destId="{10A581CC-8726-4C6B-A86B-681D8E126716}" srcOrd="2" destOrd="0" presId="urn:microsoft.com/office/officeart/2005/8/layout/default"/>
    <dgm:cxn modelId="{F95E8C2C-359C-4980-8764-2FA93AC01A51}" type="presParOf" srcId="{3071CFC7-59A2-46F2-88B6-4579164C1BF7}" destId="{12552E2B-12A9-4C74-BC27-286F92ADBFEF}" srcOrd="3" destOrd="0" presId="urn:microsoft.com/office/officeart/2005/8/layout/default"/>
    <dgm:cxn modelId="{DD0E8D93-DB71-4AB7-A9BA-F07EA40204F6}" type="presParOf" srcId="{3071CFC7-59A2-46F2-88B6-4579164C1BF7}" destId="{21ABA465-177F-4535-A9FA-22930040DA11}" srcOrd="4" destOrd="0" presId="urn:microsoft.com/office/officeart/2005/8/layout/default"/>
    <dgm:cxn modelId="{EA55E901-9943-4270-87A7-408364442BF8}" type="presParOf" srcId="{3071CFC7-59A2-46F2-88B6-4579164C1BF7}" destId="{3C4FE16B-79F3-458B-9C19-49B60E2A0538}" srcOrd="5" destOrd="0" presId="urn:microsoft.com/office/officeart/2005/8/layout/default"/>
    <dgm:cxn modelId="{E855F08E-5E36-401B-8510-1B9C443A184E}" type="presParOf" srcId="{3071CFC7-59A2-46F2-88B6-4579164C1BF7}" destId="{881C2985-E18C-4254-8751-37E0187930A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B0786-74ED-44BF-9780-658DE2B8C6CE}">
      <dsp:nvSpPr>
        <dsp:cNvPr id="0" name=""/>
        <dsp:cNvSpPr/>
      </dsp:nvSpPr>
      <dsp:spPr>
        <a:xfrm>
          <a:off x="1620179" y="0"/>
          <a:ext cx="5544616" cy="55446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3E72E2-F66C-43BE-A2FC-132777EF0930}">
      <dsp:nvSpPr>
        <dsp:cNvPr id="0" name=""/>
        <dsp:cNvSpPr/>
      </dsp:nvSpPr>
      <dsp:spPr>
        <a:xfrm>
          <a:off x="1980580" y="360400"/>
          <a:ext cx="2217846" cy="221784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b="0" i="0" kern="1200" dirty="0">
              <a:solidFill>
                <a:schemeClr val="tx1"/>
              </a:solidFill>
            </a:rPr>
            <a:t>retail markets</a:t>
          </a:r>
          <a:endParaRPr lang="en-AU" sz="3700" kern="1200" dirty="0">
            <a:solidFill>
              <a:schemeClr val="tx1"/>
            </a:solidFill>
          </a:endParaRPr>
        </a:p>
      </dsp:txBody>
      <dsp:txXfrm>
        <a:off x="2088846" y="468666"/>
        <a:ext cx="2001314" cy="2001314"/>
      </dsp:txXfrm>
    </dsp:sp>
    <dsp:sp modelId="{61048DCB-493C-4297-BDAD-112A6FFA102E}">
      <dsp:nvSpPr>
        <dsp:cNvPr id="0" name=""/>
        <dsp:cNvSpPr/>
      </dsp:nvSpPr>
      <dsp:spPr>
        <a:xfrm>
          <a:off x="4586549" y="360400"/>
          <a:ext cx="2217846" cy="221784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b="0" i="0" kern="1200" dirty="0">
              <a:solidFill>
                <a:schemeClr val="tx1"/>
              </a:solidFill>
            </a:rPr>
            <a:t>labour markets</a:t>
          </a:r>
          <a:endParaRPr lang="en-AU" sz="3700" kern="1200" dirty="0">
            <a:solidFill>
              <a:schemeClr val="tx1"/>
            </a:solidFill>
          </a:endParaRPr>
        </a:p>
      </dsp:txBody>
      <dsp:txXfrm>
        <a:off x="4694815" y="468666"/>
        <a:ext cx="2001314" cy="2001314"/>
      </dsp:txXfrm>
    </dsp:sp>
    <dsp:sp modelId="{D2F867D1-9C26-4ADC-A5CA-BBD66D1C4FC1}">
      <dsp:nvSpPr>
        <dsp:cNvPr id="0" name=""/>
        <dsp:cNvSpPr/>
      </dsp:nvSpPr>
      <dsp:spPr>
        <a:xfrm>
          <a:off x="1980580" y="2966369"/>
          <a:ext cx="2217846" cy="221784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b="0" i="0" kern="1200" dirty="0">
              <a:solidFill>
                <a:schemeClr val="tx1"/>
              </a:solidFill>
            </a:rPr>
            <a:t>Financial markets</a:t>
          </a:r>
          <a:endParaRPr lang="en-AU" sz="3700" kern="1200" dirty="0">
            <a:solidFill>
              <a:schemeClr val="tx1"/>
            </a:solidFill>
          </a:endParaRPr>
        </a:p>
      </dsp:txBody>
      <dsp:txXfrm>
        <a:off x="2088846" y="3074635"/>
        <a:ext cx="2001314" cy="2001314"/>
      </dsp:txXfrm>
    </dsp:sp>
    <dsp:sp modelId="{DAD2A35C-7BF6-498A-BB43-9008BC42D41E}">
      <dsp:nvSpPr>
        <dsp:cNvPr id="0" name=""/>
        <dsp:cNvSpPr/>
      </dsp:nvSpPr>
      <dsp:spPr>
        <a:xfrm>
          <a:off x="4586549" y="2966369"/>
          <a:ext cx="2217846" cy="221784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b="0" i="0" kern="1200">
              <a:solidFill>
                <a:schemeClr val="tx1"/>
              </a:solidFill>
            </a:rPr>
            <a:t>stock markets</a:t>
          </a:r>
          <a:endParaRPr lang="en-AU" sz="3700" kern="1200" dirty="0">
            <a:solidFill>
              <a:schemeClr val="tx1"/>
            </a:solidFill>
          </a:endParaRPr>
        </a:p>
      </dsp:txBody>
      <dsp:txXfrm>
        <a:off x="4694815" y="3074635"/>
        <a:ext cx="2001314" cy="2001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2D6A-83E5-4500-90B8-AC2408A8C8C8}">
      <dsp:nvSpPr>
        <dsp:cNvPr id="0" name=""/>
        <dsp:cNvSpPr/>
      </dsp:nvSpPr>
      <dsp:spPr>
        <a:xfrm>
          <a:off x="899595" y="1925"/>
          <a:ext cx="3194629" cy="1743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One thing I need to review this evening is…</a:t>
          </a:r>
        </a:p>
      </dsp:txBody>
      <dsp:txXfrm>
        <a:off x="899595" y="1925"/>
        <a:ext cx="3194629" cy="1743967"/>
      </dsp:txXfrm>
    </dsp:sp>
    <dsp:sp modelId="{10A581CC-8726-4C6B-A86B-681D8E126716}">
      <dsp:nvSpPr>
        <dsp:cNvPr id="0" name=""/>
        <dsp:cNvSpPr/>
      </dsp:nvSpPr>
      <dsp:spPr>
        <a:xfrm>
          <a:off x="4384886" y="1925"/>
          <a:ext cx="3859517" cy="1743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most important thing I learned today was…</a:t>
          </a:r>
        </a:p>
      </dsp:txBody>
      <dsp:txXfrm>
        <a:off x="4384886" y="1925"/>
        <a:ext cx="3859517" cy="1743967"/>
      </dsp:txXfrm>
    </dsp:sp>
    <dsp:sp modelId="{21ABA465-177F-4535-A9FA-22930040DA11}">
      <dsp:nvSpPr>
        <dsp:cNvPr id="0" name=""/>
        <dsp:cNvSpPr/>
      </dsp:nvSpPr>
      <dsp:spPr>
        <a:xfrm>
          <a:off x="683561" y="2036554"/>
          <a:ext cx="3859517" cy="1743967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 would like someone to explain_____to me. I will ask_____</a:t>
          </a:r>
        </a:p>
      </dsp:txBody>
      <dsp:txXfrm>
        <a:off x="683561" y="2036554"/>
        <a:ext cx="3859517" cy="1743967"/>
      </dsp:txXfrm>
    </dsp:sp>
    <dsp:sp modelId="{881C2985-E18C-4254-8751-37E0187930AE}">
      <dsp:nvSpPr>
        <dsp:cNvPr id="0" name=""/>
        <dsp:cNvSpPr/>
      </dsp:nvSpPr>
      <dsp:spPr>
        <a:xfrm>
          <a:off x="4833740" y="2036554"/>
          <a:ext cx="3626697" cy="174396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 will remember the 4 types of market with the mnemonic ….</a:t>
          </a:r>
        </a:p>
      </dsp:txBody>
      <dsp:txXfrm>
        <a:off x="4833740" y="2036554"/>
        <a:ext cx="3626697" cy="174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5E36F-147A-42A0-B252-B094EAD7DD66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4CA9-4FC1-44F4-B2B4-CBF37000AF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59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9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6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2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40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3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5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16C4-9C4E-4113-80B6-7B4612A69929}" type="datetimeFigureOut">
              <a:rPr lang="en-AU" smtClean="0"/>
              <a:t>30/04/2022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5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google.com.au/url?sa=i&amp;rct=j&amp;q=&amp;esrc=s&amp;source=images&amp;cd=&amp;cad=rja&amp;uact=8&amp;ved=0CAcQjRw&amp;url=https://healthengine.com.au/jobs/employers.php&amp;ei=rrTNVPHRBIWk8QXZkoDoCg&amp;bvm=bv.85076809,d.dGc&amp;psig=AFQjCNHLfF_klQ1JdwmeUCB7qCP6U5KWMw&amp;ust=1422853242222030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gi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41774" y="-13860"/>
            <a:ext cx="8161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Economics &amp; Business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301208"/>
            <a:ext cx="916927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Janda Safe and Sound Solid" panose="02000503000000020004" pitchFamily="2" charset="0"/>
              </a:rPr>
              <a:t>Lesson 7 – Types of Market </a:t>
            </a:r>
          </a:p>
        </p:txBody>
      </p:sp>
      <p:pic>
        <p:nvPicPr>
          <p:cNvPr id="2050" name="Picture 2" descr="Image result for econ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9277" cy="50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44208" y="0"/>
            <a:ext cx="2699792" cy="499462"/>
          </a:xfrm>
        </p:spPr>
        <p:txBody>
          <a:bodyPr/>
          <a:lstStyle/>
          <a:p>
            <a:fld id="{0456F006-FE33-41A3-ABBA-4B7695ADF6FF}" type="datetime1">
              <a:rPr lang="en-AU" sz="4000" smtClean="0">
                <a:solidFill>
                  <a:srgbClr val="EF1FD1"/>
                </a:solidFill>
              </a:rPr>
              <a:t>30/04/2022</a:t>
            </a:fld>
            <a:endParaRPr lang="en-AU" sz="4000" dirty="0">
              <a:solidFill>
                <a:srgbClr val="EF1F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19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" r="7550" b="1412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60648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Noah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616" y="908720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55679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Kiara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220486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Caitlyn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91880" y="260648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Bobby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1880" y="908720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Freddie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5616" y="5299163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Aaron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1880" y="220486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96226" y="260648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Jasmine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96226" y="908720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Elizabeth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96226" y="155679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96226" y="220486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Shannon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15616" y="3356992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Anya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15616" y="400506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Millie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5616" y="465313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Matthew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91880" y="155679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91880" y="3356992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Charly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91880" y="400506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Eliza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91880" y="465313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Andrei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91880" y="5301208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Mitchell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28077" y="3359762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Sophie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28077" y="400783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28077" y="465590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Jorda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28077" y="5303978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Jacob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8077" y="5949280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17779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7534" y="188640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Cam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534" y="83671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Abbey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3798" y="188640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Yudhir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68144" y="188640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Ellie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7534" y="3284984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63798" y="3284984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Benji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99995" y="3287754"/>
            <a:ext cx="2016224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8144" y="393305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19116" y="461791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87842" y="530277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Toby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995" y="4653089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Leia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111846" y="2203101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Jordan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440416" y="2122675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Andrea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119116" y="530277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Hazel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10542" y="393305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Emily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110542" y="1523250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Olivia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5922" y="1555029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Whitlam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48079" y="1456882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73984" y="2158115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Keeley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447043" y="812096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Jared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68144" y="847178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Darcy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77197" y="3962589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Macie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77197" y="4656343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Beth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76286" y="5949201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Ronan</a:t>
            </a:r>
          </a:p>
        </p:txBody>
      </p:sp>
    </p:spTree>
    <p:extLst>
      <p:ext uri="{BB962C8B-B14F-4D97-AF65-F5344CB8AC3E}">
        <p14:creationId xmlns:p14="http://schemas.microsoft.com/office/powerpoint/2010/main" val="3080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0" y="2276872"/>
            <a:ext cx="2363388" cy="2229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53172" y="157575"/>
            <a:ext cx="6444208" cy="727122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FF0000"/>
                </a:solidFill>
                <a:latin typeface="Letterman-Solid" pitchFamily="2" charset="0"/>
              </a:rPr>
              <a:t>Chapter 7.3</a:t>
            </a:r>
          </a:p>
          <a:p>
            <a:pPr marL="914400" indent="-914400" algn="ctr">
              <a:buAutoNum type="arabicPeriod"/>
            </a:pPr>
            <a:endParaRPr lang="en-US" sz="4800" b="1" u="sng" dirty="0">
              <a:ln/>
              <a:solidFill>
                <a:srgbClr val="92D050"/>
              </a:solidFill>
              <a:latin typeface="Letterman-Solid" pitchFamily="2" charset="0"/>
            </a:endParaRPr>
          </a:p>
          <a:p>
            <a:pPr marL="914400" indent="-914400" algn="ctr">
              <a:buAutoNum type="arabicPeriod"/>
            </a:pPr>
            <a:r>
              <a:rPr lang="en-US" sz="4800" b="1" u="sng" dirty="0">
                <a:ln/>
                <a:solidFill>
                  <a:srgbClr val="92D050"/>
                </a:solidFill>
                <a:latin typeface="Letterman-Solid" pitchFamily="2" charset="0"/>
              </a:rPr>
              <a:t>Turn to page 199</a:t>
            </a:r>
          </a:p>
          <a:p>
            <a:pPr marL="914400" indent="-914400" algn="ctr">
              <a:buAutoNum type="arabicPeriod"/>
            </a:pPr>
            <a:r>
              <a:rPr lang="en-US" sz="4800" b="1" u="sng" dirty="0">
                <a:ln/>
                <a:solidFill>
                  <a:srgbClr val="92D050"/>
                </a:solidFill>
                <a:latin typeface="Letterman-Solid" pitchFamily="2" charset="0"/>
              </a:rPr>
              <a:t>Read</a:t>
            </a:r>
            <a:r>
              <a:rPr lang="en-US" sz="4800" dirty="0">
                <a:ln/>
                <a:solidFill>
                  <a:srgbClr val="92D050"/>
                </a:solidFill>
                <a:latin typeface="Letterman-Solid" pitchFamily="2" charset="0"/>
              </a:rPr>
              <a:t> the section you have been allocated</a:t>
            </a:r>
          </a:p>
          <a:p>
            <a:pPr marL="914400" indent="-914400" algn="ctr">
              <a:buAutoNum type="arabicPeriod"/>
            </a:pPr>
            <a:r>
              <a:rPr lang="en-US" sz="4800" b="1" u="sng" dirty="0">
                <a:ln/>
                <a:solidFill>
                  <a:srgbClr val="92D050"/>
                </a:solidFill>
                <a:latin typeface="Letterman-Solid" pitchFamily="2" charset="0"/>
              </a:rPr>
              <a:t>Write</a:t>
            </a:r>
            <a:r>
              <a:rPr lang="en-US" sz="4800" dirty="0">
                <a:ln/>
                <a:solidFill>
                  <a:srgbClr val="92D050"/>
                </a:solidFill>
                <a:latin typeface="Letterman-Solid" pitchFamily="2" charset="0"/>
              </a:rPr>
              <a:t> key points/idea/phrases in placemat.</a:t>
            </a:r>
          </a:p>
          <a:p>
            <a:pPr algn="ctr"/>
            <a:endParaRPr lang="en-US" sz="6600" b="1" dirty="0">
              <a:ln/>
              <a:solidFill>
                <a:srgbClr val="92D050"/>
              </a:solidFill>
              <a:latin typeface="Letterman-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1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453"/>
            <a:ext cx="6652939" cy="22337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629" y="2420888"/>
            <a:ext cx="864096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Share what you have learned-</a:t>
            </a:r>
          </a:p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talk it through!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Everyone should have a complete placemat.</a:t>
            </a:r>
          </a:p>
        </p:txBody>
      </p:sp>
    </p:spTree>
    <p:extLst>
      <p:ext uri="{BB962C8B-B14F-4D97-AF65-F5344CB8AC3E}">
        <p14:creationId xmlns:p14="http://schemas.microsoft.com/office/powerpoint/2010/main" val="85067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2363388" cy="222936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636912"/>
            <a:ext cx="9144000" cy="514756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600" b="1" dirty="0">
                <a:ln/>
                <a:solidFill>
                  <a:srgbClr val="FF0000"/>
                </a:solidFill>
                <a:latin typeface="Letterman-Solid" pitchFamily="2" charset="0"/>
              </a:rPr>
              <a:t>Chapter 5.3</a:t>
            </a:r>
          </a:p>
          <a:p>
            <a:pPr algn="ctr"/>
            <a:r>
              <a:rPr lang="en-US" sz="6600" dirty="0">
                <a:ln/>
                <a:solidFill>
                  <a:srgbClr val="92D050"/>
                </a:solidFill>
                <a:latin typeface="Letterman-Solid" pitchFamily="2" charset="0"/>
              </a:rPr>
              <a:t>Read the remainder of the text.</a:t>
            </a:r>
          </a:p>
          <a:p>
            <a:pPr algn="ctr"/>
            <a:r>
              <a:rPr lang="en-US" sz="6600" dirty="0">
                <a:ln/>
                <a:solidFill>
                  <a:srgbClr val="92D050"/>
                </a:solidFill>
                <a:latin typeface="Letterman-Solid" pitchFamily="2" charset="0"/>
              </a:rPr>
              <a:t>Complete Questions 1-10</a:t>
            </a:r>
            <a:r>
              <a:rPr lang="en-US" sz="6600" b="1" dirty="0">
                <a:ln/>
                <a:solidFill>
                  <a:srgbClr val="92D050"/>
                </a:solidFill>
                <a:latin typeface="Letterman-Solid" pitchFamily="2" charset="0"/>
              </a:rPr>
              <a:t>.</a:t>
            </a:r>
          </a:p>
          <a:p>
            <a:pPr algn="ctr"/>
            <a:endParaRPr lang="en-US" sz="6600" b="1" dirty="0">
              <a:ln/>
              <a:solidFill>
                <a:srgbClr val="92D050"/>
              </a:solidFill>
              <a:latin typeface="Letterman-Soli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5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747078" y="332656"/>
            <a:ext cx="4881838" cy="2891667"/>
            <a:chOff x="1747078" y="332656"/>
            <a:chExt cx="4881838" cy="2891667"/>
          </a:xfrm>
        </p:grpSpPr>
        <p:pic>
          <p:nvPicPr>
            <p:cNvPr id="6146" name="Picture 2" descr="Image result for choo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360" y="332656"/>
              <a:ext cx="4304556" cy="2891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 rot="19953965">
              <a:off x="1747078" y="709168"/>
              <a:ext cx="279756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PLENARY</a:t>
              </a:r>
            </a:p>
          </p:txBody>
        </p:sp>
      </p:grp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3080919"/>
              </p:ext>
            </p:extLst>
          </p:nvPr>
        </p:nvGraphicFramePr>
        <p:xfrm>
          <a:off x="0" y="3068960"/>
          <a:ext cx="9144000" cy="378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6765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" y="1700807"/>
            <a:ext cx="4439838" cy="51571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459" y="188640"/>
            <a:ext cx="87858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accent3"/>
                </a:solidFill>
                <a:effectLst/>
                <a:latin typeface="Janda Safe and Sound Solid" panose="02000503000000020004" pitchFamily="2" charset="0"/>
              </a:rPr>
              <a:t>The Learning Intentions are: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361" y="1700807"/>
            <a:ext cx="4723133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u="sng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Janda Safe and Sound Solid" panose="02000503000000020004" pitchFamily="2" charset="0"/>
              </a:rPr>
              <a:t>Learn</a:t>
            </a:r>
            <a:r>
              <a:rPr lang="en-US" sz="3200" b="1" cap="none" spc="0" dirty="0">
                <a:ln/>
                <a:solidFill>
                  <a:schemeClr val="accent1">
                    <a:lumMod val="50000"/>
                  </a:schemeClr>
                </a:solidFill>
                <a:effectLst/>
                <a:latin typeface="Janda Safe and Sound Solid" panose="02000503000000020004" pitchFamily="2" charset="0"/>
              </a:rPr>
              <a:t> the 4 types of market</a:t>
            </a:r>
          </a:p>
          <a:p>
            <a:pPr algn="ctr"/>
            <a:endParaRPr lang="en-US" sz="3200" b="1" u="sng" dirty="0">
              <a:ln/>
              <a:solidFill>
                <a:schemeClr val="accent1">
                  <a:lumMod val="50000"/>
                </a:schemeClr>
              </a:solidFill>
              <a:latin typeface="Janda Safe and Sound Solid" panose="02000503000000020004" pitchFamily="2" charset="0"/>
            </a:endParaRPr>
          </a:p>
          <a:p>
            <a:pPr algn="ctr"/>
            <a:endParaRPr lang="en-US" sz="3200" b="1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Janda Safe and Sound Solid" panose="02000503000000020004" pitchFamily="2" charset="0"/>
            </a:endParaRPr>
          </a:p>
          <a:p>
            <a:pPr algn="ctr"/>
            <a:r>
              <a:rPr lang="en-US" sz="3200" b="1" u="sng" dirty="0">
                <a:ln/>
                <a:solidFill>
                  <a:schemeClr val="accent1">
                    <a:lumMod val="50000"/>
                  </a:schemeClr>
                </a:solidFill>
                <a:latin typeface="Janda Safe and Sound Solid" panose="02000503000000020004" pitchFamily="2" charset="0"/>
              </a:rPr>
              <a:t>Identify</a:t>
            </a:r>
            <a:r>
              <a:rPr lang="en-US" sz="3200" b="1" dirty="0">
                <a:ln/>
                <a:solidFill>
                  <a:schemeClr val="accent1">
                    <a:lumMod val="50000"/>
                  </a:schemeClr>
                </a:solidFill>
                <a:latin typeface="Janda Safe and Sound Solid" panose="02000503000000020004" pitchFamily="2" charset="0"/>
              </a:rPr>
              <a:t> the features of each market type.</a:t>
            </a:r>
            <a:endParaRPr lang="en-US" sz="3200" b="1" cap="none" spc="0" dirty="0">
              <a:ln/>
              <a:solidFill>
                <a:schemeClr val="accent1">
                  <a:lumMod val="50000"/>
                </a:schemeClr>
              </a:solidFill>
              <a:effectLst/>
              <a:latin typeface="Janda Safe and Sound Soli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82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16632"/>
            <a:ext cx="3541776" cy="28529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507" y="2852936"/>
            <a:ext cx="837357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22225">
                  <a:solidFill>
                    <a:srgbClr val="EF1FD1"/>
                  </a:solidFill>
                  <a:prstDash val="solid"/>
                </a:ln>
                <a:effectLst/>
                <a:latin typeface="KG Payphone" panose="02000000000000000000" pitchFamily="2" charset="0"/>
              </a:rPr>
              <a:t>The Market is…</a:t>
            </a:r>
          </a:p>
        </p:txBody>
      </p:sp>
    </p:spTree>
    <p:extLst>
      <p:ext uri="{BB962C8B-B14F-4D97-AF65-F5344CB8AC3E}">
        <p14:creationId xmlns:p14="http://schemas.microsoft.com/office/powerpoint/2010/main" val="190784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520" y="118634"/>
            <a:ext cx="8814744" cy="259028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4400" dirty="0">
                <a:solidFill>
                  <a:schemeClr val="tx1"/>
                </a:solidFill>
              </a:rPr>
              <a:t>A</a:t>
            </a:r>
            <a:r>
              <a:rPr lang="en-AU" sz="4400" dirty="0">
                <a:solidFill>
                  <a:srgbClr val="FF0000"/>
                </a:solidFill>
              </a:rPr>
              <a:t> market </a:t>
            </a:r>
            <a:r>
              <a:rPr lang="en-AU" sz="4400" dirty="0"/>
              <a:t>refers to the </a:t>
            </a:r>
            <a:r>
              <a:rPr lang="en-AU" sz="4400" i="1" dirty="0"/>
              <a:t>relationship</a:t>
            </a:r>
            <a:r>
              <a:rPr lang="en-AU" sz="4400" dirty="0"/>
              <a:t> between the </a:t>
            </a:r>
            <a:r>
              <a:rPr lang="en-AU" sz="4400" i="1" dirty="0"/>
              <a:t>consumers </a:t>
            </a:r>
            <a:r>
              <a:rPr lang="en-AU" sz="4400" dirty="0"/>
              <a:t>and </a:t>
            </a:r>
            <a:r>
              <a:rPr lang="en-AU" sz="4400" i="1" dirty="0"/>
              <a:t>producers</a:t>
            </a:r>
            <a:r>
              <a:rPr lang="en-AU" sz="4400" dirty="0"/>
              <a:t>, rather than to any physical location.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6"/>
            <a:ext cx="7260336" cy="19263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67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8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9512" y="1196752"/>
          <a:ext cx="878497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539552" y="21740"/>
            <a:ext cx="8293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There are 4 types of market:</a:t>
            </a:r>
          </a:p>
        </p:txBody>
      </p:sp>
      <p:sp>
        <p:nvSpPr>
          <p:cNvPr id="4" name="AutoShape 2" descr="data:image/jpeg;base64,/9j/4AAQSkZJRgABAQAAAQABAAD/2wCEAAkGBxQTEhQUExEVFhUUGSEaFxYYFyUbGhkhHB0cFxkfHRwiICkgJCIlHBgaIzIiJzUrLi8vHCI/OD8tOCgvLjcBCgoKDgwOGhAQGzcgICUsMC43KystNzcrNzc0Lzc4Lzg1LCw3KywsNDcsKywsNTUsLCwsNisrLDcwLTc3LDcsLP/AABEIAGgAYAMBIgACEQEDEQH/xAAcAAABBQEBAQAAAAAAAAAAAAAABAUGBwgDAgH/xABAEAABAgQDBgMFAwkJAAAAAAABAgMABBEhBRIxBgcTIkFhFFFxFSMygaFScpEIM0Jic7GywdEkNDVTkqLC8PH/xAAZAQEAAwEBAAAAAAAAAAAAAAAAAgQFAwH/xAAlEQACAQMEAgEFAAAAAAAAAAAAAQIDESEEEjFBImETMlFxkaH/2gAMAwEAAhEDEQA/ALxggggAhFi+LMyzZcfcShA6nr2A1J7CE+02PNyUup93QWSkarUdEj1jOe0m0D068XX1VOiUj4UDySP59Ys6fTOrl4Rxq1VDHZYWO74lElMowAno46bn0QNPmfwiKTG8fEVGviinslCQPqDEUj4oxpx09OPCKbqzfZLpXeTiKDXxGfstCSPoBEw2f3wgkJnGMo/zWzUfNBv8wT6RBdq9lPBNyzniUO+ISVUSKZaAG1zUXpW0RyIujRqq6X6JfJOD5NWyE828gONLStCtFJNRCiM0bH7VvYe7nb5m1fnGiaBf9FeRjReEYm3MsoeaVmQsVB69we4Noza+ndJ+i3Sqqa9iyCCCK51CCCOM6/w21rP6CSr8AT/KAKH3t4+ZicLST7uWqgDoVfpn6AfIxCI98XMVKXVSlVNQacxvU2NRWtresK+LL0c907UtgNe8ByrtmUqwqk3oOkb8I/HFRRmSe53EMfFRIpObw4TDaly7/ADVHE56qLlPiFxy9qxx8TJeAUjhL8bnqlZNUhNbX0+G1Ka3j3d6Z5t9jlimC4ahUiGpwlLxHiTY5Ba+nLckUNfPpdHt1h8oxM5JN3iN5QTzZglV6gK62ofnC3FZ/ClKkeCwsJbp4saFQ5bG/Ma1NR09YcDieEHFG3EtASgRQ8pycTocmtKfWOKclZ5eGdGk8Y6IDFlblMfLb65RR5HhmQPJadafeT/DEP2velnJxwySKMmmUAWJA5ikagVhFgM8WZlh4H824lXyqM34ioidSPy02muURi9k7mqIIIIwjSCEOOoKpZ8DUtLA+aTC6AiPU7MGS2VgA2Bqmgr0r1HeFvtJFHP7Oz7xsITr7silVpv8RpeO+0WGqk5p9jQJJSKitUG6df1aXHeOPtl2jozJ982Gl8gulNKUtY21F43/AKldGXxhjlJbSNpmG3fZ7CghrhloVyrNPjNjzfL+sc/bSfZypbwSKlzN4oaipzZfh1pYc2nSOkttnNIfbmApHEaa4KaoFMo8wOveEytpnvBKkjk4KlFZOXmuc5vpTNeIbHjH27Jbvf8AB8xjaZK1Ycr2YGwxQhJFnxyiiOW4qKjW5Hzd1bUVxlt72Y6lQRk4OX3xJvny0pUC3p1hJjeJ4mV4aXZZKVIIMuAPziqJHNe3LS1tSelveP7VT0riaJiYlm0uJayBsHlUgm5C9a16xw2p4SXD7Ot7Zb7XQqkNuWZfFJt96TcaDiUoy5RxEFNSSofr1FaeQ1iC4/Oibm3XG2+GHnOVHlWiRWlqk3Pcx92nx1c7MLmHEpSVAAJToABQCvX1hy3cYSZjEGE05W1cVXoi4/3UjrGEaa38OxzcnN7fZo+CCCMQ0QggggCtt8GyRfbE2ymrjKaOJAutGtfVN/kT5RSUa2irNu91/EUp+SypUbrZNkqPmg6A9tPSNDS6lRWyZVrUW/KJTseVaGsKJ2UWystuoU2sapUKH/veOMaRUJttg1iMsiRdmJkKyirGU3bICTe1zSl79fOIzjuNvTbnFfXmVTKLUAA6AQjemVrCQtalBAokKUSEjyTXQdhHbC8NdmF8NhpTi/JIrTuToB3Mc4xUVd2/JJyu8CWL+3W7JGSYLjoo+/QqH2Ej4U+t6nv6Qi2A3bJlVB+ZKXHhdCR8LfevVXfp9YsSM/ValT8I8FqjR2+TCCCCKJZCCPDzqUJKlKCUpFSomgA8yTEQf3o4WhWUzqD3SCR+IFIAmUENuC4/LTaSqWfbdA1yqqR6jUR1xfF2JZHEmHkNI0zLNK9h5n0gD1iGGsvpyvNIcHkpINPTyiNTG7PDlmvhynslakj6GPUjvLwx1eRM62CbDNVIPzIpEtBrE41JR4diLjF8oicru2w5Br4bN99SlD6mJNJyTbScrTaUJ8kpAH0hBj20krJgGZmENZvhCjdXoNTDfgu3+HzSw2zNoKzYJVyk+laVjyU5S5dwopcIfp+cQy2t1w0Q2kqUaVoAKm0MWy23UliDi25V1S1ITmUChSaCoHUDqYV7bf4fN/sF/wAJilPybf75M/sP+aYiSNCwQzY/tVKSRQJmYQ0VglIOpA1NB6wpwTGmZtviy7nEbqQFAEAka0qLwBU/5SeJuIalGEkht0rUsfaLeTKD2GcmnnTyhj2I2HwaZlG1vz9H1iq08VKOGfsgEdPM1i39vsFkpqWDc8tLaMwCHCoJKFq5U5VG1TXQ2MVpN/k/C5axG3QLZr+KgsfugCa7uN3UthxW827x1uVCHSByo+yKEg91dadIp3a2bXjONlgvBtpLimm1KPKhKCcyqVAqrKT0rYR23J4u9LYqJULzNPFSFpSaoJSCQsf6aV6gxHGsEbXiy5WZdLKC+tCnKaHMrKb2oTS/eAJ9tzupkWJNb0pNkuMpzFK3Eq4gGulKHra0PG4Xa1SpOZZeJKZJIWg1qchCiU+iSm33u0eHtwkslJUqfcSlIqSUJAAGpJrDzspu4Zk5abclZpUwJuWUlBoKGqSUkEG9awBU+zcgrHcScXNzHDSQVrVUAhNaJQjNYUqB106w7b093MrJMJmJOYzpCglxtS0qN9FJIvrYi+sRbdxs0xiE14d6YUyVJJbIAOZQI5b9qn5RZk/uOk2UFx7EltoTqpSUgDpqTAD1sjtIud2emVOqKnGWnGlqOqsqKpJ75VCp84rTc3tKzh652YeNksUQitCtWdNEj18+gi25PY1GGYRPtNvKdDiFuZlAClWwmlvuxQmwWxzuJzBZbWEBKSpayK5RoLVFakgQBJ9ktn5jaGfcmZlRDKSOIoWFNUtN/L8Aa9RGkZOUQ02lttAQhACUpSKAAWAEZl3a7SuYPiK2JkFLa1cJ9J/QKSQlfoKm/UGNPpVUVBqD1gCvN6u7t3FOGtqaKFNAgNLFWzXqKXCulb1tpFap3R4yEcIPIDZtk8QclPu0pBBAFh7sN1Yw5wzD7odfIypCRRDYOutyT52pHHedumE+74mWcS0+RRxKhyuUsDUXCqW0NbaUgggCCDdBjC0pacfRwhokvqUhNNKJpFx7u9kPZkrwOOt0lWYk2SknUIT0H7zeCCAK/wBvdyqnn1zEi4hHEOZTK7AKNyUqFbE9CLfQMCdzuLTCkpmZlGQaKW6p3L6J/wDIIIAuFvZgs4WuRacU4rgqbStw6kggegvYdBEO3PbvZvDZh5yY4eVxrKMiqmuYK8h0EEEAfd7e7ByfebmJThpcIyuhZyhQHwqFjfUH5eUSzdvh87LSiZedyFTPK2tC82ZHQGwunT0pBBAH/9k=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46038" y="-593725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844824"/>
            <a:ext cx="1517888" cy="1644379"/>
          </a:xfrm>
          <a:prstGeom prst="rect">
            <a:avLst/>
          </a:prstGeom>
        </p:spPr>
      </p:pic>
      <p:pic>
        <p:nvPicPr>
          <p:cNvPr id="1028" name="Picture 4" descr="https://fbcdn-profile-a.akamaihd.net/hprofile-ak-xap1/v/t1.0-1/p160x160/10929102_775745062461677_7816696168698725088_n.png?oh=f834262000294c7171a5a2098eca7ecc&amp;oe=5552B830&amp;__gda__=1432544565_aa54e9984785bbee326a161589e58f8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2.bigcommerce.com/server600/824b2/product_images/uploaded_images/asx-logo.gi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77" y="4581128"/>
            <a:ext cx="1296507" cy="135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inmotionhosting.com/support/images/stories/icons/ecommerce/dollar-ligh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45" y="4414446"/>
            <a:ext cx="1691121" cy="16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4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8640"/>
            <a:ext cx="497205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1676362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Face Front" panose="03080500050701010001" pitchFamily="66" charset="0"/>
                <a:cs typeface="Face Front" panose="03080500050701010001" pitchFamily="66" charset="0"/>
              </a:rPr>
              <a:t>Four rhinos stood laughing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4679" y="4374697"/>
            <a:ext cx="8546132" cy="2483303"/>
            <a:chOff x="467544" y="4365104"/>
            <a:chExt cx="8546132" cy="24833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45" b="9096"/>
            <a:stretch/>
          </p:blipFill>
          <p:spPr>
            <a:xfrm>
              <a:off x="6156176" y="4365104"/>
              <a:ext cx="2857500" cy="237626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7" b="8022"/>
            <a:stretch/>
          </p:blipFill>
          <p:spPr>
            <a:xfrm>
              <a:off x="3851920" y="5013177"/>
              <a:ext cx="2059073" cy="172819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7530" y="5229200"/>
              <a:ext cx="1619207" cy="161920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5673280"/>
              <a:ext cx="1175127" cy="1175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938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88701" y="2021456"/>
            <a:ext cx="3816424" cy="5178419"/>
          </a:xfrm>
          <a:prstGeom prst="rect">
            <a:avLst/>
          </a:prstGeom>
        </p:spPr>
      </p:pic>
      <p:pic>
        <p:nvPicPr>
          <p:cNvPr id="1026" name="Picture 2" descr="Image result for grab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6475"/>
            <a:ext cx="6768752" cy="249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8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583" y="-31315"/>
            <a:ext cx="90757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G Payphone" panose="02000000000000000000" pitchFamily="2" charset="0"/>
              </a:rPr>
              <a:t>Draw a placemat: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745" y="1412776"/>
            <a:ext cx="8940509" cy="4536504"/>
            <a:chOff x="95987" y="1556792"/>
            <a:chExt cx="9016153" cy="45080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88" y="1556792"/>
              <a:ext cx="9016152" cy="4508076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3264241" y="3140968"/>
              <a:ext cx="2679645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Types of market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9887" y="1587078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92D050"/>
                  </a:solidFill>
                </a:rPr>
                <a:t>Labour Market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0800000">
              <a:off x="3019887" y="5640905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rgbClr val="FF0000"/>
                  </a:solidFill>
                </a:rPr>
                <a:t>Retail Market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1303523" y="3375444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accent4">
                      <a:lumMod val="75000"/>
                    </a:schemeClr>
                  </a:solidFill>
                </a:rPr>
                <a:t>Financial Market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7340707" y="3355920"/>
              <a:ext cx="316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Stock Market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50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FF0000"/>
      </a:accent2>
      <a:accent3>
        <a:srgbClr val="66FF33"/>
      </a:accent3>
      <a:accent4>
        <a:srgbClr val="FE19FF"/>
      </a:accent4>
      <a:accent5>
        <a:srgbClr val="4BACC6"/>
      </a:accent5>
      <a:accent6>
        <a:srgbClr val="FF6600"/>
      </a:accent6>
      <a:hlink>
        <a:srgbClr val="0000FF"/>
      </a:hlink>
      <a:folHlink>
        <a:srgbClr val="CC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233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Bleucher</vt:lpstr>
      <vt:lpstr>Calibri</vt:lpstr>
      <vt:lpstr>Face Front</vt:lpstr>
      <vt:lpstr>Janda Safe and Sound Solid</vt:lpstr>
      <vt:lpstr>KG Payphone</vt:lpstr>
      <vt:lpstr>Letterman-Solid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 Sara Priest</dc:creator>
  <cp:lastModifiedBy>SHERIDAN Ellie [Narrogin Senior High School]</cp:lastModifiedBy>
  <cp:revision>101</cp:revision>
  <dcterms:created xsi:type="dcterms:W3CDTF">2015-01-04T03:05:49Z</dcterms:created>
  <dcterms:modified xsi:type="dcterms:W3CDTF">2022-04-30T11:54:44Z</dcterms:modified>
</cp:coreProperties>
</file>