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9" r:id="rId5"/>
    <p:sldId id="257" r:id="rId6"/>
    <p:sldId id="260" r:id="rId7"/>
    <p:sldId id="258"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147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62AEF56-CA7F-4614-B16D-159FE683451C}" type="datetimeFigureOut">
              <a:rPr lang="en-US" smtClean="0"/>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F34F97-5CA5-4459-8201-656BAE8AC0F7}" type="slidenum">
              <a:rPr lang="en-US" smtClean="0"/>
              <a:t>‹#›</a:t>
            </a:fld>
            <a:endParaRPr lang="en-US"/>
          </a:p>
        </p:txBody>
      </p:sp>
    </p:spTree>
    <p:extLst>
      <p:ext uri="{BB962C8B-B14F-4D97-AF65-F5344CB8AC3E}">
        <p14:creationId xmlns:p14="http://schemas.microsoft.com/office/powerpoint/2010/main" val="1119091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62AEF56-CA7F-4614-B16D-159FE683451C}" type="datetimeFigureOut">
              <a:rPr lang="en-US" smtClean="0"/>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F34F97-5CA5-4459-8201-656BAE8AC0F7}" type="slidenum">
              <a:rPr lang="en-US" smtClean="0"/>
              <a:t>‹#›</a:t>
            </a:fld>
            <a:endParaRPr lang="en-US"/>
          </a:p>
        </p:txBody>
      </p:sp>
    </p:spTree>
    <p:extLst>
      <p:ext uri="{BB962C8B-B14F-4D97-AF65-F5344CB8AC3E}">
        <p14:creationId xmlns:p14="http://schemas.microsoft.com/office/powerpoint/2010/main" val="2391541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62AEF56-CA7F-4614-B16D-159FE683451C}" type="datetimeFigureOut">
              <a:rPr lang="en-US" smtClean="0"/>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F34F97-5CA5-4459-8201-656BAE8AC0F7}" type="slidenum">
              <a:rPr lang="en-US" smtClean="0"/>
              <a:t>‹#›</a:t>
            </a:fld>
            <a:endParaRPr lang="en-US"/>
          </a:p>
        </p:txBody>
      </p:sp>
    </p:spTree>
    <p:extLst>
      <p:ext uri="{BB962C8B-B14F-4D97-AF65-F5344CB8AC3E}">
        <p14:creationId xmlns:p14="http://schemas.microsoft.com/office/powerpoint/2010/main" val="1338064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62AEF56-CA7F-4614-B16D-159FE683451C}" type="datetimeFigureOut">
              <a:rPr lang="en-US" smtClean="0"/>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F34F97-5CA5-4459-8201-656BAE8AC0F7}" type="slidenum">
              <a:rPr lang="en-US" smtClean="0"/>
              <a:t>‹#›</a:t>
            </a:fld>
            <a:endParaRPr lang="en-US"/>
          </a:p>
        </p:txBody>
      </p:sp>
    </p:spTree>
    <p:extLst>
      <p:ext uri="{BB962C8B-B14F-4D97-AF65-F5344CB8AC3E}">
        <p14:creationId xmlns:p14="http://schemas.microsoft.com/office/powerpoint/2010/main" val="2728215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62AEF56-CA7F-4614-B16D-159FE683451C}" type="datetimeFigureOut">
              <a:rPr lang="en-US" smtClean="0"/>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F34F97-5CA5-4459-8201-656BAE8AC0F7}" type="slidenum">
              <a:rPr lang="en-US" smtClean="0"/>
              <a:t>‹#›</a:t>
            </a:fld>
            <a:endParaRPr lang="en-US"/>
          </a:p>
        </p:txBody>
      </p:sp>
    </p:spTree>
    <p:extLst>
      <p:ext uri="{BB962C8B-B14F-4D97-AF65-F5344CB8AC3E}">
        <p14:creationId xmlns:p14="http://schemas.microsoft.com/office/powerpoint/2010/main" val="178071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62AEF56-CA7F-4614-B16D-159FE683451C}" type="datetimeFigureOut">
              <a:rPr lang="en-US" smtClean="0"/>
              <a:t>5/12/2020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F34F97-5CA5-4459-8201-656BAE8AC0F7}" type="slidenum">
              <a:rPr lang="en-US" smtClean="0"/>
              <a:t>‹#›</a:t>
            </a:fld>
            <a:endParaRPr lang="en-US"/>
          </a:p>
        </p:txBody>
      </p:sp>
    </p:spTree>
    <p:extLst>
      <p:ext uri="{BB962C8B-B14F-4D97-AF65-F5344CB8AC3E}">
        <p14:creationId xmlns:p14="http://schemas.microsoft.com/office/powerpoint/2010/main" val="1460243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62AEF56-CA7F-4614-B16D-159FE683451C}" type="datetimeFigureOut">
              <a:rPr lang="en-US" smtClean="0"/>
              <a:t>5/12/2020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F34F97-5CA5-4459-8201-656BAE8AC0F7}" type="slidenum">
              <a:rPr lang="en-US" smtClean="0"/>
              <a:t>‹#›</a:t>
            </a:fld>
            <a:endParaRPr lang="en-US"/>
          </a:p>
        </p:txBody>
      </p:sp>
    </p:spTree>
    <p:extLst>
      <p:ext uri="{BB962C8B-B14F-4D97-AF65-F5344CB8AC3E}">
        <p14:creationId xmlns:p14="http://schemas.microsoft.com/office/powerpoint/2010/main" val="1018830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62AEF56-CA7F-4614-B16D-159FE683451C}" type="datetimeFigureOut">
              <a:rPr lang="en-US" smtClean="0"/>
              <a:t>5/12/2020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F34F97-5CA5-4459-8201-656BAE8AC0F7}" type="slidenum">
              <a:rPr lang="en-US" smtClean="0"/>
              <a:t>‹#›</a:t>
            </a:fld>
            <a:endParaRPr lang="en-US"/>
          </a:p>
        </p:txBody>
      </p:sp>
    </p:spTree>
    <p:extLst>
      <p:ext uri="{BB962C8B-B14F-4D97-AF65-F5344CB8AC3E}">
        <p14:creationId xmlns:p14="http://schemas.microsoft.com/office/powerpoint/2010/main" val="502177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2AEF56-CA7F-4614-B16D-159FE683451C}" type="datetimeFigureOut">
              <a:rPr lang="en-US" smtClean="0"/>
              <a:t>5/12/2020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F34F97-5CA5-4459-8201-656BAE8AC0F7}" type="slidenum">
              <a:rPr lang="en-US" smtClean="0"/>
              <a:t>‹#›</a:t>
            </a:fld>
            <a:endParaRPr lang="en-US"/>
          </a:p>
        </p:txBody>
      </p:sp>
    </p:spTree>
    <p:extLst>
      <p:ext uri="{BB962C8B-B14F-4D97-AF65-F5344CB8AC3E}">
        <p14:creationId xmlns:p14="http://schemas.microsoft.com/office/powerpoint/2010/main" val="2059708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62AEF56-CA7F-4614-B16D-159FE683451C}" type="datetimeFigureOut">
              <a:rPr lang="en-US" smtClean="0"/>
              <a:t>5/12/2020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F34F97-5CA5-4459-8201-656BAE8AC0F7}" type="slidenum">
              <a:rPr lang="en-US" smtClean="0"/>
              <a:t>‹#›</a:t>
            </a:fld>
            <a:endParaRPr lang="en-US"/>
          </a:p>
        </p:txBody>
      </p:sp>
    </p:spTree>
    <p:extLst>
      <p:ext uri="{BB962C8B-B14F-4D97-AF65-F5344CB8AC3E}">
        <p14:creationId xmlns:p14="http://schemas.microsoft.com/office/powerpoint/2010/main" val="813414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62AEF56-CA7F-4614-B16D-159FE683451C}" type="datetimeFigureOut">
              <a:rPr lang="en-US" smtClean="0"/>
              <a:t>5/12/2020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F34F97-5CA5-4459-8201-656BAE8AC0F7}" type="slidenum">
              <a:rPr lang="en-US" smtClean="0"/>
              <a:t>‹#›</a:t>
            </a:fld>
            <a:endParaRPr lang="en-US"/>
          </a:p>
        </p:txBody>
      </p:sp>
    </p:spTree>
    <p:extLst>
      <p:ext uri="{BB962C8B-B14F-4D97-AF65-F5344CB8AC3E}">
        <p14:creationId xmlns:p14="http://schemas.microsoft.com/office/powerpoint/2010/main" val="1783964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2AEF56-CA7F-4614-B16D-159FE683451C}" type="datetimeFigureOut">
              <a:rPr lang="en-US" smtClean="0"/>
              <a:t>5/12/2020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F34F97-5CA5-4459-8201-656BAE8AC0F7}" type="slidenum">
              <a:rPr lang="en-US" smtClean="0"/>
              <a:t>‹#›</a:t>
            </a:fld>
            <a:endParaRPr lang="en-US"/>
          </a:p>
        </p:txBody>
      </p:sp>
    </p:spTree>
    <p:extLst>
      <p:ext uri="{BB962C8B-B14F-4D97-AF65-F5344CB8AC3E}">
        <p14:creationId xmlns:p14="http://schemas.microsoft.com/office/powerpoint/2010/main" val="31231286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1644" y="2227811"/>
            <a:ext cx="7905403" cy="1754326"/>
          </a:xfrm>
          <a:prstGeom prst="rect">
            <a:avLst/>
          </a:prstGeom>
          <a:noFill/>
        </p:spPr>
        <p:txBody>
          <a:bodyPr wrap="square" rtlCol="0">
            <a:spAutoFit/>
          </a:bodyPr>
          <a:lstStyle/>
          <a:p>
            <a:pPr algn="ctr"/>
            <a:r>
              <a:rPr lang="en-US" sz="3600" b="1" dirty="0"/>
              <a:t>Teaching Market Structures with a Competitive Gum Market</a:t>
            </a:r>
            <a:endParaRPr lang="en-US" sz="3600" dirty="0"/>
          </a:p>
          <a:p>
            <a:pPr algn="ctr"/>
            <a:endParaRPr lang="en-US" sz="3600" dirty="0"/>
          </a:p>
        </p:txBody>
      </p:sp>
      <p:pic>
        <p:nvPicPr>
          <p:cNvPr id="3" name="Picture 2" descr="EconLowdownPPTbanner.BMP"/>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927202"/>
          </a:xfrm>
          <a:prstGeom prst="rect">
            <a:avLst/>
          </a:prstGeom>
        </p:spPr>
      </p:pic>
      <p:sp>
        <p:nvSpPr>
          <p:cNvPr id="4" name="TextBox 3"/>
          <p:cNvSpPr txBox="1"/>
          <p:nvPr/>
        </p:nvSpPr>
        <p:spPr>
          <a:xfrm>
            <a:off x="243838" y="6554284"/>
            <a:ext cx="8778240" cy="200055"/>
          </a:xfrm>
          <a:prstGeom prst="rect">
            <a:avLst/>
          </a:prstGeom>
          <a:noFill/>
        </p:spPr>
        <p:txBody>
          <a:bodyPr wrap="square" rtlCol="0">
            <a:spAutoFit/>
          </a:bodyPr>
          <a:lstStyle/>
          <a:p>
            <a:r>
              <a:rPr lang="en-US" sz="700" dirty="0" smtClean="0"/>
              <a:t>© 2020, Federal Reserve Bank of St. Louis. Permission is granted to reprint or photocopy this lesson in it’s entirety for educational purposes, provided the user credits the Federal Reserve Bank of St. Louis, www.stlouisfed.org/education. </a:t>
            </a:r>
            <a:endParaRPr lang="en-US" sz="700" dirty="0"/>
          </a:p>
        </p:txBody>
      </p:sp>
    </p:spTree>
    <p:extLst>
      <p:ext uri="{BB962C8B-B14F-4D97-AF65-F5344CB8AC3E}">
        <p14:creationId xmlns:p14="http://schemas.microsoft.com/office/powerpoint/2010/main" val="1695034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157168458"/>
              </p:ext>
            </p:extLst>
          </p:nvPr>
        </p:nvGraphicFramePr>
        <p:xfrm>
          <a:off x="498764" y="1397000"/>
          <a:ext cx="7963592" cy="4028440"/>
        </p:xfrm>
        <a:graphic>
          <a:graphicData uri="http://schemas.openxmlformats.org/drawingml/2006/table">
            <a:tbl>
              <a:tblPr firstRow="1" bandRow="1">
                <a:tableStyleId>{2D5ABB26-0587-4C30-8999-92F81FD0307C}</a:tableStyleId>
              </a:tblPr>
              <a:tblGrid>
                <a:gridCol w="839962">
                  <a:extLst>
                    <a:ext uri="{9D8B030D-6E8A-4147-A177-3AD203B41FA5}">
                      <a16:colId xmlns:a16="http://schemas.microsoft.com/office/drawing/2014/main" val="4249016488"/>
                    </a:ext>
                  </a:extLst>
                </a:gridCol>
                <a:gridCol w="2327187">
                  <a:extLst>
                    <a:ext uri="{9D8B030D-6E8A-4147-A177-3AD203B41FA5}">
                      <a16:colId xmlns:a16="http://schemas.microsoft.com/office/drawing/2014/main" val="739570335"/>
                    </a:ext>
                  </a:extLst>
                </a:gridCol>
                <a:gridCol w="2385752">
                  <a:extLst>
                    <a:ext uri="{9D8B030D-6E8A-4147-A177-3AD203B41FA5}">
                      <a16:colId xmlns:a16="http://schemas.microsoft.com/office/drawing/2014/main" val="2208537341"/>
                    </a:ext>
                  </a:extLst>
                </a:gridCol>
                <a:gridCol w="2410691">
                  <a:extLst>
                    <a:ext uri="{9D8B030D-6E8A-4147-A177-3AD203B41FA5}">
                      <a16:colId xmlns:a16="http://schemas.microsoft.com/office/drawing/2014/main" val="2342518202"/>
                    </a:ext>
                  </a:extLst>
                </a:gridCol>
              </a:tblGrid>
              <a:tr h="370840">
                <a:tc>
                  <a:txBody>
                    <a:bodyPr/>
                    <a:lstStyle/>
                    <a:p>
                      <a:pPr algn="ctr"/>
                      <a:r>
                        <a:rPr lang="en-US" dirty="0" smtClean="0"/>
                        <a:t>Group</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Number of Sellers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Communication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Winning</a:t>
                      </a:r>
                      <a:r>
                        <a:rPr lang="en-US" baseline="0" dirty="0" smtClean="0"/>
                        <a:t> Bid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38513768"/>
                  </a:ext>
                </a:extLst>
              </a:tr>
              <a:tr h="370840">
                <a:tc>
                  <a:txBody>
                    <a:bodyPr/>
                    <a:lstStyle/>
                    <a:p>
                      <a:pPr algn="ctr"/>
                      <a:endParaRPr lang="en-US" dirty="0" smtClean="0"/>
                    </a:p>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smtClean="0"/>
                    </a:p>
                    <a:p>
                      <a:pPr algn="ctr"/>
                      <a:r>
                        <a:rPr lang="en-US" dirty="0" smtClean="0"/>
                        <a:t>Yes / No</a:t>
                      </a:r>
                    </a:p>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en-US" dirty="0" smtClean="0"/>
                    </a:p>
                    <a:p>
                      <a:pPr algn="l"/>
                      <a:r>
                        <a:rPr lang="en-US" dirty="0" smtClean="0"/>
                        <a:t>$</a:t>
                      </a:r>
                      <a:endParaRPr lang="en-US" dirty="0"/>
                    </a:p>
                  </a:txBody>
                  <a:tcPr marL="274320" marR="137160" marT="137160" marB="1371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93504730"/>
                  </a:ext>
                </a:extLst>
              </a:tr>
              <a:tr h="370840">
                <a:tc>
                  <a:txBody>
                    <a:bodyPr/>
                    <a:lstStyle/>
                    <a:p>
                      <a:pPr algn="ctr"/>
                      <a:endParaRPr lang="en-US" dirty="0" smtClean="0"/>
                    </a:p>
                    <a:p>
                      <a:pPr algn="ctr"/>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Yes / No</a:t>
                      </a:r>
                    </a:p>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en-US" dirty="0" smtClean="0"/>
                    </a:p>
                    <a:p>
                      <a:pPr algn="l"/>
                      <a:r>
                        <a:rPr lang="en-US" dirty="0" smtClean="0"/>
                        <a:t>$</a:t>
                      </a:r>
                      <a:endParaRPr lang="en-US" dirty="0"/>
                    </a:p>
                  </a:txBody>
                  <a:tcPr marL="274320" marR="137160" marT="137160" marB="1371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947851"/>
                  </a:ext>
                </a:extLst>
              </a:tr>
              <a:tr h="370840">
                <a:tc>
                  <a:txBody>
                    <a:bodyPr/>
                    <a:lstStyle/>
                    <a:p>
                      <a:pPr algn="ctr"/>
                      <a:endParaRPr lang="en-US" dirty="0" smtClean="0"/>
                    </a:p>
                    <a:p>
                      <a:pPr algn="ctr"/>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Yes / No</a:t>
                      </a:r>
                    </a:p>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en-US" dirty="0" smtClean="0"/>
                    </a:p>
                    <a:p>
                      <a:pPr algn="l"/>
                      <a:r>
                        <a:rPr lang="en-US" dirty="0" smtClean="0"/>
                        <a:t>$</a:t>
                      </a:r>
                      <a:endParaRPr lang="en-US" dirty="0"/>
                    </a:p>
                  </a:txBody>
                  <a:tcPr marL="274320" marR="137160" marT="137160" marB="1371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99377065"/>
                  </a:ext>
                </a:extLst>
              </a:tr>
              <a:tr h="370840">
                <a:tc>
                  <a:txBody>
                    <a:bodyPr/>
                    <a:lstStyle/>
                    <a:p>
                      <a:pPr algn="ctr"/>
                      <a:endParaRPr lang="en-US" dirty="0" smtClean="0"/>
                    </a:p>
                    <a:p>
                      <a:pPr algn="ctr"/>
                      <a:r>
                        <a:rPr lang="en-US" dirty="0" smtClean="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Yes / No</a:t>
                      </a:r>
                    </a:p>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en-US" dirty="0" smtClean="0"/>
                    </a:p>
                    <a:p>
                      <a:pPr algn="l"/>
                      <a:r>
                        <a:rPr lang="en-US" dirty="0" smtClean="0"/>
                        <a:t>$</a:t>
                      </a:r>
                      <a:endParaRPr lang="en-US" dirty="0"/>
                    </a:p>
                  </a:txBody>
                  <a:tcPr marL="274320" marR="137160" marT="137160" marB="1371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61699834"/>
                  </a:ext>
                </a:extLst>
              </a:tr>
            </a:tbl>
          </a:graphicData>
        </a:graphic>
      </p:graphicFrame>
      <p:pic>
        <p:nvPicPr>
          <p:cNvPr id="3" name="Picture 2" descr="EconLowdownPPTbanner.BMP"/>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927202"/>
          </a:xfrm>
          <a:prstGeom prst="rect">
            <a:avLst/>
          </a:prstGeom>
        </p:spPr>
      </p:pic>
      <p:sp>
        <p:nvSpPr>
          <p:cNvPr id="4" name="TextBox 3"/>
          <p:cNvSpPr txBox="1"/>
          <p:nvPr/>
        </p:nvSpPr>
        <p:spPr>
          <a:xfrm>
            <a:off x="243838" y="6554284"/>
            <a:ext cx="8778240" cy="200055"/>
          </a:xfrm>
          <a:prstGeom prst="rect">
            <a:avLst/>
          </a:prstGeom>
          <a:noFill/>
        </p:spPr>
        <p:txBody>
          <a:bodyPr wrap="square" rtlCol="0">
            <a:spAutoFit/>
          </a:bodyPr>
          <a:lstStyle/>
          <a:p>
            <a:r>
              <a:rPr lang="en-US" sz="700" dirty="0" smtClean="0"/>
              <a:t>© 2020, Federal Reserve Bank of St. Louis. Permission is granted to reprint or photocopy this lesson in it’s entirety for educational purposes, provided the user credits the Federal Reserve Bank of St. Louis, www.stlouisfed.org/education. </a:t>
            </a:r>
            <a:endParaRPr lang="en-US" sz="700" dirty="0"/>
          </a:p>
        </p:txBody>
      </p:sp>
    </p:spTree>
    <p:extLst>
      <p:ext uri="{BB962C8B-B14F-4D97-AF65-F5344CB8AC3E}">
        <p14:creationId xmlns:p14="http://schemas.microsoft.com/office/powerpoint/2010/main" val="3868844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3825" y="1047404"/>
            <a:ext cx="7888777" cy="5170646"/>
          </a:xfrm>
          <a:prstGeom prst="rect">
            <a:avLst/>
          </a:prstGeom>
          <a:noFill/>
        </p:spPr>
        <p:txBody>
          <a:bodyPr wrap="square" rtlCol="0">
            <a:spAutoFit/>
          </a:bodyPr>
          <a:lstStyle/>
          <a:p>
            <a:pPr algn="ctr"/>
            <a:r>
              <a:rPr lang="en-US" sz="2400" b="1" dirty="0" smtClean="0"/>
              <a:t>Market Structure Vocabulary</a:t>
            </a:r>
          </a:p>
          <a:p>
            <a:endParaRPr lang="en-US" dirty="0"/>
          </a:p>
          <a:p>
            <a:r>
              <a:rPr lang="en-US" b="1" dirty="0" smtClean="0"/>
              <a:t>Monopoly:</a:t>
            </a:r>
            <a:r>
              <a:rPr lang="en-US" dirty="0" smtClean="0"/>
              <a:t> A </a:t>
            </a:r>
            <a:r>
              <a:rPr lang="en-US" dirty="0"/>
              <a:t>market for a good or service where there is only one supplier, or that is dominated by one supplier. Barriers prevent entry to the market and there are no close substitutes for the product</a:t>
            </a:r>
            <a:r>
              <a:rPr lang="en-US" dirty="0" smtClean="0"/>
              <a:t>.</a:t>
            </a:r>
          </a:p>
          <a:p>
            <a:endParaRPr lang="en-US" dirty="0"/>
          </a:p>
          <a:p>
            <a:r>
              <a:rPr lang="en-US" b="1" dirty="0"/>
              <a:t>Barriers to e</a:t>
            </a:r>
            <a:r>
              <a:rPr lang="en-US" b="1" dirty="0" smtClean="0"/>
              <a:t>ntry:</a:t>
            </a:r>
            <a:r>
              <a:rPr lang="en-US" dirty="0" smtClean="0"/>
              <a:t> Factors </a:t>
            </a:r>
            <a:r>
              <a:rPr lang="en-US" dirty="0"/>
              <a:t>that </a:t>
            </a:r>
            <a:r>
              <a:rPr lang="en-US" dirty="0" smtClean="0"/>
              <a:t>make </a:t>
            </a:r>
            <a:r>
              <a:rPr lang="en-US" dirty="0"/>
              <a:t>it difficult for a new firm to enter a market.</a:t>
            </a:r>
          </a:p>
          <a:p>
            <a:endParaRPr lang="en-US" dirty="0" smtClean="0"/>
          </a:p>
          <a:p>
            <a:r>
              <a:rPr lang="en-US" b="1" dirty="0" smtClean="0"/>
              <a:t>Oligopoly:</a:t>
            </a:r>
            <a:r>
              <a:rPr lang="en-US" dirty="0" smtClean="0"/>
              <a:t> A </a:t>
            </a:r>
            <a:r>
              <a:rPr lang="en-US" dirty="0"/>
              <a:t>market structure in which a few large firms dominate a market. </a:t>
            </a:r>
          </a:p>
          <a:p>
            <a:endParaRPr lang="en-US" dirty="0"/>
          </a:p>
          <a:p>
            <a:r>
              <a:rPr lang="en-US" b="1" dirty="0" smtClean="0"/>
              <a:t>Collusion:</a:t>
            </a:r>
            <a:r>
              <a:rPr lang="en-US" dirty="0" smtClean="0"/>
              <a:t> An </a:t>
            </a:r>
            <a:r>
              <a:rPr lang="en-US" dirty="0"/>
              <a:t>illegal agreement among firms to divide the market, set prices, or limit production</a:t>
            </a:r>
            <a:r>
              <a:rPr lang="en-US" dirty="0" smtClean="0"/>
              <a:t>.</a:t>
            </a:r>
            <a:endParaRPr lang="en-US" dirty="0"/>
          </a:p>
          <a:p>
            <a:endParaRPr lang="en-US" dirty="0"/>
          </a:p>
          <a:p>
            <a:r>
              <a:rPr lang="en-US" b="1" dirty="0"/>
              <a:t>Perfect </a:t>
            </a:r>
            <a:r>
              <a:rPr lang="en-US" b="1" dirty="0" smtClean="0"/>
              <a:t>competition:</a:t>
            </a:r>
            <a:r>
              <a:rPr lang="en-US" dirty="0" smtClean="0"/>
              <a:t> A </a:t>
            </a:r>
            <a:r>
              <a:rPr lang="en-US" dirty="0"/>
              <a:t>market in which there are many buyers and many sellers of an identical product</a:t>
            </a:r>
            <a:r>
              <a:rPr lang="en-US" dirty="0" smtClean="0"/>
              <a:t>.</a:t>
            </a:r>
          </a:p>
          <a:p>
            <a:endParaRPr lang="en-US" dirty="0"/>
          </a:p>
          <a:p>
            <a:endParaRPr lang="en-US" dirty="0" smtClean="0"/>
          </a:p>
          <a:p>
            <a:endParaRPr lang="en-US" dirty="0"/>
          </a:p>
        </p:txBody>
      </p:sp>
      <p:pic>
        <p:nvPicPr>
          <p:cNvPr id="3" name="Picture 2" descr="EconLowdownPPTbanner.BMP"/>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927202"/>
          </a:xfrm>
          <a:prstGeom prst="rect">
            <a:avLst/>
          </a:prstGeom>
        </p:spPr>
      </p:pic>
      <p:sp>
        <p:nvSpPr>
          <p:cNvPr id="4" name="TextBox 3"/>
          <p:cNvSpPr txBox="1"/>
          <p:nvPr/>
        </p:nvSpPr>
        <p:spPr>
          <a:xfrm>
            <a:off x="243838" y="6554284"/>
            <a:ext cx="8778240" cy="200055"/>
          </a:xfrm>
          <a:prstGeom prst="rect">
            <a:avLst/>
          </a:prstGeom>
          <a:noFill/>
        </p:spPr>
        <p:txBody>
          <a:bodyPr wrap="square" rtlCol="0">
            <a:spAutoFit/>
          </a:bodyPr>
          <a:lstStyle/>
          <a:p>
            <a:r>
              <a:rPr lang="en-US" sz="700" dirty="0" smtClean="0"/>
              <a:t>© 2020, Federal Reserve Bank of St. Louis. Permission is granted to reprint or photocopy this lesson in it’s entirety for educational purposes, provided the user credits the Federal Reserve Bank of St. Louis, www.stlouisfed.org/education. </a:t>
            </a:r>
            <a:endParaRPr lang="en-US" sz="700" dirty="0"/>
          </a:p>
        </p:txBody>
      </p:sp>
    </p:spTree>
    <p:extLst>
      <p:ext uri="{BB962C8B-B14F-4D97-AF65-F5344CB8AC3E}">
        <p14:creationId xmlns:p14="http://schemas.microsoft.com/office/powerpoint/2010/main" val="2134637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51475879"/>
              </p:ext>
            </p:extLst>
          </p:nvPr>
        </p:nvGraphicFramePr>
        <p:xfrm>
          <a:off x="498764" y="1397000"/>
          <a:ext cx="7963592" cy="4028440"/>
        </p:xfrm>
        <a:graphic>
          <a:graphicData uri="http://schemas.openxmlformats.org/drawingml/2006/table">
            <a:tbl>
              <a:tblPr firstRow="1" bandRow="1">
                <a:tableStyleId>{2D5ABB26-0587-4C30-8999-92F81FD0307C}</a:tableStyleId>
              </a:tblPr>
              <a:tblGrid>
                <a:gridCol w="839962">
                  <a:extLst>
                    <a:ext uri="{9D8B030D-6E8A-4147-A177-3AD203B41FA5}">
                      <a16:colId xmlns:a16="http://schemas.microsoft.com/office/drawing/2014/main" val="4249016488"/>
                    </a:ext>
                  </a:extLst>
                </a:gridCol>
                <a:gridCol w="2327187">
                  <a:extLst>
                    <a:ext uri="{9D8B030D-6E8A-4147-A177-3AD203B41FA5}">
                      <a16:colId xmlns:a16="http://schemas.microsoft.com/office/drawing/2014/main" val="739570335"/>
                    </a:ext>
                  </a:extLst>
                </a:gridCol>
                <a:gridCol w="2385752">
                  <a:extLst>
                    <a:ext uri="{9D8B030D-6E8A-4147-A177-3AD203B41FA5}">
                      <a16:colId xmlns:a16="http://schemas.microsoft.com/office/drawing/2014/main" val="2208537341"/>
                    </a:ext>
                  </a:extLst>
                </a:gridCol>
                <a:gridCol w="2410691">
                  <a:extLst>
                    <a:ext uri="{9D8B030D-6E8A-4147-A177-3AD203B41FA5}">
                      <a16:colId xmlns:a16="http://schemas.microsoft.com/office/drawing/2014/main" val="2342518202"/>
                    </a:ext>
                  </a:extLst>
                </a:gridCol>
              </a:tblGrid>
              <a:tr h="370840">
                <a:tc>
                  <a:txBody>
                    <a:bodyPr/>
                    <a:lstStyle/>
                    <a:p>
                      <a:pPr algn="ctr"/>
                      <a:r>
                        <a:rPr lang="en-US" dirty="0" smtClean="0"/>
                        <a:t>Group</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Number of Sellers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Market Structure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Winning</a:t>
                      </a:r>
                      <a:r>
                        <a:rPr lang="en-US" baseline="0" dirty="0" smtClean="0"/>
                        <a:t> Bid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38513768"/>
                  </a:ext>
                </a:extLst>
              </a:tr>
              <a:tr h="370840">
                <a:tc>
                  <a:txBody>
                    <a:bodyPr/>
                    <a:lstStyle/>
                    <a:p>
                      <a:pPr algn="ctr"/>
                      <a:endParaRPr lang="en-US" dirty="0" smtClean="0"/>
                    </a:p>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smtClean="0"/>
                    </a:p>
                    <a:p>
                      <a:pPr algn="ctr"/>
                      <a:r>
                        <a:rPr lang="en-US" dirty="0" smtClean="0"/>
                        <a:t>One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smtClean="0"/>
                    </a:p>
                    <a:p>
                      <a:pPr algn="ctr"/>
                      <a:r>
                        <a:rPr lang="en-US" b="1" dirty="0" smtClean="0"/>
                        <a:t>Monopoly</a:t>
                      </a:r>
                    </a:p>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High</a:t>
                      </a:r>
                      <a:r>
                        <a:rPr lang="en-US" baseline="0" dirty="0" smtClean="0"/>
                        <a:t> relative to buyers’ willingness to pay</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93504730"/>
                  </a:ext>
                </a:extLst>
              </a:tr>
              <a:tr h="370840">
                <a:tc>
                  <a:txBody>
                    <a:bodyPr/>
                    <a:lstStyle/>
                    <a:p>
                      <a:pPr algn="ctr"/>
                      <a:endParaRPr lang="en-US" dirty="0" smtClean="0"/>
                    </a:p>
                    <a:p>
                      <a:pPr algn="ctr"/>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smtClean="0"/>
                    </a:p>
                    <a:p>
                      <a:pPr algn="ctr"/>
                      <a:r>
                        <a:rPr lang="en-US" dirty="0" smtClean="0"/>
                        <a:t>Few</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smtClean="0"/>
                        <a:t>Collusive</a:t>
                      </a:r>
                      <a:r>
                        <a:rPr lang="en-US" b="1" baseline="0" dirty="0" smtClean="0"/>
                        <a:t> Oligopoly</a:t>
                      </a:r>
                      <a:endParaRPr lang="en-US" b="1" dirty="0" smtClean="0"/>
                    </a:p>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High</a:t>
                      </a:r>
                      <a:r>
                        <a:rPr lang="en-US" baseline="0" dirty="0" smtClean="0"/>
                        <a:t> relative to buyers’ willingness to pay</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947851"/>
                  </a:ext>
                </a:extLst>
              </a:tr>
              <a:tr h="370840">
                <a:tc>
                  <a:txBody>
                    <a:bodyPr/>
                    <a:lstStyle/>
                    <a:p>
                      <a:pPr algn="ctr"/>
                      <a:endParaRPr lang="en-US" dirty="0" smtClean="0"/>
                    </a:p>
                    <a:p>
                      <a:pPr algn="ctr"/>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smtClean="0"/>
                    </a:p>
                    <a:p>
                      <a:pPr algn="ctr"/>
                      <a:r>
                        <a:rPr lang="en-US" dirty="0" smtClean="0"/>
                        <a:t>Few</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smtClean="0"/>
                        <a:t>Competitive</a:t>
                      </a:r>
                      <a:r>
                        <a:rPr lang="en-US" b="1" baseline="0" dirty="0" smtClean="0"/>
                        <a:t> Oligopoly</a:t>
                      </a:r>
                      <a:endParaRPr lang="en-US" b="1" dirty="0" smtClean="0"/>
                    </a:p>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Relatively</a:t>
                      </a:r>
                      <a:r>
                        <a:rPr lang="en-US" baseline="0" dirty="0" smtClean="0"/>
                        <a:t> l</a:t>
                      </a:r>
                      <a:r>
                        <a:rPr lang="en-US" dirty="0" smtClean="0"/>
                        <a:t>ow</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99377065"/>
                  </a:ext>
                </a:extLst>
              </a:tr>
              <a:tr h="370840">
                <a:tc>
                  <a:txBody>
                    <a:bodyPr/>
                    <a:lstStyle/>
                    <a:p>
                      <a:pPr algn="ctr"/>
                      <a:endParaRPr lang="en-US" dirty="0" smtClean="0"/>
                    </a:p>
                    <a:p>
                      <a:pPr algn="ctr"/>
                      <a:r>
                        <a:rPr lang="en-US" dirty="0" smtClean="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smtClean="0"/>
                    </a:p>
                    <a:p>
                      <a:pPr algn="ctr"/>
                      <a:r>
                        <a:rPr lang="en-US" dirty="0" smtClean="0"/>
                        <a:t>Many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smtClean="0"/>
                        <a:t>Perfect</a:t>
                      </a:r>
                      <a:r>
                        <a:rPr lang="en-US" b="1" baseline="0" dirty="0" smtClean="0"/>
                        <a:t> Competition</a:t>
                      </a:r>
                      <a:endParaRPr lang="en-US" b="1" dirty="0" smtClean="0"/>
                    </a:p>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Low,</a:t>
                      </a:r>
                      <a:r>
                        <a:rPr lang="en-US" baseline="0" dirty="0" smtClean="0"/>
                        <a:t> n</a:t>
                      </a:r>
                      <a:r>
                        <a:rPr lang="en-US" dirty="0" smtClean="0"/>
                        <a:t>ear the cost of production</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61699834"/>
                  </a:ext>
                </a:extLst>
              </a:tr>
            </a:tbl>
          </a:graphicData>
        </a:graphic>
      </p:graphicFrame>
      <p:pic>
        <p:nvPicPr>
          <p:cNvPr id="3" name="Picture 2" descr="EconLowdownPPTbanner.BMP"/>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927202"/>
          </a:xfrm>
          <a:prstGeom prst="rect">
            <a:avLst/>
          </a:prstGeom>
        </p:spPr>
      </p:pic>
      <p:sp>
        <p:nvSpPr>
          <p:cNvPr id="4" name="TextBox 3"/>
          <p:cNvSpPr txBox="1"/>
          <p:nvPr/>
        </p:nvSpPr>
        <p:spPr>
          <a:xfrm>
            <a:off x="243838" y="6554284"/>
            <a:ext cx="8778240" cy="200055"/>
          </a:xfrm>
          <a:prstGeom prst="rect">
            <a:avLst/>
          </a:prstGeom>
          <a:noFill/>
        </p:spPr>
        <p:txBody>
          <a:bodyPr wrap="square" rtlCol="0">
            <a:spAutoFit/>
          </a:bodyPr>
          <a:lstStyle/>
          <a:p>
            <a:r>
              <a:rPr lang="en-US" sz="700" dirty="0" smtClean="0"/>
              <a:t>© 2020, Federal Reserve Bank of St. Louis. Permission is granted to reprint or photocopy this lesson in it’s entirety for educational purposes, provided the user credits the Federal Reserve Bank of St. Louis, www.stlouisfed.org/education. </a:t>
            </a:r>
            <a:endParaRPr lang="en-US" sz="700" dirty="0"/>
          </a:p>
        </p:txBody>
      </p:sp>
    </p:spTree>
    <p:extLst>
      <p:ext uri="{BB962C8B-B14F-4D97-AF65-F5344CB8AC3E}">
        <p14:creationId xmlns:p14="http://schemas.microsoft.com/office/powerpoint/2010/main" val="34294191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Unknown Document Type" ma:contentTypeID="0x010104" ma:contentTypeVersion="0" ma:contentTypeDescription="" ma:contentTypeScope="" ma:versionID="05d83ceaa0bbd2e3bc716e6e66bd857a">
  <xsd:schema xmlns:xsd="http://www.w3.org/2001/XMLSchema" xmlns:xs="http://www.w3.org/2001/XMLSchema" xmlns:p="http://schemas.microsoft.com/office/2006/metadata/properties" targetNamespace="http://schemas.microsoft.com/office/2006/metadata/properties" ma:root="true" ma:fieldsID="b3d69fe45253d5ff147bb69036b756a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076E35E-982E-403B-98E4-16EE5E43CD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20271370-3EE6-4FB9-97B3-C0CDAAEBDA61}">
  <ds:schemaRefs>
    <ds:schemaRef ds:uri="http://schemas.microsoft.com/sharepoint/v3/contenttype/forms"/>
  </ds:schemaRefs>
</ds:datastoreItem>
</file>

<file path=customXml/itemProps3.xml><?xml version="1.0" encoding="utf-8"?>
<ds:datastoreItem xmlns:ds="http://schemas.openxmlformats.org/officeDocument/2006/customXml" ds:itemID="{B296C7AD-3864-4F11-B0A0-45FDAB23B3C1}">
  <ds:schemaRefs>
    <ds:schemaRef ds:uri="http://schemas.openxmlformats.org/package/2006/metadata/core-properties"/>
    <ds:schemaRef ds:uri="http://purl.org/dc/terms/"/>
    <ds:schemaRef ds:uri="http://purl.org/dc/dcmitype/"/>
    <ds:schemaRef ds:uri="http://schemas.microsoft.com/office/2006/documentManagement/types"/>
    <ds:schemaRef ds:uri="http://schemas.microsoft.com/office/infopath/2007/PartnerControls"/>
    <ds:schemaRef ds:uri="http://www.w3.org/XML/1998/namespace"/>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Office Theme</Template>
  <TotalTime>1195</TotalTime>
  <Words>365</Words>
  <Application>Microsoft Office PowerPoint</Application>
  <PresentationFormat>On-screen Show (4:3)</PresentationFormat>
  <Paragraphs>77</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Company>Federal Reserve System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Wolla, Scott A</dc:creator>
  <cp:lastModifiedBy>Wolla, Scott A</cp:lastModifiedBy>
  <cp:revision>16</cp:revision>
  <dcterms:created xsi:type="dcterms:W3CDTF">2020-02-12T20:38:37Z</dcterms:created>
  <dcterms:modified xsi:type="dcterms:W3CDTF">2020-05-12T17:07:45Z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bd7ec925-2e5f-49a9-a0ae-21656d021dec</vt:lpwstr>
  </property>
</Properties>
</file>