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317" r:id="rId3"/>
    <p:sldId id="324" r:id="rId4"/>
    <p:sldId id="325" r:id="rId5"/>
    <p:sldId id="327" r:id="rId6"/>
    <p:sldId id="326" r:id="rId7"/>
    <p:sldId id="328" r:id="rId8"/>
    <p:sldId id="329" r:id="rId9"/>
    <p:sldId id="319" r:id="rId10"/>
    <p:sldId id="320" r:id="rId11"/>
    <p:sldId id="321" r:id="rId12"/>
    <p:sldId id="322" r:id="rId13"/>
    <p:sldId id="300" r:id="rId14"/>
    <p:sldId id="310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9"/>
  </p:normalViewPr>
  <p:slideViewPr>
    <p:cSldViewPr>
      <p:cViewPr varScale="1">
        <p:scale>
          <a:sx n="93" d="100"/>
          <a:sy n="93" d="100"/>
        </p:scale>
        <p:origin x="4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2E305-C3DF-4050-8BE3-AE7F2D8F876F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4" csCatId="colorful" phldr="1"/>
      <dgm:spPr/>
    </dgm:pt>
    <dgm:pt modelId="{F2A89047-E386-476D-BE82-7971EA549409}">
      <dgm:prSet phldrT="[Text]"/>
      <dgm:spPr/>
      <dgm:t>
        <a:bodyPr/>
        <a:lstStyle/>
        <a:p>
          <a:r>
            <a:rPr lang="en-AU" b="1" dirty="0" smtClean="0">
              <a:solidFill>
                <a:schemeClr val="tx1"/>
              </a:solidFill>
            </a:rPr>
            <a:t>Law and justice</a:t>
          </a:r>
          <a:endParaRPr lang="en-AU" b="1" dirty="0">
            <a:solidFill>
              <a:schemeClr val="tx1"/>
            </a:solidFill>
          </a:endParaRPr>
        </a:p>
      </dgm:t>
    </dgm:pt>
    <dgm:pt modelId="{65E98AC5-4E5B-428C-8875-47EAE558BB66}" type="parTrans" cxnId="{E9A0D83C-D632-4CF3-BA87-0F75FC333781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98B04B61-6437-488F-ABBA-7272DFDAA654}" type="sibTrans" cxnId="{E9A0D83C-D632-4CF3-BA87-0F75FC333781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78D7FC23-361A-4694-8621-D10E9D18EDF0}">
      <dgm:prSet phldrT="[Text]"/>
      <dgm:spPr/>
      <dgm:t>
        <a:bodyPr/>
        <a:lstStyle/>
        <a:p>
          <a:r>
            <a:rPr lang="en-AU" b="1" dirty="0" smtClean="0">
              <a:solidFill>
                <a:schemeClr val="tx1"/>
              </a:solidFill>
            </a:rPr>
            <a:t>Welfare</a:t>
          </a:r>
          <a:endParaRPr lang="en-AU" b="1" dirty="0">
            <a:solidFill>
              <a:schemeClr val="tx1"/>
            </a:solidFill>
          </a:endParaRPr>
        </a:p>
      </dgm:t>
    </dgm:pt>
    <dgm:pt modelId="{7DD4B085-930A-4C26-BC01-91AC6F8D81F7}" type="parTrans" cxnId="{D2D8255F-26F0-4187-A14A-742ABEB97F87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F986DAFE-0976-4C3A-BAEC-EEAD943F5205}" type="sibTrans" cxnId="{D2D8255F-26F0-4187-A14A-742ABEB97F87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627BA39C-45AF-42C6-B91D-463E257A7246}">
      <dgm:prSet phldrT="[Text]"/>
      <dgm:spPr/>
      <dgm:t>
        <a:bodyPr/>
        <a:lstStyle/>
        <a:p>
          <a:r>
            <a:rPr lang="en-AU" b="1" dirty="0" smtClean="0">
              <a:solidFill>
                <a:schemeClr val="tx1"/>
              </a:solidFill>
            </a:rPr>
            <a:t>Infrastructure</a:t>
          </a:r>
          <a:endParaRPr lang="en-AU" b="1" dirty="0">
            <a:solidFill>
              <a:schemeClr val="tx1"/>
            </a:solidFill>
          </a:endParaRPr>
        </a:p>
      </dgm:t>
    </dgm:pt>
    <dgm:pt modelId="{46C7A7F8-0C25-4122-9E42-595F346BB3CA}" type="parTrans" cxnId="{38A514DA-CCE0-47CB-9F36-D91786755C77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46432D33-D8A0-49FE-A4FF-F62680B17AF8}" type="sibTrans" cxnId="{38A514DA-CCE0-47CB-9F36-D91786755C77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2BA4CC4D-584C-4971-9E6F-7AD0AF9F0E19}">
      <dgm:prSet phldrT="[Text]"/>
      <dgm:spPr/>
      <dgm:t>
        <a:bodyPr/>
        <a:lstStyle/>
        <a:p>
          <a:r>
            <a:rPr lang="en-AU" b="1" dirty="0" smtClean="0">
              <a:solidFill>
                <a:schemeClr val="tx1"/>
              </a:solidFill>
            </a:rPr>
            <a:t>Goods &amp; Services</a:t>
          </a:r>
          <a:endParaRPr lang="en-AU" b="1" dirty="0">
            <a:solidFill>
              <a:schemeClr val="tx1"/>
            </a:solidFill>
          </a:endParaRPr>
        </a:p>
      </dgm:t>
    </dgm:pt>
    <dgm:pt modelId="{DC758C6C-E6B5-4B74-8FDE-AD3D2B67C172}" type="parTrans" cxnId="{E7897AFB-121A-4D55-9FB0-2506777FD3B4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5B1EB820-F5D8-45F8-B996-0784CBC29610}" type="sibTrans" cxnId="{E7897AFB-121A-4D55-9FB0-2506777FD3B4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B790DABC-E5D4-4A8A-B708-062970745EF5}">
      <dgm:prSet phldrT="[Text]"/>
      <dgm:spPr/>
      <dgm:t>
        <a:bodyPr/>
        <a:lstStyle/>
        <a:p>
          <a:r>
            <a:rPr lang="en-AU" b="1" dirty="0" smtClean="0">
              <a:solidFill>
                <a:schemeClr val="tx1"/>
              </a:solidFill>
            </a:rPr>
            <a:t>Environment</a:t>
          </a:r>
          <a:endParaRPr lang="en-AU" b="1" dirty="0">
            <a:solidFill>
              <a:schemeClr val="tx1"/>
            </a:solidFill>
          </a:endParaRPr>
        </a:p>
      </dgm:t>
    </dgm:pt>
    <dgm:pt modelId="{2AA831B2-3E44-4687-AF6B-D12DECE797EB}" type="parTrans" cxnId="{AB828D4F-A230-4EA3-8A98-9546392E852B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F97F5060-56BD-4CEB-958F-43D2B9B79D3A}" type="sibTrans" cxnId="{AB828D4F-A230-4EA3-8A98-9546392E852B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46A56827-D3CE-407F-B2C2-71C5FFD58CF1}" type="pres">
      <dgm:prSet presAssocID="{7032E305-C3DF-4050-8BE3-AE7F2D8F876F}" presName="linearFlow" presStyleCnt="0">
        <dgm:presLayoutVars>
          <dgm:dir/>
          <dgm:resizeHandles val="exact"/>
        </dgm:presLayoutVars>
      </dgm:prSet>
      <dgm:spPr/>
    </dgm:pt>
    <dgm:pt modelId="{C0EFB558-D0BC-4ADC-B5D4-B72B2CFFF113}" type="pres">
      <dgm:prSet presAssocID="{F2A89047-E386-476D-BE82-7971EA549409}" presName="comp" presStyleCnt="0"/>
      <dgm:spPr/>
    </dgm:pt>
    <dgm:pt modelId="{81113472-C2C1-4E7C-9BDD-99929C52E3DE}" type="pres">
      <dgm:prSet presAssocID="{F2A89047-E386-476D-BE82-7971EA549409}" presName="rect2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BB72A18-7998-4D36-83EA-F9BB1C86E62D}" type="pres">
      <dgm:prSet presAssocID="{F2A89047-E386-476D-BE82-7971EA549409}" presName="rect1" presStyleLbl="ln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B9FDF9E-91EC-4AB4-8128-A0DC75CB9802}" type="pres">
      <dgm:prSet presAssocID="{98B04B61-6437-488F-ABBA-7272DFDAA654}" presName="sibTrans" presStyleCnt="0"/>
      <dgm:spPr/>
    </dgm:pt>
    <dgm:pt modelId="{BCB81164-7E93-4E6A-93F6-39BDEE4E7703}" type="pres">
      <dgm:prSet presAssocID="{78D7FC23-361A-4694-8621-D10E9D18EDF0}" presName="comp" presStyleCnt="0"/>
      <dgm:spPr/>
    </dgm:pt>
    <dgm:pt modelId="{08296570-FF3E-4418-9B8F-6B0D841A3CCD}" type="pres">
      <dgm:prSet presAssocID="{78D7FC23-361A-4694-8621-D10E9D18EDF0}" presName="rect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1AFBFE4-E0CC-40E8-8D5E-249FE3CACE49}" type="pres">
      <dgm:prSet presAssocID="{78D7FC23-361A-4694-8621-D10E9D18EDF0}" presName="rect1" presStyleLbl="lnNode1" presStyleIdx="1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7608740-6725-4189-A1C3-1F0789844D1C}" type="pres">
      <dgm:prSet presAssocID="{F986DAFE-0976-4C3A-BAEC-EEAD943F5205}" presName="sibTrans" presStyleCnt="0"/>
      <dgm:spPr/>
    </dgm:pt>
    <dgm:pt modelId="{671D7E01-1C70-449E-8376-DC64631270AC}" type="pres">
      <dgm:prSet presAssocID="{627BA39C-45AF-42C6-B91D-463E257A7246}" presName="comp" presStyleCnt="0"/>
      <dgm:spPr/>
    </dgm:pt>
    <dgm:pt modelId="{606A9DA2-EB36-48BE-9FD7-0A6D52388B92}" type="pres">
      <dgm:prSet presAssocID="{627BA39C-45AF-42C6-B91D-463E257A7246}" presName="rect2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5BE5F2F-0E37-491B-A790-2C724DD56FF1}" type="pres">
      <dgm:prSet presAssocID="{627BA39C-45AF-42C6-B91D-463E257A7246}" presName="rect1" presStyleLbl="lnNode1" presStyleIdx="2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D88CA13-031B-4DA4-8006-82015A818966}" type="pres">
      <dgm:prSet presAssocID="{46432D33-D8A0-49FE-A4FF-F62680B17AF8}" presName="sibTrans" presStyleCnt="0"/>
      <dgm:spPr/>
    </dgm:pt>
    <dgm:pt modelId="{AACF61EC-546C-438E-896E-EF85D99A6904}" type="pres">
      <dgm:prSet presAssocID="{2BA4CC4D-584C-4971-9E6F-7AD0AF9F0E19}" presName="comp" presStyleCnt="0"/>
      <dgm:spPr/>
    </dgm:pt>
    <dgm:pt modelId="{67507BCA-16FB-4DE0-B537-DFAA59F5866A}" type="pres">
      <dgm:prSet presAssocID="{2BA4CC4D-584C-4971-9E6F-7AD0AF9F0E19}" presName="rect2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C27BBC5-7F2C-4DD9-90AB-B07826D611A1}" type="pres">
      <dgm:prSet presAssocID="{2BA4CC4D-584C-4971-9E6F-7AD0AF9F0E19}" presName="rect1" presStyleLbl="lnNode1" presStyleIdx="3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17BF50D-FFE4-4C35-92D0-6B9F34D96AAD}" type="pres">
      <dgm:prSet presAssocID="{5B1EB820-F5D8-45F8-B996-0784CBC29610}" presName="sibTrans" presStyleCnt="0"/>
      <dgm:spPr/>
    </dgm:pt>
    <dgm:pt modelId="{F35ED94B-1E9E-4EB4-9875-205B20F5BFD3}" type="pres">
      <dgm:prSet presAssocID="{B790DABC-E5D4-4A8A-B708-062970745EF5}" presName="comp" presStyleCnt="0"/>
      <dgm:spPr/>
    </dgm:pt>
    <dgm:pt modelId="{50154581-989C-4F39-A6FC-A1579D9466C2}" type="pres">
      <dgm:prSet presAssocID="{B790DABC-E5D4-4A8A-B708-062970745EF5}" presName="rect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A7318BB-68D3-417D-9D94-BCE9CADDD2B3}" type="pres">
      <dgm:prSet presAssocID="{B790DABC-E5D4-4A8A-B708-062970745EF5}" presName="rect1" presStyleLbl="lnNode1" presStyleIdx="4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1BF0DD81-74E7-49BF-AD5A-D849DF8974BB}" type="presOf" srcId="{2BA4CC4D-584C-4971-9E6F-7AD0AF9F0E19}" destId="{67507BCA-16FB-4DE0-B537-DFAA59F5866A}" srcOrd="0" destOrd="0" presId="urn:microsoft.com/office/officeart/2008/layout/AlternatingPictureBlocks"/>
    <dgm:cxn modelId="{38A514DA-CCE0-47CB-9F36-D91786755C77}" srcId="{7032E305-C3DF-4050-8BE3-AE7F2D8F876F}" destId="{627BA39C-45AF-42C6-B91D-463E257A7246}" srcOrd="2" destOrd="0" parTransId="{46C7A7F8-0C25-4122-9E42-595F346BB3CA}" sibTransId="{46432D33-D8A0-49FE-A4FF-F62680B17AF8}"/>
    <dgm:cxn modelId="{D2D8255F-26F0-4187-A14A-742ABEB97F87}" srcId="{7032E305-C3DF-4050-8BE3-AE7F2D8F876F}" destId="{78D7FC23-361A-4694-8621-D10E9D18EDF0}" srcOrd="1" destOrd="0" parTransId="{7DD4B085-930A-4C26-BC01-91AC6F8D81F7}" sibTransId="{F986DAFE-0976-4C3A-BAEC-EEAD943F5205}"/>
    <dgm:cxn modelId="{D6ADF446-5C5B-4DD7-8737-75D85FBD8CD4}" type="presOf" srcId="{78D7FC23-361A-4694-8621-D10E9D18EDF0}" destId="{08296570-FF3E-4418-9B8F-6B0D841A3CCD}" srcOrd="0" destOrd="0" presId="urn:microsoft.com/office/officeart/2008/layout/AlternatingPictureBlocks"/>
    <dgm:cxn modelId="{AB828D4F-A230-4EA3-8A98-9546392E852B}" srcId="{7032E305-C3DF-4050-8BE3-AE7F2D8F876F}" destId="{B790DABC-E5D4-4A8A-B708-062970745EF5}" srcOrd="4" destOrd="0" parTransId="{2AA831B2-3E44-4687-AF6B-D12DECE797EB}" sibTransId="{F97F5060-56BD-4CEB-958F-43D2B9B79D3A}"/>
    <dgm:cxn modelId="{2B0EBA56-0935-4E73-92AB-7B26A74C45C0}" type="presOf" srcId="{7032E305-C3DF-4050-8BE3-AE7F2D8F876F}" destId="{46A56827-D3CE-407F-B2C2-71C5FFD58CF1}" srcOrd="0" destOrd="0" presId="urn:microsoft.com/office/officeart/2008/layout/AlternatingPictureBlocks"/>
    <dgm:cxn modelId="{11823F78-A1F7-4B6C-B391-256FD13E7569}" type="presOf" srcId="{F2A89047-E386-476D-BE82-7971EA549409}" destId="{81113472-C2C1-4E7C-9BDD-99929C52E3DE}" srcOrd="0" destOrd="0" presId="urn:microsoft.com/office/officeart/2008/layout/AlternatingPictureBlocks"/>
    <dgm:cxn modelId="{F634E6EC-178B-438A-A666-5D8A9D529A29}" type="presOf" srcId="{627BA39C-45AF-42C6-B91D-463E257A7246}" destId="{606A9DA2-EB36-48BE-9FD7-0A6D52388B92}" srcOrd="0" destOrd="0" presId="urn:microsoft.com/office/officeart/2008/layout/AlternatingPictureBlocks"/>
    <dgm:cxn modelId="{E9A0D83C-D632-4CF3-BA87-0F75FC333781}" srcId="{7032E305-C3DF-4050-8BE3-AE7F2D8F876F}" destId="{F2A89047-E386-476D-BE82-7971EA549409}" srcOrd="0" destOrd="0" parTransId="{65E98AC5-4E5B-428C-8875-47EAE558BB66}" sibTransId="{98B04B61-6437-488F-ABBA-7272DFDAA654}"/>
    <dgm:cxn modelId="{245227CD-F615-4860-BDE8-262487FB18FE}" type="presOf" srcId="{B790DABC-E5D4-4A8A-B708-062970745EF5}" destId="{50154581-989C-4F39-A6FC-A1579D9466C2}" srcOrd="0" destOrd="0" presId="urn:microsoft.com/office/officeart/2008/layout/AlternatingPictureBlocks"/>
    <dgm:cxn modelId="{E7897AFB-121A-4D55-9FB0-2506777FD3B4}" srcId="{7032E305-C3DF-4050-8BE3-AE7F2D8F876F}" destId="{2BA4CC4D-584C-4971-9E6F-7AD0AF9F0E19}" srcOrd="3" destOrd="0" parTransId="{DC758C6C-E6B5-4B74-8FDE-AD3D2B67C172}" sibTransId="{5B1EB820-F5D8-45F8-B996-0784CBC29610}"/>
    <dgm:cxn modelId="{EC9539F2-B5DD-45E7-AB0F-0159FB8274CF}" type="presParOf" srcId="{46A56827-D3CE-407F-B2C2-71C5FFD58CF1}" destId="{C0EFB558-D0BC-4ADC-B5D4-B72B2CFFF113}" srcOrd="0" destOrd="0" presId="urn:microsoft.com/office/officeart/2008/layout/AlternatingPictureBlocks"/>
    <dgm:cxn modelId="{DA466F74-C268-4949-AA0F-C1CCDEB7F17E}" type="presParOf" srcId="{C0EFB558-D0BC-4ADC-B5D4-B72B2CFFF113}" destId="{81113472-C2C1-4E7C-9BDD-99929C52E3DE}" srcOrd="0" destOrd="0" presId="urn:microsoft.com/office/officeart/2008/layout/AlternatingPictureBlocks"/>
    <dgm:cxn modelId="{B16AA50B-0307-4010-A8DC-7A83ED18FF56}" type="presParOf" srcId="{C0EFB558-D0BC-4ADC-B5D4-B72B2CFFF113}" destId="{4BB72A18-7998-4D36-83EA-F9BB1C86E62D}" srcOrd="1" destOrd="0" presId="urn:microsoft.com/office/officeart/2008/layout/AlternatingPictureBlocks"/>
    <dgm:cxn modelId="{FDE38CF1-0F54-4A8F-81B8-4C19392AF7D6}" type="presParOf" srcId="{46A56827-D3CE-407F-B2C2-71C5FFD58CF1}" destId="{2B9FDF9E-91EC-4AB4-8128-A0DC75CB9802}" srcOrd="1" destOrd="0" presId="urn:microsoft.com/office/officeart/2008/layout/AlternatingPictureBlocks"/>
    <dgm:cxn modelId="{35A555B1-6EA0-4CB4-8B7A-2D72E7BFCCF1}" type="presParOf" srcId="{46A56827-D3CE-407F-B2C2-71C5FFD58CF1}" destId="{BCB81164-7E93-4E6A-93F6-39BDEE4E7703}" srcOrd="2" destOrd="0" presId="urn:microsoft.com/office/officeart/2008/layout/AlternatingPictureBlocks"/>
    <dgm:cxn modelId="{2002A60A-8E58-4082-8B10-615FC167F1EC}" type="presParOf" srcId="{BCB81164-7E93-4E6A-93F6-39BDEE4E7703}" destId="{08296570-FF3E-4418-9B8F-6B0D841A3CCD}" srcOrd="0" destOrd="0" presId="urn:microsoft.com/office/officeart/2008/layout/AlternatingPictureBlocks"/>
    <dgm:cxn modelId="{17FF75ED-5952-448E-8247-04D1BCF48488}" type="presParOf" srcId="{BCB81164-7E93-4E6A-93F6-39BDEE4E7703}" destId="{61AFBFE4-E0CC-40E8-8D5E-249FE3CACE49}" srcOrd="1" destOrd="0" presId="urn:microsoft.com/office/officeart/2008/layout/AlternatingPictureBlocks"/>
    <dgm:cxn modelId="{6794315C-EEBF-4E09-A003-4E94B407742A}" type="presParOf" srcId="{46A56827-D3CE-407F-B2C2-71C5FFD58CF1}" destId="{57608740-6725-4189-A1C3-1F0789844D1C}" srcOrd="3" destOrd="0" presId="urn:microsoft.com/office/officeart/2008/layout/AlternatingPictureBlocks"/>
    <dgm:cxn modelId="{F351F941-CBB8-4468-BE02-D054B4704284}" type="presParOf" srcId="{46A56827-D3CE-407F-B2C2-71C5FFD58CF1}" destId="{671D7E01-1C70-449E-8376-DC64631270AC}" srcOrd="4" destOrd="0" presId="urn:microsoft.com/office/officeart/2008/layout/AlternatingPictureBlocks"/>
    <dgm:cxn modelId="{F446749A-188E-4CFE-8FC4-0242B93384D2}" type="presParOf" srcId="{671D7E01-1C70-449E-8376-DC64631270AC}" destId="{606A9DA2-EB36-48BE-9FD7-0A6D52388B92}" srcOrd="0" destOrd="0" presId="urn:microsoft.com/office/officeart/2008/layout/AlternatingPictureBlocks"/>
    <dgm:cxn modelId="{5D83F820-397E-4AE2-8354-D0D607E6709B}" type="presParOf" srcId="{671D7E01-1C70-449E-8376-DC64631270AC}" destId="{D5BE5F2F-0E37-491B-A790-2C724DD56FF1}" srcOrd="1" destOrd="0" presId="urn:microsoft.com/office/officeart/2008/layout/AlternatingPictureBlocks"/>
    <dgm:cxn modelId="{3110C514-E18E-4EEE-BFD8-7E70A7DA1B10}" type="presParOf" srcId="{46A56827-D3CE-407F-B2C2-71C5FFD58CF1}" destId="{5D88CA13-031B-4DA4-8006-82015A818966}" srcOrd="5" destOrd="0" presId="urn:microsoft.com/office/officeart/2008/layout/AlternatingPictureBlocks"/>
    <dgm:cxn modelId="{EB0CFA3A-0F7B-4B48-98CF-98C5DF57D23B}" type="presParOf" srcId="{46A56827-D3CE-407F-B2C2-71C5FFD58CF1}" destId="{AACF61EC-546C-438E-896E-EF85D99A6904}" srcOrd="6" destOrd="0" presId="urn:microsoft.com/office/officeart/2008/layout/AlternatingPictureBlocks"/>
    <dgm:cxn modelId="{09AF2C09-2790-47E7-8390-A4567217596D}" type="presParOf" srcId="{AACF61EC-546C-438E-896E-EF85D99A6904}" destId="{67507BCA-16FB-4DE0-B537-DFAA59F5866A}" srcOrd="0" destOrd="0" presId="urn:microsoft.com/office/officeart/2008/layout/AlternatingPictureBlocks"/>
    <dgm:cxn modelId="{8EFE24F0-B375-4E9C-BE3C-12C2F132AD78}" type="presParOf" srcId="{AACF61EC-546C-438E-896E-EF85D99A6904}" destId="{6C27BBC5-7F2C-4DD9-90AB-B07826D611A1}" srcOrd="1" destOrd="0" presId="urn:microsoft.com/office/officeart/2008/layout/AlternatingPictureBlocks"/>
    <dgm:cxn modelId="{3B77A5C0-FEF3-455D-8795-3BE1D898D70A}" type="presParOf" srcId="{46A56827-D3CE-407F-B2C2-71C5FFD58CF1}" destId="{817BF50D-FFE4-4C35-92D0-6B9F34D96AAD}" srcOrd="7" destOrd="0" presId="urn:microsoft.com/office/officeart/2008/layout/AlternatingPictureBlocks"/>
    <dgm:cxn modelId="{5910D205-E51C-42B8-B1F2-4ED2731F1495}" type="presParOf" srcId="{46A56827-D3CE-407F-B2C2-71C5FFD58CF1}" destId="{F35ED94B-1E9E-4EB4-9875-205B20F5BFD3}" srcOrd="8" destOrd="0" presId="urn:microsoft.com/office/officeart/2008/layout/AlternatingPictureBlocks"/>
    <dgm:cxn modelId="{00A854D8-A0E0-436C-B89E-944BEC17D419}" type="presParOf" srcId="{F35ED94B-1E9E-4EB4-9875-205B20F5BFD3}" destId="{50154581-989C-4F39-A6FC-A1579D9466C2}" srcOrd="0" destOrd="0" presId="urn:microsoft.com/office/officeart/2008/layout/AlternatingPictureBlocks"/>
    <dgm:cxn modelId="{77A62231-D4AD-4F17-BEB0-76CBBDF8F2E1}" type="presParOf" srcId="{F35ED94B-1E9E-4EB4-9875-205B20F5BFD3}" destId="{3A7318BB-68D3-417D-9D94-BCE9CADDD2B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ECB0A-D4DE-4E16-942B-7BD25471246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AU"/>
        </a:p>
      </dgm:t>
    </dgm:pt>
    <dgm:pt modelId="{D61DDA34-83D4-43B3-BF60-AE7E270BDB45}">
      <dgm:prSet custT="1"/>
      <dgm:spPr/>
      <dgm:t>
        <a:bodyPr/>
        <a:lstStyle/>
        <a:p>
          <a:pPr rtl="0"/>
          <a:r>
            <a:rPr lang="en-AU" sz="3200" dirty="0" smtClean="0">
              <a:solidFill>
                <a:schemeClr val="tx1"/>
              </a:solidFill>
            </a:rPr>
            <a:t>How can government welfare payments have an impact on the market for goods and services?</a:t>
          </a:r>
          <a:endParaRPr lang="en-AU" sz="3200" dirty="0">
            <a:solidFill>
              <a:schemeClr val="tx1"/>
            </a:solidFill>
          </a:endParaRPr>
        </a:p>
      </dgm:t>
    </dgm:pt>
    <dgm:pt modelId="{6B9946A5-3BD4-45E3-B9FC-2F365699685E}" type="parTrans" cxnId="{354C05F6-B235-47A8-9C9B-9733F37EAFE5}">
      <dgm:prSet/>
      <dgm:spPr/>
      <dgm:t>
        <a:bodyPr/>
        <a:lstStyle/>
        <a:p>
          <a:endParaRPr lang="en-AU" sz="3200"/>
        </a:p>
      </dgm:t>
    </dgm:pt>
    <dgm:pt modelId="{8942C35D-332F-4BF6-969C-918C31057776}" type="sibTrans" cxnId="{354C05F6-B235-47A8-9C9B-9733F37EAFE5}">
      <dgm:prSet/>
      <dgm:spPr/>
      <dgm:t>
        <a:bodyPr/>
        <a:lstStyle/>
        <a:p>
          <a:endParaRPr lang="en-AU" sz="3200"/>
        </a:p>
      </dgm:t>
    </dgm:pt>
    <dgm:pt modelId="{1A063923-A47F-4DB5-9CBE-ED11F2A92A32}">
      <dgm:prSet custT="1"/>
      <dgm:spPr/>
      <dgm:t>
        <a:bodyPr/>
        <a:lstStyle/>
        <a:p>
          <a:pPr rtl="0"/>
          <a:r>
            <a:rPr lang="en-AU" sz="3200" smtClean="0"/>
            <a:t>Why might it be important for government to be involved in the regulation of wages and working conditions for employees?</a:t>
          </a:r>
          <a:endParaRPr lang="en-AU" sz="3200"/>
        </a:p>
      </dgm:t>
    </dgm:pt>
    <dgm:pt modelId="{78E3A0E7-3A97-4F66-8C92-A1B95BF9E4AC}" type="parTrans" cxnId="{9D96DAA1-C4CC-4F86-88A6-C397DC7A1926}">
      <dgm:prSet/>
      <dgm:spPr/>
      <dgm:t>
        <a:bodyPr/>
        <a:lstStyle/>
        <a:p>
          <a:endParaRPr lang="en-AU" sz="3200"/>
        </a:p>
      </dgm:t>
    </dgm:pt>
    <dgm:pt modelId="{DE07CF2D-C30E-44F9-9777-49806A43BAA1}" type="sibTrans" cxnId="{9D96DAA1-C4CC-4F86-88A6-C397DC7A1926}">
      <dgm:prSet/>
      <dgm:spPr/>
      <dgm:t>
        <a:bodyPr/>
        <a:lstStyle/>
        <a:p>
          <a:endParaRPr lang="en-AU" sz="3200"/>
        </a:p>
      </dgm:t>
    </dgm:pt>
    <dgm:pt modelId="{67601B47-E26C-4E09-AB53-19622DE00E2D}">
      <dgm:prSet custT="1"/>
      <dgm:spPr/>
      <dgm:t>
        <a:bodyPr/>
        <a:lstStyle/>
        <a:p>
          <a:pPr rtl="0"/>
          <a:r>
            <a:rPr lang="en-AU" sz="3200" smtClean="0"/>
            <a:t>What effect might environmental laws have on the costs experienced by businesses in managing waste from their production processes?</a:t>
          </a:r>
          <a:endParaRPr lang="en-AU" sz="3200"/>
        </a:p>
      </dgm:t>
    </dgm:pt>
    <dgm:pt modelId="{35BE099E-9B2E-470C-9569-A7A4C69CAAD5}" type="parTrans" cxnId="{AA6C30A9-A95E-47C0-BD1E-90576EA6EF9A}">
      <dgm:prSet/>
      <dgm:spPr/>
      <dgm:t>
        <a:bodyPr/>
        <a:lstStyle/>
        <a:p>
          <a:endParaRPr lang="en-AU" sz="3200"/>
        </a:p>
      </dgm:t>
    </dgm:pt>
    <dgm:pt modelId="{E07370E4-240B-470F-9AB9-6C48DDCD05B3}" type="sibTrans" cxnId="{AA6C30A9-A95E-47C0-BD1E-90576EA6EF9A}">
      <dgm:prSet/>
      <dgm:spPr/>
      <dgm:t>
        <a:bodyPr/>
        <a:lstStyle/>
        <a:p>
          <a:endParaRPr lang="en-AU" sz="3200"/>
        </a:p>
      </dgm:t>
    </dgm:pt>
    <dgm:pt modelId="{14E37F87-773A-4461-88DC-7697E833B3E2}" type="pres">
      <dgm:prSet presAssocID="{EB6ECB0A-D4DE-4E16-942B-7BD2547124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CACAAAF-6B27-4987-AB49-4E5BFFEF83F6}" type="pres">
      <dgm:prSet presAssocID="{D61DDA34-83D4-43B3-BF60-AE7E270BDB4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DB6685-F822-4398-9C46-69C3675E53FD}" type="pres">
      <dgm:prSet presAssocID="{8942C35D-332F-4BF6-969C-918C31057776}" presName="spacer" presStyleCnt="0"/>
      <dgm:spPr/>
    </dgm:pt>
    <dgm:pt modelId="{7C09ACCC-A507-487D-BF41-0AC013936C75}" type="pres">
      <dgm:prSet presAssocID="{1A063923-A47F-4DB5-9CBE-ED11F2A92A3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A663874-C3F4-46F4-93A8-AFF427BA51F4}" type="pres">
      <dgm:prSet presAssocID="{DE07CF2D-C30E-44F9-9777-49806A43BAA1}" presName="spacer" presStyleCnt="0"/>
      <dgm:spPr/>
    </dgm:pt>
    <dgm:pt modelId="{8173A756-3F9E-459C-A4E0-26284A6C08A9}" type="pres">
      <dgm:prSet presAssocID="{67601B47-E26C-4E09-AB53-19622DE00E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332E9A8B-6E8E-45A4-B61C-EFD99EE81FEF}" type="presOf" srcId="{D61DDA34-83D4-43B3-BF60-AE7E270BDB45}" destId="{ECACAAAF-6B27-4987-AB49-4E5BFFEF83F6}" srcOrd="0" destOrd="0" presId="urn:microsoft.com/office/officeart/2005/8/layout/vList2"/>
    <dgm:cxn modelId="{EA65F98A-672B-48A4-BE5F-F84C1FBCCFC1}" type="presOf" srcId="{67601B47-E26C-4E09-AB53-19622DE00E2D}" destId="{8173A756-3F9E-459C-A4E0-26284A6C08A9}" srcOrd="0" destOrd="0" presId="urn:microsoft.com/office/officeart/2005/8/layout/vList2"/>
    <dgm:cxn modelId="{6062E12B-C52A-4F53-B1C5-A6DE2C557366}" type="presOf" srcId="{1A063923-A47F-4DB5-9CBE-ED11F2A92A32}" destId="{7C09ACCC-A507-487D-BF41-0AC013936C75}" srcOrd="0" destOrd="0" presId="urn:microsoft.com/office/officeart/2005/8/layout/vList2"/>
    <dgm:cxn modelId="{9D96DAA1-C4CC-4F86-88A6-C397DC7A1926}" srcId="{EB6ECB0A-D4DE-4E16-942B-7BD254712466}" destId="{1A063923-A47F-4DB5-9CBE-ED11F2A92A32}" srcOrd="1" destOrd="0" parTransId="{78E3A0E7-3A97-4F66-8C92-A1B95BF9E4AC}" sibTransId="{DE07CF2D-C30E-44F9-9777-49806A43BAA1}"/>
    <dgm:cxn modelId="{E24B10A9-1E45-47A8-977C-85A6AFAFA637}" type="presOf" srcId="{EB6ECB0A-D4DE-4E16-942B-7BD254712466}" destId="{14E37F87-773A-4461-88DC-7697E833B3E2}" srcOrd="0" destOrd="0" presId="urn:microsoft.com/office/officeart/2005/8/layout/vList2"/>
    <dgm:cxn modelId="{354C05F6-B235-47A8-9C9B-9733F37EAFE5}" srcId="{EB6ECB0A-D4DE-4E16-942B-7BD254712466}" destId="{D61DDA34-83D4-43B3-BF60-AE7E270BDB45}" srcOrd="0" destOrd="0" parTransId="{6B9946A5-3BD4-45E3-B9FC-2F365699685E}" sibTransId="{8942C35D-332F-4BF6-969C-918C31057776}"/>
    <dgm:cxn modelId="{AA6C30A9-A95E-47C0-BD1E-90576EA6EF9A}" srcId="{EB6ECB0A-D4DE-4E16-942B-7BD254712466}" destId="{67601B47-E26C-4E09-AB53-19622DE00E2D}" srcOrd="2" destOrd="0" parTransId="{35BE099E-9B2E-470C-9569-A7A4C69CAAD5}" sibTransId="{E07370E4-240B-470F-9AB9-6C48DDCD05B3}"/>
    <dgm:cxn modelId="{300666BA-7BF4-4BF4-B743-D033921372F7}" type="presParOf" srcId="{14E37F87-773A-4461-88DC-7697E833B3E2}" destId="{ECACAAAF-6B27-4987-AB49-4E5BFFEF83F6}" srcOrd="0" destOrd="0" presId="urn:microsoft.com/office/officeart/2005/8/layout/vList2"/>
    <dgm:cxn modelId="{2F8F3CD8-EF1B-4D58-ACE4-00A4FFA4A8AF}" type="presParOf" srcId="{14E37F87-773A-4461-88DC-7697E833B3E2}" destId="{DADB6685-F822-4398-9C46-69C3675E53FD}" srcOrd="1" destOrd="0" presId="urn:microsoft.com/office/officeart/2005/8/layout/vList2"/>
    <dgm:cxn modelId="{DE29B098-643C-4C86-8660-C1DBBF90B4DC}" type="presParOf" srcId="{14E37F87-773A-4461-88DC-7697E833B3E2}" destId="{7C09ACCC-A507-487D-BF41-0AC013936C75}" srcOrd="2" destOrd="0" presId="urn:microsoft.com/office/officeart/2005/8/layout/vList2"/>
    <dgm:cxn modelId="{B55E9D27-68D3-416E-A6F4-6241CE74FB25}" type="presParOf" srcId="{14E37F87-773A-4461-88DC-7697E833B3E2}" destId="{FA663874-C3F4-46F4-93A8-AFF427BA51F4}" srcOrd="3" destOrd="0" presId="urn:microsoft.com/office/officeart/2005/8/layout/vList2"/>
    <dgm:cxn modelId="{39F9C171-46C4-4CBE-8D77-CD93DA6E61B0}" type="presParOf" srcId="{14E37F87-773A-4461-88DC-7697E833B3E2}" destId="{8173A756-3F9E-459C-A4E0-26284A6C0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13472-C2C1-4E7C-9BDD-99929C52E3DE}">
      <dsp:nvSpPr>
        <dsp:cNvPr id="0" name=""/>
        <dsp:cNvSpPr/>
      </dsp:nvSpPr>
      <dsp:spPr>
        <a:xfrm>
          <a:off x="5057164" y="3565"/>
          <a:ext cx="2063030" cy="9330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b="1" kern="1200" dirty="0" smtClean="0">
              <a:solidFill>
                <a:schemeClr val="tx1"/>
              </a:solidFill>
            </a:rPr>
            <a:t>Law and justice</a:t>
          </a:r>
          <a:endParaRPr lang="en-AU" sz="2500" b="1" kern="1200" dirty="0">
            <a:solidFill>
              <a:schemeClr val="tx1"/>
            </a:solidFill>
          </a:endParaRPr>
        </a:p>
      </dsp:txBody>
      <dsp:txXfrm>
        <a:off x="5057164" y="3565"/>
        <a:ext cx="2063030" cy="933075"/>
      </dsp:txXfrm>
    </dsp:sp>
    <dsp:sp modelId="{4BB72A18-7998-4D36-83EA-F9BB1C86E62D}">
      <dsp:nvSpPr>
        <dsp:cNvPr id="0" name=""/>
        <dsp:cNvSpPr/>
      </dsp:nvSpPr>
      <dsp:spPr>
        <a:xfrm>
          <a:off x="4041044" y="3565"/>
          <a:ext cx="923745" cy="93307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6570-FF3E-4418-9B8F-6B0D841A3CCD}">
      <dsp:nvSpPr>
        <dsp:cNvPr id="0" name=""/>
        <dsp:cNvSpPr/>
      </dsp:nvSpPr>
      <dsp:spPr>
        <a:xfrm>
          <a:off x="4041044" y="1090598"/>
          <a:ext cx="2063030" cy="933075"/>
        </a:xfrm>
        <a:prstGeom prst="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b="1" kern="1200" dirty="0" smtClean="0">
              <a:solidFill>
                <a:schemeClr val="tx1"/>
              </a:solidFill>
            </a:rPr>
            <a:t>Welfare</a:t>
          </a:r>
          <a:endParaRPr lang="en-AU" sz="2500" b="1" kern="1200" dirty="0">
            <a:solidFill>
              <a:schemeClr val="tx1"/>
            </a:solidFill>
          </a:endParaRPr>
        </a:p>
      </dsp:txBody>
      <dsp:txXfrm>
        <a:off x="4041044" y="1090598"/>
        <a:ext cx="2063030" cy="933075"/>
      </dsp:txXfrm>
    </dsp:sp>
    <dsp:sp modelId="{61AFBFE4-E0CC-40E8-8D5E-249FE3CACE49}">
      <dsp:nvSpPr>
        <dsp:cNvPr id="0" name=""/>
        <dsp:cNvSpPr/>
      </dsp:nvSpPr>
      <dsp:spPr>
        <a:xfrm>
          <a:off x="6196450" y="1090598"/>
          <a:ext cx="923745" cy="93307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A9DA2-EB36-48BE-9FD7-0A6D52388B92}">
      <dsp:nvSpPr>
        <dsp:cNvPr id="0" name=""/>
        <dsp:cNvSpPr/>
      </dsp:nvSpPr>
      <dsp:spPr>
        <a:xfrm>
          <a:off x="5057164" y="2177632"/>
          <a:ext cx="2063030" cy="933075"/>
        </a:xfrm>
        <a:prstGeom prst="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b="1" kern="1200" dirty="0" smtClean="0">
              <a:solidFill>
                <a:schemeClr val="tx1"/>
              </a:solidFill>
            </a:rPr>
            <a:t>Infrastructure</a:t>
          </a:r>
          <a:endParaRPr lang="en-AU" sz="2500" b="1" kern="1200" dirty="0">
            <a:solidFill>
              <a:schemeClr val="tx1"/>
            </a:solidFill>
          </a:endParaRPr>
        </a:p>
      </dsp:txBody>
      <dsp:txXfrm>
        <a:off x="5057164" y="2177632"/>
        <a:ext cx="2063030" cy="933075"/>
      </dsp:txXfrm>
    </dsp:sp>
    <dsp:sp modelId="{D5BE5F2F-0E37-491B-A790-2C724DD56FF1}">
      <dsp:nvSpPr>
        <dsp:cNvPr id="0" name=""/>
        <dsp:cNvSpPr/>
      </dsp:nvSpPr>
      <dsp:spPr>
        <a:xfrm>
          <a:off x="4041044" y="2177632"/>
          <a:ext cx="923745" cy="93307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07BCA-16FB-4DE0-B537-DFAA59F5866A}">
      <dsp:nvSpPr>
        <dsp:cNvPr id="0" name=""/>
        <dsp:cNvSpPr/>
      </dsp:nvSpPr>
      <dsp:spPr>
        <a:xfrm>
          <a:off x="4041044" y="3264665"/>
          <a:ext cx="2063030" cy="933075"/>
        </a:xfrm>
        <a:prstGeom prst="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b="1" kern="1200" dirty="0" smtClean="0">
              <a:solidFill>
                <a:schemeClr val="tx1"/>
              </a:solidFill>
            </a:rPr>
            <a:t>Goods &amp; Services</a:t>
          </a:r>
          <a:endParaRPr lang="en-AU" sz="2500" b="1" kern="1200" dirty="0">
            <a:solidFill>
              <a:schemeClr val="tx1"/>
            </a:solidFill>
          </a:endParaRPr>
        </a:p>
      </dsp:txBody>
      <dsp:txXfrm>
        <a:off x="4041044" y="3264665"/>
        <a:ext cx="2063030" cy="933075"/>
      </dsp:txXfrm>
    </dsp:sp>
    <dsp:sp modelId="{6C27BBC5-7F2C-4DD9-90AB-B07826D611A1}">
      <dsp:nvSpPr>
        <dsp:cNvPr id="0" name=""/>
        <dsp:cNvSpPr/>
      </dsp:nvSpPr>
      <dsp:spPr>
        <a:xfrm>
          <a:off x="6196450" y="3264665"/>
          <a:ext cx="923745" cy="93307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54581-989C-4F39-A6FC-A1579D9466C2}">
      <dsp:nvSpPr>
        <dsp:cNvPr id="0" name=""/>
        <dsp:cNvSpPr/>
      </dsp:nvSpPr>
      <dsp:spPr>
        <a:xfrm>
          <a:off x="5057164" y="4351699"/>
          <a:ext cx="2063030" cy="933075"/>
        </a:xfrm>
        <a:prstGeom prst="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b="1" kern="1200" dirty="0" smtClean="0">
              <a:solidFill>
                <a:schemeClr val="tx1"/>
              </a:solidFill>
            </a:rPr>
            <a:t>Environment</a:t>
          </a:r>
          <a:endParaRPr lang="en-AU" sz="2500" b="1" kern="1200" dirty="0">
            <a:solidFill>
              <a:schemeClr val="tx1"/>
            </a:solidFill>
          </a:endParaRPr>
        </a:p>
      </dsp:txBody>
      <dsp:txXfrm>
        <a:off x="5057164" y="4351699"/>
        <a:ext cx="2063030" cy="933075"/>
      </dsp:txXfrm>
    </dsp:sp>
    <dsp:sp modelId="{3A7318BB-68D3-417D-9D94-BCE9CADDD2B3}">
      <dsp:nvSpPr>
        <dsp:cNvPr id="0" name=""/>
        <dsp:cNvSpPr/>
      </dsp:nvSpPr>
      <dsp:spPr>
        <a:xfrm>
          <a:off x="4041044" y="4351699"/>
          <a:ext cx="923745" cy="93307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CAAAF-6B27-4987-AB49-4E5BFFEF83F6}">
      <dsp:nvSpPr>
        <dsp:cNvPr id="0" name=""/>
        <dsp:cNvSpPr/>
      </dsp:nvSpPr>
      <dsp:spPr>
        <a:xfrm>
          <a:off x="0" y="609"/>
          <a:ext cx="8833020" cy="14229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 dirty="0" smtClean="0">
              <a:solidFill>
                <a:schemeClr val="tx1"/>
              </a:solidFill>
            </a:rPr>
            <a:t>How can government welfare payments have an impact on the market for goods and services?</a:t>
          </a:r>
          <a:endParaRPr lang="en-AU" sz="3200" kern="1200" dirty="0">
            <a:solidFill>
              <a:schemeClr val="tx1"/>
            </a:solidFill>
          </a:endParaRPr>
        </a:p>
      </dsp:txBody>
      <dsp:txXfrm>
        <a:off x="69462" y="70071"/>
        <a:ext cx="8694096" cy="1284014"/>
      </dsp:txXfrm>
    </dsp:sp>
    <dsp:sp modelId="{7C09ACCC-A507-487D-BF41-0AC013936C75}">
      <dsp:nvSpPr>
        <dsp:cNvPr id="0" name=""/>
        <dsp:cNvSpPr/>
      </dsp:nvSpPr>
      <dsp:spPr>
        <a:xfrm>
          <a:off x="0" y="1435078"/>
          <a:ext cx="8833020" cy="1422938"/>
        </a:xfrm>
        <a:prstGeom prst="roundRect">
          <a:avLst/>
        </a:prstGeom>
        <a:solidFill>
          <a:schemeClr val="accent5">
            <a:hueOff val="-515611"/>
            <a:satOff val="-6008"/>
            <a:lumOff val="-1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 smtClean="0"/>
            <a:t>Why might it be important for government to be involved in the regulation of wages and working conditions for employees?</a:t>
          </a:r>
          <a:endParaRPr lang="en-AU" sz="3200" kern="1200"/>
        </a:p>
      </dsp:txBody>
      <dsp:txXfrm>
        <a:off x="69462" y="1504540"/>
        <a:ext cx="8694096" cy="1284014"/>
      </dsp:txXfrm>
    </dsp:sp>
    <dsp:sp modelId="{8173A756-3F9E-459C-A4E0-26284A6C08A9}">
      <dsp:nvSpPr>
        <dsp:cNvPr id="0" name=""/>
        <dsp:cNvSpPr/>
      </dsp:nvSpPr>
      <dsp:spPr>
        <a:xfrm>
          <a:off x="0" y="2869548"/>
          <a:ext cx="8833020" cy="1422938"/>
        </a:xfrm>
        <a:prstGeom prst="roundRect">
          <a:avLst/>
        </a:prstGeom>
        <a:solidFill>
          <a:schemeClr val="accent5">
            <a:hueOff val="-1031223"/>
            <a:satOff val="-12017"/>
            <a:lumOff val="-2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 smtClean="0"/>
            <a:t>What effect might environmental laws have on the costs experienced by businesses in managing waste from their production processes?</a:t>
          </a:r>
          <a:endParaRPr lang="en-AU" sz="3200" kern="1200"/>
        </a:p>
      </dsp:txBody>
      <dsp:txXfrm>
        <a:off x="69462" y="2939010"/>
        <a:ext cx="8694096" cy="128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9F3AD-D748-F44B-9A9A-DDAC967413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5262-0604-664A-9950-C5367FCB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9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6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5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23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40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3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9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35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58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16C4-9C4E-4113-80B6-7B4612A69929}" type="datetimeFigureOut">
              <a:rPr lang="en-AU" smtClean="0"/>
              <a:t>20/5/18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5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774" y="-13860"/>
            <a:ext cx="8161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Economics &amp; Business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euch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5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5536" y="116632"/>
            <a:ext cx="8424936" cy="38884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smtClean="0">
                <a:solidFill>
                  <a:schemeClr val="tx1"/>
                </a:solidFill>
              </a:rPr>
              <a:t>The government </a:t>
            </a:r>
            <a:r>
              <a:rPr lang="en-AU" sz="3600" dirty="0">
                <a:solidFill>
                  <a:schemeClr val="tx1"/>
                </a:solidFill>
              </a:rPr>
              <a:t>will take action to encourage growth in the economy and to avoid high levels of unemployment. Government activity within a market economy goes well beyond </a:t>
            </a:r>
            <a:r>
              <a:rPr lang="en-AU" sz="3600" dirty="0" smtClean="0">
                <a:solidFill>
                  <a:schemeClr val="tx1"/>
                </a:solidFill>
              </a:rPr>
              <a:t>this. </a:t>
            </a:r>
            <a:endParaRPr lang="en-AU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4133" r="3373" b="5803"/>
          <a:stretch/>
        </p:blipFill>
        <p:spPr>
          <a:xfrm>
            <a:off x="3167844" y="4149080"/>
            <a:ext cx="2880319" cy="25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0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18416472"/>
              </p:ext>
            </p:extLst>
          </p:nvPr>
        </p:nvGraphicFramePr>
        <p:xfrm>
          <a:off x="-1044624" y="1569660"/>
          <a:ext cx="11161240" cy="528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Dumbledor 1" panose="00000400000000000000" pitchFamily="2" charset="0"/>
              </a:rPr>
              <a:t>The </a:t>
            </a:r>
            <a:r>
              <a:rPr lang="en-US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Dumbledor 1" panose="00000400000000000000" pitchFamily="2" charset="0"/>
              </a:rPr>
              <a:t>government is involved in the market in the following areas: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Dumbledor 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8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634" y="14601"/>
            <a:ext cx="91976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Draw a topic wheel to fill the A3 page: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89474"/>
            <a:ext cx="6835411" cy="5756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23"/>
          <a:stretch/>
        </p:blipFill>
        <p:spPr>
          <a:xfrm>
            <a:off x="7361008" y="4581128"/>
            <a:ext cx="1631994" cy="227687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44208" y="1131146"/>
            <a:ext cx="2448272" cy="453442"/>
            <a:chOff x="5057164" y="3565"/>
            <a:chExt cx="2063030" cy="933075"/>
          </a:xfrm>
        </p:grpSpPr>
        <p:sp>
          <p:nvSpPr>
            <p:cNvPr id="6" name="Rectangle 5"/>
            <p:cNvSpPr/>
            <p:nvPr/>
          </p:nvSpPr>
          <p:spPr>
            <a:xfrm>
              <a:off x="5057164" y="3565"/>
              <a:ext cx="2063030" cy="9330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057164" y="3565"/>
              <a:ext cx="2063030" cy="933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500" b="1" kern="1200" dirty="0" smtClean="0">
                  <a:solidFill>
                    <a:schemeClr val="tx1"/>
                  </a:solidFill>
                </a:rPr>
                <a:t>Law and justice</a:t>
              </a:r>
              <a:endParaRPr lang="en-AU" sz="25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1137266"/>
            <a:ext cx="1735481" cy="379287"/>
            <a:chOff x="4041044" y="1090598"/>
            <a:chExt cx="2063030" cy="933075"/>
          </a:xfrm>
        </p:grpSpPr>
        <p:sp>
          <p:nvSpPr>
            <p:cNvPr id="9" name="Rectangle 8"/>
            <p:cNvSpPr/>
            <p:nvPr/>
          </p:nvSpPr>
          <p:spPr>
            <a:xfrm>
              <a:off x="4041044" y="1090598"/>
              <a:ext cx="2063030" cy="9330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067965"/>
                <a:satOff val="11611"/>
                <a:lumOff val="-539"/>
                <a:alphaOff val="0"/>
              </a:schemeClr>
            </a:fillRef>
            <a:effectRef idx="0">
              <a:schemeClr val="accent4">
                <a:hueOff val="-2067965"/>
                <a:satOff val="11611"/>
                <a:lumOff val="-5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4041044" y="1090598"/>
              <a:ext cx="2063030" cy="933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500" b="1" kern="1200" dirty="0" smtClean="0">
                  <a:solidFill>
                    <a:schemeClr val="tx1"/>
                  </a:solidFill>
                </a:rPr>
                <a:t>Welfare</a:t>
              </a:r>
              <a:endParaRPr lang="en-AU" sz="25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69394" y="3721770"/>
            <a:ext cx="2063030" cy="545669"/>
            <a:chOff x="5057164" y="2177632"/>
            <a:chExt cx="2063030" cy="933075"/>
          </a:xfrm>
        </p:grpSpPr>
        <p:sp>
          <p:nvSpPr>
            <p:cNvPr id="12" name="Rectangle 11"/>
            <p:cNvSpPr/>
            <p:nvPr/>
          </p:nvSpPr>
          <p:spPr>
            <a:xfrm>
              <a:off x="5057164" y="2177632"/>
              <a:ext cx="2063030" cy="9330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135930"/>
                <a:satOff val="23223"/>
                <a:lumOff val="-1078"/>
                <a:alphaOff val="0"/>
              </a:schemeClr>
            </a:fillRef>
            <a:effectRef idx="0">
              <a:schemeClr val="accent4">
                <a:hueOff val="-4135930"/>
                <a:satOff val="23223"/>
                <a:lumOff val="-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5057164" y="2177632"/>
              <a:ext cx="2063030" cy="933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500" b="1" kern="1200" dirty="0" smtClean="0">
                  <a:solidFill>
                    <a:schemeClr val="tx1"/>
                  </a:solidFill>
                </a:rPr>
                <a:t>Infrastructure</a:t>
              </a:r>
              <a:endParaRPr lang="en-AU" sz="25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9263" y="5352534"/>
            <a:ext cx="1159417" cy="933075"/>
            <a:chOff x="4041044" y="3264665"/>
            <a:chExt cx="2063030" cy="933075"/>
          </a:xfrm>
        </p:grpSpPr>
        <p:sp>
          <p:nvSpPr>
            <p:cNvPr id="15" name="Rectangle 14"/>
            <p:cNvSpPr/>
            <p:nvPr/>
          </p:nvSpPr>
          <p:spPr>
            <a:xfrm>
              <a:off x="4041044" y="3264665"/>
              <a:ext cx="2063030" cy="9330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6203895"/>
                <a:satOff val="34834"/>
                <a:lumOff val="-1617"/>
                <a:alphaOff val="0"/>
              </a:schemeClr>
            </a:fillRef>
            <a:effectRef idx="0">
              <a:schemeClr val="accent4">
                <a:hueOff val="-6203895"/>
                <a:satOff val="34834"/>
                <a:lumOff val="-16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4041044" y="3264665"/>
              <a:ext cx="2063030" cy="933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000" b="1" kern="1200" dirty="0" smtClean="0">
                  <a:solidFill>
                    <a:schemeClr val="tx1"/>
                  </a:solidFill>
                </a:rPr>
                <a:t>Goods &amp; Services</a:t>
              </a:r>
              <a:endParaRPr lang="en-AU" sz="2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6247446"/>
            <a:ext cx="2063030" cy="610554"/>
            <a:chOff x="5057164" y="4351699"/>
            <a:chExt cx="2063030" cy="933075"/>
          </a:xfrm>
        </p:grpSpPr>
        <p:sp>
          <p:nvSpPr>
            <p:cNvPr id="18" name="Rectangle 17"/>
            <p:cNvSpPr/>
            <p:nvPr/>
          </p:nvSpPr>
          <p:spPr>
            <a:xfrm>
              <a:off x="5057164" y="4351699"/>
              <a:ext cx="2063030" cy="9330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8271860"/>
                <a:satOff val="46445"/>
                <a:lumOff val="-2156"/>
                <a:alphaOff val="0"/>
              </a:schemeClr>
            </a:fillRef>
            <a:effectRef idx="0">
              <a:schemeClr val="accent4">
                <a:hueOff val="-8271860"/>
                <a:satOff val="46445"/>
                <a:lumOff val="-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5057164" y="4351699"/>
              <a:ext cx="2063030" cy="933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500" b="1" kern="1200" dirty="0" smtClean="0">
                  <a:solidFill>
                    <a:schemeClr val="tx1"/>
                  </a:solidFill>
                </a:rPr>
                <a:t>Environment</a:t>
              </a:r>
              <a:endParaRPr lang="en-AU" sz="25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6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8640"/>
            <a:ext cx="5066235" cy="133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7974" y="3462650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 smtClean="0">
                <a:solidFill>
                  <a:srgbClr val="FF0000"/>
                </a:solidFill>
              </a:rPr>
              <a:t>Scan and skim the relevant sections and take notes in the topic wheel.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2928" y="1525563"/>
            <a:ext cx="77746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Week 4 - Lesson 9 </a:t>
            </a:r>
          </a:p>
          <a:p>
            <a:pPr algn="ctr"/>
            <a:r>
              <a:rPr lang="en-A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www.misslowrieyear8.com</a:t>
            </a:r>
            <a:endParaRPr lang="en-A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679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9" t="2346" r="15612" b="6478"/>
          <a:stretch/>
        </p:blipFill>
        <p:spPr>
          <a:xfrm>
            <a:off x="3347864" y="332656"/>
            <a:ext cx="2280746" cy="1812901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2611710"/>
              </p:ext>
            </p:extLst>
          </p:nvPr>
        </p:nvGraphicFramePr>
        <p:xfrm>
          <a:off x="191663" y="2420888"/>
          <a:ext cx="8833020" cy="42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317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16632"/>
            <a:ext cx="2743200" cy="3600400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2795022" cy="2807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9278" y="4976623"/>
            <a:ext cx="16836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Classwork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96" y="3667856"/>
            <a:ext cx="2617533" cy="26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8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804"/>
            <a:ext cx="9144000" cy="45653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774" y="-13860"/>
            <a:ext cx="8161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Economics &amp; Business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eucher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301208"/>
            <a:ext cx="916927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Lesson 9 - </a:t>
            </a:r>
            <a:r>
              <a:rPr lang="en-US" sz="5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Government </a:t>
            </a:r>
            <a:r>
              <a:rPr lang="en-US" sz="5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Involvement in the Market</a:t>
            </a:r>
            <a:endParaRPr lang="en-US" sz="5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euch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9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content.jacplus.com.au/secure/ebooks/07303/0730314057/images/lightwindow/ch1_Source-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9144001" cy="35826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92" y="3743027"/>
            <a:ext cx="916447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This model shows the relationship between the sectors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8857629" cy="375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3"/>
          <a:stretch/>
        </p:blipFill>
        <p:spPr>
          <a:xfrm>
            <a:off x="2164880" y="0"/>
            <a:ext cx="4886891" cy="23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33244"/>
            <a:ext cx="3347814" cy="33478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9104" y="2437407"/>
            <a:ext cx="27286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Financial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Sector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33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581128"/>
            <a:ext cx="7776864" cy="138499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sz="2800" dirty="0" smtClean="0">
                <a:solidFill>
                  <a:srgbClr val="000000"/>
                </a:solidFill>
                <a:latin typeface="Open Sans"/>
              </a:rPr>
              <a:t>Financial intermediaries, such as banks and credit unions, make </a:t>
            </a:r>
            <a:r>
              <a:rPr lang="en-AU" sz="2800" dirty="0">
                <a:solidFill>
                  <a:srgbClr val="000000"/>
                </a:solidFill>
                <a:latin typeface="Open Sans"/>
              </a:rPr>
              <a:t>up what we sometimes call the </a:t>
            </a:r>
            <a:r>
              <a:rPr lang="en-AU" sz="2800" i="1" dirty="0">
                <a:solidFill>
                  <a:srgbClr val="FF0000"/>
                </a:solidFill>
                <a:latin typeface="Open Sans"/>
              </a:rPr>
              <a:t>financial sector</a:t>
            </a:r>
            <a:r>
              <a:rPr lang="en-AU" sz="2800" dirty="0">
                <a:solidFill>
                  <a:srgbClr val="000000"/>
                </a:solidFill>
                <a:latin typeface="Open Sans"/>
              </a:rPr>
              <a:t> of the economy. </a:t>
            </a:r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79" y="188640"/>
            <a:ext cx="3250794" cy="3250794"/>
          </a:xfrm>
          <a:prstGeom prst="rect">
            <a:avLst/>
          </a:prstGeom>
        </p:spPr>
      </p:pic>
      <p:pic>
        <p:nvPicPr>
          <p:cNvPr id="6" name="Picture 8" descr="http://img3.wikia.nocookie.net/__cb20120118211733/callofduty/images/thumb/a/ae/Equal_Sign.png/500px-Equal_Sig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26" y="1172141"/>
            <a:ext cx="1705442" cy="170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8" y="260648"/>
            <a:ext cx="2570188" cy="2232248"/>
          </a:xfrm>
          <a:prstGeom prst="ellipse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537" y="2132856"/>
            <a:ext cx="37989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Government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Sector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33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8" descr="http://img3.wikia.nocookie.net/__cb20120118211733/callofduty/images/thumb/a/ae/Equal_Sign.png/500px-Equal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26" y="524051"/>
            <a:ext cx="1705442" cy="170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1"/>
          <a:stretch/>
        </p:blipFill>
        <p:spPr>
          <a:xfrm>
            <a:off x="6092473" y="225332"/>
            <a:ext cx="2880320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9"/>
          <a:stretch/>
        </p:blipFill>
        <p:spPr>
          <a:xfrm>
            <a:off x="6829668" y="1557980"/>
            <a:ext cx="140593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370" y="-92282"/>
            <a:ext cx="9267370" cy="70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5536" y="404664"/>
            <a:ext cx="8424936" cy="26642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</a:rPr>
              <a:t>Politicians, commentators and the media often refer to the issue of ‘economic management’ as a responsibility of government</a:t>
            </a:r>
            <a:r>
              <a:rPr lang="en-AU" sz="4400" dirty="0" smtClean="0">
                <a:solidFill>
                  <a:schemeClr val="tx1"/>
                </a:solidFill>
              </a:rPr>
              <a:t>.</a:t>
            </a:r>
            <a:endParaRPr lang="en-AU" sz="4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0"/>
          <a:stretch/>
        </p:blipFill>
        <p:spPr>
          <a:xfrm>
            <a:off x="2541793" y="3356992"/>
            <a:ext cx="4132422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213</Words>
  <Application>Microsoft Macintosh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Bleucher</vt:lpstr>
      <vt:lpstr>Calibri</vt:lpstr>
      <vt:lpstr>Dumbledor 1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Ferguson</dc:creator>
  <cp:lastModifiedBy>Shannon Lowrie (EXT)</cp:lastModifiedBy>
  <cp:revision>58</cp:revision>
  <dcterms:created xsi:type="dcterms:W3CDTF">2015-01-04T03:05:49Z</dcterms:created>
  <dcterms:modified xsi:type="dcterms:W3CDTF">2018-05-20T03:01:24Z</dcterms:modified>
</cp:coreProperties>
</file>