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8" r:id="rId9"/>
    <p:sldId id="267" r:id="rId10"/>
    <p:sldId id="269" r:id="rId11"/>
    <p:sldId id="271" r:id="rId12"/>
    <p:sldId id="270" r:id="rId13"/>
    <p:sldId id="274" r:id="rId14"/>
    <p:sldId id="277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7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0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7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8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3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8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5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89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acherspayteachers.com/Store/Career-And-Life-Skills-Less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acherspayteachers.com/Store/Career-And-Life-Skills-Less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Store/Career-And-Life-Skills-Lesson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teacherspayteachers.com/Store/Career-And-Life-Skills-Less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75" y="455592"/>
            <a:ext cx="10733649" cy="1444487"/>
          </a:xfrm>
          <a:solidFill>
            <a:srgbClr val="92D050"/>
          </a:solidFill>
          <a:ln w="76200"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Law of Demand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97F32-31CA-4854-B1FB-694AEFAD0600}"/>
              </a:ext>
            </a:extLst>
          </p:cNvPr>
          <p:cNvSpPr/>
          <p:nvPr/>
        </p:nvSpPr>
        <p:spPr>
          <a:xfrm>
            <a:off x="1881805" y="4957921"/>
            <a:ext cx="8428383" cy="1124827"/>
          </a:xfrm>
          <a:prstGeom prst="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Important Factors that Change Demand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CURVE SHIFT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A3474-9389-4B1E-AD0E-C0E0E428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89" y="2134850"/>
            <a:ext cx="4695176" cy="264918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6DB262-2513-4B98-B330-F4928E03F3BF}"/>
              </a:ext>
            </a:extLst>
          </p:cNvPr>
          <p:cNvSpPr/>
          <p:nvPr/>
        </p:nvSpPr>
        <p:spPr>
          <a:xfrm>
            <a:off x="284918" y="245165"/>
            <a:ext cx="11622156" cy="646706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91721E30-3128-4A02-A013-5A777E2CD8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637" y="5919450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68C1B4-A764-4CB6-A060-6AAC4C2F5B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398296" y="6256634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2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32013"/>
            <a:ext cx="11648048" cy="637980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31" y="572981"/>
            <a:ext cx="10691031" cy="1658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How does consumers’ taste </a:t>
            </a:r>
            <a:b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change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5" y="2438400"/>
            <a:ext cx="5828244" cy="3339465"/>
          </a:xfrm>
        </p:spPr>
        <p:txBody>
          <a:bodyPr>
            <a:normAutofit fontScale="925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If a good is popular or considered fashionable then the demand for the good will increase.</a:t>
            </a:r>
          </a:p>
          <a:p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If a good is unpopular or disliked there is a decrease in the demand for it.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cartoon animated clipart #11">
            <a:extLst>
              <a:ext uri="{FF2B5EF4-FFF2-40B4-BE49-F238E27FC236}">
                <a16:creationId xmlns:a16="http://schemas.microsoft.com/office/drawing/2014/main" id="{A203800D-2A35-4A5C-8999-57D8D0B38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79276" y="2572147"/>
            <a:ext cx="3365977" cy="295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A448050-C5EA-4595-9CF1-011A138907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584" y="5835692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CFC4C-B25A-49B3-946F-0CE1118415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76243" y="6126278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8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46187"/>
            <a:ext cx="11648048" cy="6365628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32646"/>
            <a:ext cx="10772775" cy="1658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How does POPULATION change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075" y="2157731"/>
            <a:ext cx="10457924" cy="2369420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increase in the number of people, means more people are able to buy a good. 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a. Increase in population </a:t>
            </a: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Increase in demand.</a:t>
            </a:r>
          </a:p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b. Decrease in population </a:t>
            </a:r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in demand.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35" y="4660925"/>
            <a:ext cx="2865368" cy="1950889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61C4222-799C-425A-95F5-DAC2B8354A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89" y="5684097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F891C-B519-4B0A-AC53-FC6A6C29EE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42948" y="5974683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8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25287"/>
            <a:ext cx="11648048" cy="638652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990601"/>
            <a:ext cx="10772775" cy="8557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How does complementary goods  </a:t>
            </a:r>
            <a:b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change demand?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95" y="2078438"/>
            <a:ext cx="7169426" cy="103152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8000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Complementary goods are goods that are used together. </a:t>
            </a:r>
          </a:p>
          <a:p>
            <a:endParaRPr lang="en-US" sz="5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5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</a:t>
            </a:r>
            <a:endParaRPr lang="en-US" sz="5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224" y="3342017"/>
            <a:ext cx="7413350" cy="275961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peanut butter is often used with jelly.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If the demand for peanut butter decreases for some reason, then the demand for jelly will also decrease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If the demand for peanut butter increases, then the demand for jelly will also increase. 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2C442AA9-11D4-4E50-A19B-83DC0F95C3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89" y="5835435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3DC430-3971-4242-803E-D1FD289C8A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644" r="25071"/>
          <a:stretch/>
        </p:blipFill>
        <p:spPr>
          <a:xfrm>
            <a:off x="8442948" y="6205604"/>
            <a:ext cx="2640341" cy="5222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27C44-2209-469B-8E75-4E1D6DAB63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64" r="7402"/>
          <a:stretch/>
        </p:blipFill>
        <p:spPr>
          <a:xfrm>
            <a:off x="8422571" y="2002532"/>
            <a:ext cx="3140766" cy="357139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5988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" y="261937"/>
            <a:ext cx="11704638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20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38539"/>
            <a:ext cx="11648048" cy="637327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798286"/>
            <a:ext cx="10772775" cy="9580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 </a:t>
            </a:r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What is a SUBSTITUTE GOOD?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58" y="1974037"/>
            <a:ext cx="4836248" cy="128931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Substitute good = is a good that can take the place or be replaced for another good.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94569" y="3993416"/>
            <a:ext cx="4592259" cy="10634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people want to, they can substitute the drink Sprite for a 7up.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68880-F25E-47EF-9163-AB7B17148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661" y="1310010"/>
            <a:ext cx="6120006" cy="4230331"/>
          </a:xfrm>
          <a:prstGeom prst="rect">
            <a:avLst/>
          </a:prstGeom>
        </p:spPr>
      </p:pic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D0246AD5-E29F-4461-B09F-35BB4F1E009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89" y="5835435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C3151-C20E-4023-89AC-FB460E8939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42948" y="6205604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304801"/>
            <a:ext cx="11648048" cy="630701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14" y="503306"/>
            <a:ext cx="10772775" cy="1508374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6000" b="1" dirty="0">
                <a:latin typeface="Adobe Garamond Pro" panose="02020502060506020403" pitchFamily="18" charset="0"/>
              </a:rPr>
              <a:t>What is a Demand Curve Shift?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783261"/>
            <a:ext cx="10753725" cy="1055354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" panose="02020502060506020403" pitchFamily="18" charset="0"/>
              </a:rPr>
              <a:t>The five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800" b="1" dirty="0">
                <a:solidFill>
                  <a:srgbClr val="FF0000"/>
                </a:solidFill>
                <a:latin typeface="Adobe Caslon Pro Bold" panose="0205070206050A020403" pitchFamily="18" charset="0"/>
              </a:rPr>
              <a:t>CTIPS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" panose="02020502060506020403" pitchFamily="18" charset="0"/>
              </a:rPr>
              <a:t>) factors that change demand will cause the demand curve line in a graph to shift either to the right or left.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62719" y="3023699"/>
            <a:ext cx="3200399" cy="243075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Shift = occurs when one of these factors increases demand.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3627" y="3023699"/>
            <a:ext cx="3344778" cy="243075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Shift = occurs when one of these factors decreases demand.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1D4968FC-BABC-4164-A316-C9930E0ED9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89" y="5835435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3F928-67D1-49A0-9050-37352A370C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644" r="25071"/>
          <a:stretch/>
        </p:blipFill>
        <p:spPr>
          <a:xfrm>
            <a:off x="8442948" y="6205604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0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130161"/>
            <a:ext cx="11648048" cy="648165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21" y="371434"/>
            <a:ext cx="6139450" cy="5751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04849" y="1877539"/>
            <a:ext cx="3684895" cy="204716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Demand Curve Shift</a:t>
            </a:r>
          </a:p>
        </p:txBody>
      </p:sp>
      <p:sp>
        <p:nvSpPr>
          <p:cNvPr id="6" name="Oval 5"/>
          <p:cNvSpPr/>
          <p:nvPr/>
        </p:nvSpPr>
        <p:spPr>
          <a:xfrm>
            <a:off x="841829" y="4354285"/>
            <a:ext cx="2545039" cy="1436914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The shifts occurs from one of the  five </a:t>
            </a:r>
            <a:r>
              <a:rPr lang="en-US" sz="2000" b="1" dirty="0">
                <a:solidFill>
                  <a:srgbClr val="FF0000"/>
                </a:solidFill>
              </a:rPr>
              <a:t>CTIPS</a:t>
            </a:r>
            <a:r>
              <a:rPr lang="en-US" sz="2000" b="1" dirty="0"/>
              <a:t> factors.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227211" y="3247395"/>
            <a:ext cx="3041067" cy="15861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BEFE7DE-094D-40A5-8144-D87F234DBC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89" y="5835435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A3110D-399A-4A87-8F5A-FA42376D40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42948" y="6205604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365759"/>
            <a:ext cx="11648048" cy="624605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82" y="499533"/>
            <a:ext cx="9854417" cy="15121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How is the price for a good or service determined?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217" y="2368265"/>
            <a:ext cx="6282958" cy="3330087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AutoNum type="alphaUcPeriod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Combination of Supply and Demand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Supply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How much is made available by the company (producer) 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Demand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How much is demanded by the consumer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B00F4-B0AA-4DB7-9DD1-74B56307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030" y="2090897"/>
            <a:ext cx="3249450" cy="4267570"/>
          </a:xfrm>
          <a:prstGeom prst="rect">
            <a:avLst/>
          </a:prstGeom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93FF0D8E-B5DE-4157-9AE0-2A1B9E692E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0" y="5817898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A737A1-8B35-425E-8BD6-53EF64C98C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1089192" y="6155083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4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91549"/>
            <a:ext cx="11648048" cy="63202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35273"/>
          </a:xfrm>
        </p:spPr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What is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834806"/>
            <a:ext cx="7751727" cy="1062824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sz="36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 </a:t>
            </a:r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amount of a good or service that consumers are willing to buy</a:t>
            </a: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AF0E3-0BCF-482A-AB47-6A9D4248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42447" y="1474078"/>
            <a:ext cx="3002327" cy="620610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1EF7EFB-A8A5-4A9F-9892-FC649EB72B9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89" y="5741111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71B11-9C8B-4052-B031-D1384124AD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08951" y="6178748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4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51791"/>
            <a:ext cx="11648048" cy="636002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021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What is the Law of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501701"/>
            <a:ext cx="10753725" cy="1527103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law of demand = says that</a:t>
            </a:r>
            <a:r>
              <a:rPr lang="en-US" sz="320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consumers are willing to buy (demand) more of  a good or service when prices go down. </a:t>
            </a:r>
          </a:p>
          <a:p>
            <a:r>
              <a:rPr lang="en-US" sz="320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or consumers will buy (demand) less when prices increase.</a:t>
            </a:r>
          </a:p>
          <a:p>
            <a:endParaRPr lang="en-US" sz="360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5518" y="4608189"/>
            <a:ext cx="6096000" cy="3903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80549" y="3598053"/>
            <a:ext cx="8806376" cy="1969683"/>
          </a:xfrm>
          <a:prstGeom prst="roundRect">
            <a:avLst/>
          </a:prstGeom>
          <a:solidFill>
            <a:schemeClr val="accent2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Way is this True?: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 good becomes cheaper, people see it as a deal and will want or demand more of it.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opposite is true when the price of something goes up; people see it as expensive and are less likely to buy it.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1" y="3246783"/>
            <a:ext cx="2015488" cy="3111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3F4DC5CB-3CF0-450A-9AF6-29B9644CDCC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89" y="5854504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20551-66DE-4619-84CA-05C17B4A55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42948" y="6136985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69CB6A-E8B6-4D23-B35B-CB2F4F1D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" y="234419"/>
            <a:ext cx="11705335" cy="6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31803"/>
            <a:ext cx="11648048" cy="638001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590843"/>
            <a:ext cx="10772775" cy="15668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What does Demand Look Like on a Chart?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13075" y="3028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>
            <a:off x="5959205" y="4011051"/>
            <a:ext cx="526002" cy="23005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91175" y="1674055"/>
            <a:ext cx="7695028" cy="82999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a. Demand can be shown on Demand Schedule Chart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16795"/>
              </p:ext>
            </p:extLst>
          </p:nvPr>
        </p:nvGraphicFramePr>
        <p:xfrm>
          <a:off x="3947795" y="2772230"/>
          <a:ext cx="6080760" cy="3213343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54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dobe Caslon Pro Bold"/>
                        </a:rPr>
                        <a:t>Demand Schedule for </a:t>
                      </a:r>
                      <a:r>
                        <a:rPr lang="en-US" sz="2400" dirty="0" err="1">
                          <a:effectLst/>
                          <a:latin typeface="Adobe Caslon Pro Bold"/>
                        </a:rPr>
                        <a:t>Ipads</a:t>
                      </a:r>
                      <a:endParaRPr lang="en-US" sz="2400" dirty="0">
                        <a:effectLst/>
                        <a:latin typeface="Adobe Caslon Pro Bold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Price for One Ipad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Demand for </a:t>
                      </a:r>
                      <a:r>
                        <a:rPr lang="en-US" sz="2000" b="1" dirty="0" err="1">
                          <a:effectLst/>
                        </a:rPr>
                        <a:t>Ipads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If the price of an Ipad is    $1000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 5 people would demand it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                                              $800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 10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0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                                              $600 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  15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                                              $400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 20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13075" y="3028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triped Right Arrow 9"/>
          <p:cNvSpPr/>
          <p:nvPr/>
        </p:nvSpPr>
        <p:spPr>
          <a:xfrm>
            <a:off x="6736384" y="3957013"/>
            <a:ext cx="318294" cy="230053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28" name="Picture 4" descr="Image result for ipad clipart">
            <a:extLst>
              <a:ext uri="{FF2B5EF4-FFF2-40B4-BE49-F238E27FC236}">
                <a16:creationId xmlns:a16="http://schemas.microsoft.com/office/drawing/2014/main" id="{6FAF4B04-4C84-4A1C-9135-C05D25A0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15655" flipH="1">
            <a:off x="988249" y="3430491"/>
            <a:ext cx="2387814" cy="204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rId3"/>
            <a:extLst>
              <a:ext uri="{FF2B5EF4-FFF2-40B4-BE49-F238E27FC236}">
                <a16:creationId xmlns:a16="http://schemas.microsoft.com/office/drawing/2014/main" id="{18A83B7C-C486-4CA3-BDEA-A16DC4E834A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584" y="5835692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A8592-B1F5-49AC-9642-E6ACD3770B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76243" y="6126278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6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32013"/>
            <a:ext cx="11648048" cy="637980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64592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How can demand be shown on a graph?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6" y="1698874"/>
            <a:ext cx="3706358" cy="357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AC2C5-37D0-4B75-B8DC-7E4761D8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03" y="1255595"/>
            <a:ext cx="7109483" cy="50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4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209487"/>
            <a:ext cx="11648048" cy="640232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022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What are five factors that</a:t>
            </a:r>
            <a:b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can change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101755"/>
            <a:ext cx="6710985" cy="3875418"/>
          </a:xfrm>
          <a:solidFill>
            <a:srgbClr val="92D05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3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A. Besides price, others things can change the demand for goods.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05840" lvl="4" indent="0">
              <a:buNone/>
            </a:pPr>
            <a:r>
              <a:rPr lang="en-US" sz="4300" dirty="0">
                <a:solidFill>
                  <a:srgbClr val="FF0000"/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C </a:t>
            </a:r>
            <a:r>
              <a:rPr lang="en-US" sz="4300" b="1" dirty="0">
                <a:solidFill>
                  <a:srgbClr val="FF0000"/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 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omplementary Goods </a:t>
            </a:r>
          </a:p>
          <a:p>
            <a:pPr marL="1005840" lvl="4" indent="0">
              <a:buNone/>
            </a:pPr>
            <a:r>
              <a:rPr lang="en-US" sz="4300" dirty="0">
                <a:solidFill>
                  <a:srgbClr val="FF0000"/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T 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astes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05840" lvl="4" indent="0">
              <a:buNone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300" dirty="0">
                <a:solidFill>
                  <a:srgbClr val="FF0000"/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I  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ncome</a:t>
            </a:r>
          </a:p>
          <a:p>
            <a:pPr marL="1005840" lvl="4" indent="0">
              <a:buNone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300" dirty="0">
                <a:solidFill>
                  <a:srgbClr val="FF0000"/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P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opulation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05840" lvl="4" indent="0">
              <a:buNone/>
            </a:pPr>
            <a:r>
              <a:rPr lang="en-US" sz="43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 </a:t>
            </a:r>
            <a:r>
              <a:rPr lang="en-US" sz="4300" b="1" dirty="0">
                <a:solidFill>
                  <a:srgbClr val="FF0000"/>
                </a:solidFill>
                <a:latin typeface="Accord Heavy SF" panose="020BE200000000000000" pitchFamily="34" charset="0"/>
                <a:cs typeface="Aharoni" panose="02010803020104030203" pitchFamily="2" charset="-79"/>
              </a:rPr>
              <a:t>S 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ubstitute Goods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37EEE-7B1A-45DA-9609-1557E718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146" y="2101755"/>
            <a:ext cx="3914521" cy="34665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C9E5B1DC-272B-4A02-89B2-96C886C82D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584" y="5835692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C9967-96CC-48FD-A9A5-ADE86CF00A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644" r="25071"/>
          <a:stretch/>
        </p:blipFill>
        <p:spPr>
          <a:xfrm>
            <a:off x="8476243" y="6126278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0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7" y="305973"/>
            <a:ext cx="11648048" cy="630584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How does INCOME change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008" y="2522064"/>
            <a:ext cx="6978335" cy="2449294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more money people make, the more goods they are able to buy.</a:t>
            </a:r>
          </a:p>
          <a:p>
            <a:pPr lvl="2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 Higher incomes lead to a increase  demand.</a:t>
            </a:r>
          </a:p>
          <a:p>
            <a:pPr lvl="2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Lower incomes cause a decrease in demand.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90" y="2522063"/>
            <a:ext cx="2882559" cy="288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0319C154-587E-4A87-8217-8C91ADE0B2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8" y="5817871"/>
            <a:ext cx="693420" cy="67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67F4A-71F5-41B4-AB67-147BE92D88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644" r="25071"/>
          <a:stretch/>
        </p:blipFill>
        <p:spPr>
          <a:xfrm>
            <a:off x="1171124" y="6029792"/>
            <a:ext cx="2640341" cy="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68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960</TotalTime>
  <Words>579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Accord Heavy SF</vt:lpstr>
      <vt:lpstr>Adobe Caslon Pro Bold</vt:lpstr>
      <vt:lpstr>Adobe Garamond Pro</vt:lpstr>
      <vt:lpstr>Adobe Garamond Pro Bold</vt:lpstr>
      <vt:lpstr>Aharoni</vt:lpstr>
      <vt:lpstr>Arial</vt:lpstr>
      <vt:lpstr>Arial Black</vt:lpstr>
      <vt:lpstr>Berlin Sans FB Demi</vt:lpstr>
      <vt:lpstr>Calibri</vt:lpstr>
      <vt:lpstr>Calibri Light</vt:lpstr>
      <vt:lpstr>Times New Roman</vt:lpstr>
      <vt:lpstr>Metropolitan</vt:lpstr>
      <vt:lpstr>The Law of Demand</vt:lpstr>
      <vt:lpstr>How is the price for a good or service determined?</vt:lpstr>
      <vt:lpstr>What is DEMAND?</vt:lpstr>
      <vt:lpstr>What is the Law of Demand?</vt:lpstr>
      <vt:lpstr>PowerPoint Presentation</vt:lpstr>
      <vt:lpstr>What does Demand Look Like on a Chart?  </vt:lpstr>
      <vt:lpstr>How can demand be shown on a graph?</vt:lpstr>
      <vt:lpstr>What are five factors that can change demand?</vt:lpstr>
      <vt:lpstr>How does INCOME change demand?</vt:lpstr>
      <vt:lpstr>How does consumers’ taste  change demand?</vt:lpstr>
      <vt:lpstr>How does POPULATION change demand?</vt:lpstr>
      <vt:lpstr>How does complementary goods   change demand? </vt:lpstr>
      <vt:lpstr>PowerPoint Presentation</vt:lpstr>
      <vt:lpstr> What is a SUBSTITUTE GOOD?  </vt:lpstr>
      <vt:lpstr> What is a Demand Curve Shift?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Powell</dc:creator>
  <cp:lastModifiedBy>Michael Powell</cp:lastModifiedBy>
  <cp:revision>82</cp:revision>
  <dcterms:created xsi:type="dcterms:W3CDTF">2015-01-26T00:08:54Z</dcterms:created>
  <dcterms:modified xsi:type="dcterms:W3CDTF">2019-06-19T02:35:29Z</dcterms:modified>
</cp:coreProperties>
</file>