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7" r:id="rId1"/>
  </p:sldMasterIdLst>
  <p:sldIdLst>
    <p:sldId id="256" r:id="rId2"/>
    <p:sldId id="257" r:id="rId3"/>
    <p:sldId id="264" r:id="rId4"/>
    <p:sldId id="266" r:id="rId5"/>
    <p:sldId id="258" r:id="rId6"/>
    <p:sldId id="260" r:id="rId7"/>
    <p:sldId id="261" r:id="rId8"/>
    <p:sldId id="262" r:id="rId9"/>
    <p:sldId id="265" r:id="rId10"/>
    <p:sldId id="263" r:id="rId11"/>
    <p:sldId id="268" r:id="rId12"/>
    <p:sldId id="259" r:id="rId13"/>
  </p:sldIdLst>
  <p:sldSz cx="6858000" cy="9144000" type="screen4x3"/>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41" autoAdjust="0"/>
    <p:restoredTop sz="94660"/>
  </p:normalViewPr>
  <p:slideViewPr>
    <p:cSldViewPr snapToGrid="0">
      <p:cViewPr varScale="1">
        <p:scale>
          <a:sx n="64" d="100"/>
          <a:sy n="64" d="100"/>
        </p:scale>
        <p:origin x="18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81668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254348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2022523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278027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139751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1231570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3285109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294314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39602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195411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29755C4F-3A7C-4E5C-BC20-8E9234904A0D}" type="datetimeFigureOut">
              <a:rPr lang="en-US" smtClean="0"/>
              <a:t>4/28/2022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8BAAB82-0224-4796-89A6-F7B9526492A5}" type="slidenum">
              <a:rPr lang="en-US" smtClean="0"/>
              <a:t>‹#›</a:t>
            </a:fld>
            <a:endParaRPr lang="en-US" dirty="0"/>
          </a:p>
        </p:txBody>
      </p:sp>
    </p:spTree>
    <p:extLst>
      <p:ext uri="{BB962C8B-B14F-4D97-AF65-F5344CB8AC3E}">
        <p14:creationId xmlns:p14="http://schemas.microsoft.com/office/powerpoint/2010/main" val="2778379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29755C4F-3A7C-4E5C-BC20-8E9234904A0D}" type="datetimeFigureOut">
              <a:rPr lang="en-US" smtClean="0"/>
              <a:t>4/28/2022</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D8BAAB82-0224-4796-89A6-F7B9526492A5}" type="slidenum">
              <a:rPr lang="en-US" smtClean="0"/>
              <a:t>‹#›</a:t>
            </a:fld>
            <a:endParaRPr lang="en-US" dirty="0"/>
          </a:p>
        </p:txBody>
      </p:sp>
    </p:spTree>
    <p:extLst>
      <p:ext uri="{BB962C8B-B14F-4D97-AF65-F5344CB8AC3E}">
        <p14:creationId xmlns:p14="http://schemas.microsoft.com/office/powerpoint/2010/main" val="806718822"/>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397042"/>
            <a:ext cx="6857999" cy="6710340"/>
          </a:xfrm>
        </p:spPr>
        <p:txBody>
          <a:bodyPr>
            <a:normAutofit fontScale="90000"/>
          </a:bodyPr>
          <a:lstStyle/>
          <a:p>
            <a:pPr algn="ctr"/>
            <a:r>
              <a:rPr lang="en-US" sz="8000" dirty="0">
                <a:latin typeface="AR DELANEY" panose="02000000000000000000" pitchFamily="2" charset="0"/>
              </a:rPr>
              <a:t>Marshmallow </a:t>
            </a:r>
            <a:r>
              <a:rPr lang="en-US" sz="8000" dirty="0" smtClean="0">
                <a:latin typeface="AR DELANEY" panose="02000000000000000000" pitchFamily="2" charset="0"/>
              </a:rPr>
              <a:t>Tower</a:t>
            </a:r>
            <a:r>
              <a:rPr lang="en-US" sz="6600" dirty="0" smtClean="0">
                <a:latin typeface="AR DARLING" panose="02000000000000000000" pitchFamily="2" charset="0"/>
              </a:rPr>
              <a:t/>
            </a:r>
            <a:br>
              <a:rPr lang="en-US" sz="6600" dirty="0" smtClean="0">
                <a:latin typeface="AR DARLING" panose="02000000000000000000" pitchFamily="2" charset="0"/>
              </a:rPr>
            </a:br>
            <a:r>
              <a:rPr lang="en-US" sz="5400" dirty="0">
                <a:latin typeface="AR DARLING" panose="02000000000000000000" pitchFamily="2" charset="0"/>
              </a:rPr>
              <a:t/>
            </a:r>
            <a:br>
              <a:rPr lang="en-US" sz="5400" dirty="0">
                <a:latin typeface="AR DARLING" panose="02000000000000000000" pitchFamily="2" charset="0"/>
              </a:rPr>
            </a:br>
            <a:r>
              <a:rPr lang="en-US" sz="5400" dirty="0" smtClean="0">
                <a:latin typeface="AR DARLING" panose="02000000000000000000" pitchFamily="2" charset="0"/>
              </a:rPr>
              <a:t/>
            </a:r>
            <a:br>
              <a:rPr lang="en-US" sz="5400" dirty="0" smtClean="0">
                <a:latin typeface="AR DARLING" panose="02000000000000000000" pitchFamily="2" charset="0"/>
              </a:rPr>
            </a:br>
            <a:r>
              <a:rPr lang="en-US" sz="5400" dirty="0" smtClean="0">
                <a:latin typeface="AR DARLING" panose="02000000000000000000" pitchFamily="2" charset="0"/>
              </a:rPr>
              <a:t/>
            </a:r>
            <a:br>
              <a:rPr lang="en-US" sz="5400" dirty="0" smtClean="0">
                <a:latin typeface="AR DARLING" panose="02000000000000000000" pitchFamily="2" charset="0"/>
              </a:rPr>
            </a:br>
            <a:r>
              <a:rPr lang="en-US" sz="5400" dirty="0">
                <a:latin typeface="AR DARLING" panose="02000000000000000000" pitchFamily="2" charset="0"/>
              </a:rPr>
              <a:t/>
            </a:r>
            <a:br>
              <a:rPr lang="en-US" sz="5400" dirty="0">
                <a:latin typeface="AR DARLING" panose="02000000000000000000" pitchFamily="2" charset="0"/>
              </a:rPr>
            </a:br>
            <a:r>
              <a:rPr lang="en-US" sz="5400" dirty="0">
                <a:latin typeface="AR DARLING" panose="02000000000000000000" pitchFamily="2" charset="0"/>
              </a:rPr>
              <a:t/>
            </a:r>
            <a:br>
              <a:rPr lang="en-US" sz="5400" dirty="0">
                <a:latin typeface="AR DARLING" panose="02000000000000000000" pitchFamily="2" charset="0"/>
              </a:rPr>
            </a:br>
            <a:r>
              <a:rPr lang="en-US" dirty="0" smtClean="0"/>
              <a:t>Types of </a:t>
            </a:r>
            <a:r>
              <a:rPr lang="en-US" dirty="0" smtClean="0"/>
              <a:t/>
            </a:r>
            <a:br>
              <a:rPr lang="en-US" dirty="0" smtClean="0"/>
            </a:br>
            <a:r>
              <a:rPr lang="en-US" dirty="0" smtClean="0"/>
              <a:t>Business </a:t>
            </a:r>
            <a:r>
              <a:rPr lang="en-US" dirty="0" smtClean="0"/>
              <a:t>Ownership Project</a:t>
            </a:r>
            <a:endParaRPr lang="en-US" dirty="0"/>
          </a:p>
        </p:txBody>
      </p:sp>
      <p:sp>
        <p:nvSpPr>
          <p:cNvPr id="3" name="TextBox 2"/>
          <p:cNvSpPr txBox="1"/>
          <p:nvPr/>
        </p:nvSpPr>
        <p:spPr>
          <a:xfrm>
            <a:off x="2298032" y="8497669"/>
            <a:ext cx="4338296" cy="338554"/>
          </a:xfrm>
          <a:prstGeom prst="rect">
            <a:avLst/>
          </a:prstGeom>
          <a:noFill/>
        </p:spPr>
        <p:txBody>
          <a:bodyPr wrap="square" rtlCol="0">
            <a:spAutoFit/>
          </a:bodyPr>
          <a:lstStyle/>
          <a:p>
            <a:r>
              <a:rPr lang="en-US" sz="1600" b="1" dirty="0" smtClean="0"/>
              <a:t>This document was created by: Ember Dortch</a:t>
            </a:r>
            <a:endParaRPr lang="en-US" sz="1600" b="1"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8283" t="34748" r="40000" b="1414"/>
          <a:stretch/>
        </p:blipFill>
        <p:spPr>
          <a:xfrm rot="5400000">
            <a:off x="2137064" y="1984664"/>
            <a:ext cx="2860964" cy="43780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8028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05832" y="733049"/>
            <a:ext cx="6045319" cy="8151851"/>
          </a:xfrm>
        </p:spPr>
        <p:txBody>
          <a:bodyPr anchor="t">
            <a:noAutofit/>
          </a:bodyPr>
          <a:lstStyle/>
          <a:p>
            <a:pPr>
              <a:lnSpc>
                <a:spcPct val="200000"/>
              </a:lnSpc>
            </a:pPr>
            <a:r>
              <a:rPr lang="en-US" sz="1100" dirty="0" smtClean="0"/>
              <a:t>List least 6 Board of Directors: </a:t>
            </a:r>
            <a:br>
              <a:rPr lang="en-US" sz="1100" dirty="0" smtClean="0"/>
            </a:br>
            <a:r>
              <a:rPr lang="en-US" sz="1100" dirty="0" smtClean="0"/>
              <a:t/>
            </a:r>
            <a:br>
              <a:rPr lang="en-US" sz="1100" dirty="0" smtClean="0"/>
            </a:br>
            <a:r>
              <a:rPr lang="en-US" sz="1600" b="1" dirty="0" smtClean="0"/>
              <a:t>Articles </a:t>
            </a:r>
            <a:r>
              <a:rPr lang="en-US" sz="1600" b="1" dirty="0"/>
              <a:t>of Incorporation: </a:t>
            </a:r>
            <a:r>
              <a:rPr lang="en-US" sz="1100" dirty="0" smtClean="0"/>
              <a:t/>
            </a:r>
            <a:br>
              <a:rPr lang="en-US" sz="1100" dirty="0" smtClean="0"/>
            </a:br>
            <a:r>
              <a:rPr lang="en-US" sz="1100" dirty="0" smtClean="0"/>
              <a:t>Article I: </a:t>
            </a:r>
            <a:r>
              <a:rPr lang="en-US" sz="1100" b="1" dirty="0" smtClean="0"/>
              <a:t>Type of business</a:t>
            </a:r>
            <a:r>
              <a:rPr lang="en-US" sz="1100" dirty="0" smtClean="0"/>
              <a:t>: The </a:t>
            </a:r>
            <a:r>
              <a:rPr lang="en-US" sz="1100" dirty="0"/>
              <a:t>purpose of conducting the general business of </a:t>
            </a:r>
            <a:r>
              <a:rPr lang="en-US" sz="1100" dirty="0" smtClean="0"/>
              <a:t>______________________________________, </a:t>
            </a:r>
            <a:r>
              <a:rPr lang="en-US" sz="1100" dirty="0"/>
              <a:t>and any other type of business that may from time to time be agreed on by </a:t>
            </a:r>
            <a:r>
              <a:rPr lang="en-US" sz="1100" dirty="0" smtClean="0"/>
              <a:t>the board of directors.</a:t>
            </a:r>
            <a:br>
              <a:rPr lang="en-US" sz="1100" dirty="0" smtClean="0"/>
            </a:br>
            <a:r>
              <a:rPr lang="en-US" sz="1100" dirty="0" smtClean="0"/>
              <a:t>Article II: </a:t>
            </a:r>
            <a:r>
              <a:rPr lang="en-US" sz="1100" b="1" dirty="0" smtClean="0"/>
              <a:t>Name </a:t>
            </a:r>
            <a:r>
              <a:rPr lang="en-US" sz="1100" b="1" dirty="0"/>
              <a:t>of the </a:t>
            </a:r>
            <a:r>
              <a:rPr lang="en-US" sz="1100" b="1" dirty="0" smtClean="0"/>
              <a:t>business </a:t>
            </a:r>
            <a:r>
              <a:rPr lang="en-US" sz="1100" dirty="0"/>
              <a:t>shall be </a:t>
            </a:r>
            <a:r>
              <a:rPr lang="en-US" sz="1100" dirty="0" smtClean="0"/>
              <a:t>____________________________________________. </a:t>
            </a:r>
            <a:r>
              <a:rPr lang="en-US" sz="1100" dirty="0"/>
              <a:t>This name will be registered in the office of the Secretary of State as the fictitious name of the </a:t>
            </a:r>
            <a:r>
              <a:rPr lang="en-US" sz="1100" dirty="0" smtClean="0"/>
              <a:t>corporation. </a:t>
            </a:r>
            <a:br>
              <a:rPr lang="en-US" sz="1100" dirty="0" smtClean="0"/>
            </a:br>
            <a:r>
              <a:rPr lang="en-US" sz="1100" dirty="0" smtClean="0"/>
              <a:t>Article III: </a:t>
            </a:r>
            <a:r>
              <a:rPr lang="en-US" sz="1100" b="1" dirty="0" smtClean="0"/>
              <a:t>Board of Directors</a:t>
            </a:r>
            <a:r>
              <a:rPr lang="en-US" sz="1100" dirty="0"/>
              <a:t> </a:t>
            </a:r>
            <a:r>
              <a:rPr lang="en-US" sz="1100" dirty="0" smtClean="0"/>
              <a:t>shall serve a ___________________term.  The company should have at least 6 board of directors listed.</a:t>
            </a:r>
            <a:br>
              <a:rPr lang="en-US" sz="1100" dirty="0" smtClean="0"/>
            </a:br>
            <a:r>
              <a:rPr lang="en-US" sz="1100" dirty="0" smtClean="0"/>
              <a:t>Article IV:  </a:t>
            </a:r>
            <a:r>
              <a:rPr lang="en-US" sz="1100" b="1" dirty="0"/>
              <a:t>Place of Business</a:t>
            </a:r>
            <a:r>
              <a:rPr lang="en-US" sz="1100" dirty="0"/>
              <a:t>. The principal place of business of the Partnership shall be at </a:t>
            </a:r>
            <a:r>
              <a:rPr lang="en-US" sz="1100" dirty="0" smtClean="0"/>
              <a:t>________________________________________________________, and </a:t>
            </a:r>
            <a:r>
              <a:rPr lang="en-US" sz="1100" dirty="0"/>
              <a:t>any other place or places that may be mutually agreed on by the parties to this Agreement</a:t>
            </a:r>
            <a:r>
              <a:rPr lang="en-US" sz="1100" dirty="0" smtClean="0"/>
              <a:t>.</a:t>
            </a:r>
            <a:br>
              <a:rPr lang="en-US" sz="1100" dirty="0" smtClean="0"/>
            </a:br>
            <a:r>
              <a:rPr lang="en-US" sz="1600" b="1" dirty="0" smtClean="0"/>
              <a:t>By Laws: </a:t>
            </a:r>
            <a:r>
              <a:rPr lang="en-US" sz="1100" dirty="0" smtClean="0"/>
              <a:t/>
            </a:r>
            <a:br>
              <a:rPr lang="en-US" sz="1100" dirty="0" smtClean="0"/>
            </a:br>
            <a:r>
              <a:rPr lang="en-US" sz="1100" dirty="0" smtClean="0"/>
              <a:t>1. Only the chief builders (______________________________________ and ____________________________________________) should construct the tower.  </a:t>
            </a:r>
            <a:br>
              <a:rPr lang="en-US" sz="1100" dirty="0" smtClean="0"/>
            </a:br>
            <a:r>
              <a:rPr lang="en-US" sz="1100" dirty="0" smtClean="0"/>
              <a:t>2. All decisions must be voted on by the board of directors.</a:t>
            </a:r>
            <a:br>
              <a:rPr lang="en-US" sz="1100" dirty="0" smtClean="0"/>
            </a:br>
            <a:r>
              <a:rPr lang="en-US" sz="1100" dirty="0" smtClean="0"/>
              <a:t>3. A written log of all construction decisions and the vote must be handed in at the end of class</a:t>
            </a:r>
            <a:br>
              <a:rPr lang="en-US" sz="1100" dirty="0" smtClean="0"/>
            </a:br>
            <a:r>
              <a:rPr lang="en-US" sz="1100" dirty="0" smtClean="0"/>
              <a:t>4. All decisions must follow the chain of command.  Members may make suggestions to the BOD who will vote and let the CEO know of the decision who will pass it along to the builders.</a:t>
            </a:r>
            <a:r>
              <a:rPr lang="en-US" sz="1100" dirty="0"/>
              <a:t/>
            </a:r>
            <a:br>
              <a:rPr lang="en-US" sz="1100" dirty="0"/>
            </a:br>
            <a:r>
              <a:rPr lang="en-US" sz="1100" dirty="0" smtClean="0"/>
              <a:t>Signed: </a:t>
            </a:r>
            <a:br>
              <a:rPr lang="en-US" sz="1100" dirty="0" smtClean="0"/>
            </a:br>
            <a:r>
              <a:rPr lang="en-US" sz="1100" dirty="0" smtClean="0"/>
              <a:t>CEO: __________________________________________  </a:t>
            </a:r>
            <a:br>
              <a:rPr lang="en-US" sz="1100" dirty="0" smtClean="0"/>
            </a:br>
            <a:r>
              <a:rPr lang="en-US" sz="1100" dirty="0" smtClean="0"/>
              <a:t>Chairman of the Board: _______________________________________</a:t>
            </a:r>
            <a:br>
              <a:rPr lang="en-US" sz="1100" dirty="0" smtClean="0"/>
            </a:br>
            <a:r>
              <a:rPr lang="en-US" sz="1100" dirty="0" smtClean="0"/>
              <a:t/>
            </a:r>
            <a:br>
              <a:rPr lang="en-US" sz="1100" dirty="0" smtClean="0"/>
            </a:br>
            <a:r>
              <a:rPr lang="en-US" sz="1100" dirty="0"/>
              <a:t/>
            </a:r>
            <a:br>
              <a:rPr lang="en-US" sz="1100" dirty="0"/>
            </a:br>
            <a:r>
              <a:rPr lang="en-US" sz="1100" dirty="0"/>
              <a:t/>
            </a:r>
            <a:br>
              <a:rPr lang="en-US" sz="1100" dirty="0"/>
            </a:br>
            <a:endParaRPr lang="en-US" sz="1100" dirty="0"/>
          </a:p>
        </p:txBody>
      </p:sp>
      <p:sp>
        <p:nvSpPr>
          <p:cNvPr id="5" name="Title 1"/>
          <p:cNvSpPr txBox="1">
            <a:spLocks/>
          </p:cNvSpPr>
          <p:nvPr/>
        </p:nvSpPr>
        <p:spPr>
          <a:xfrm>
            <a:off x="405832" y="152399"/>
            <a:ext cx="6105803" cy="580650"/>
          </a:xfrm>
          <a:prstGeom prst="rect">
            <a:avLst/>
          </a:prstGeom>
          <a:ln w="38100">
            <a:solidFill>
              <a:schemeClr val="tx1"/>
            </a:solidFill>
          </a:ln>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t>CORPORATION</a:t>
            </a:r>
            <a:endParaRPr lang="en-US" dirty="0"/>
          </a:p>
        </p:txBody>
      </p:sp>
    </p:spTree>
    <p:extLst>
      <p:ext uri="{BB962C8B-B14F-4D97-AF65-F5344CB8AC3E}">
        <p14:creationId xmlns:p14="http://schemas.microsoft.com/office/powerpoint/2010/main" val="804015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3185120082"/>
              </p:ext>
            </p:extLst>
          </p:nvPr>
        </p:nvGraphicFramePr>
        <p:xfrm>
          <a:off x="235528" y="1136066"/>
          <a:ext cx="6276109" cy="7606154"/>
        </p:xfrm>
        <a:graphic>
          <a:graphicData uri="http://schemas.openxmlformats.org/drawingml/2006/table">
            <a:tbl>
              <a:tblPr>
                <a:tableStyleId>{616DA210-FB5B-4158-B5E0-FEB733F419BA}</a:tableStyleId>
              </a:tblPr>
              <a:tblGrid>
                <a:gridCol w="3895119">
                  <a:extLst>
                    <a:ext uri="{9D8B030D-6E8A-4147-A177-3AD203B41FA5}">
                      <a16:colId xmlns:a16="http://schemas.microsoft.com/office/drawing/2014/main" val="607937187"/>
                    </a:ext>
                  </a:extLst>
                </a:gridCol>
                <a:gridCol w="1190495">
                  <a:extLst>
                    <a:ext uri="{9D8B030D-6E8A-4147-A177-3AD203B41FA5}">
                      <a16:colId xmlns:a16="http://schemas.microsoft.com/office/drawing/2014/main" val="1334335858"/>
                    </a:ext>
                  </a:extLst>
                </a:gridCol>
                <a:gridCol w="1190495">
                  <a:extLst>
                    <a:ext uri="{9D8B030D-6E8A-4147-A177-3AD203B41FA5}">
                      <a16:colId xmlns:a16="http://schemas.microsoft.com/office/drawing/2014/main" val="1331826924"/>
                    </a:ext>
                  </a:extLst>
                </a:gridCol>
              </a:tblGrid>
              <a:tr h="366254">
                <a:tc>
                  <a:txBody>
                    <a:bodyPr/>
                    <a:lstStyle/>
                    <a:p>
                      <a:pPr algn="ctr"/>
                      <a:r>
                        <a:rPr lang="en-US" sz="1800" b="1" dirty="0" smtClean="0"/>
                        <a:t>Decision</a:t>
                      </a:r>
                      <a:endParaRPr lang="en-US" sz="1800" b="1" dirty="0"/>
                    </a:p>
                  </a:txBody>
                  <a:tcPr>
                    <a:solidFill>
                      <a:schemeClr val="bg2">
                        <a:lumMod val="75000"/>
                      </a:schemeClr>
                    </a:solidFill>
                  </a:tcPr>
                </a:tc>
                <a:tc>
                  <a:txBody>
                    <a:bodyPr/>
                    <a:lstStyle/>
                    <a:p>
                      <a:pPr algn="ctr"/>
                      <a:r>
                        <a:rPr lang="en-US" sz="1800" b="1" dirty="0" smtClean="0"/>
                        <a:t>Yes?</a:t>
                      </a:r>
                      <a:endParaRPr lang="en-US" sz="1800" b="1" dirty="0"/>
                    </a:p>
                  </a:txBody>
                  <a:tcPr>
                    <a:solidFill>
                      <a:schemeClr val="bg2">
                        <a:lumMod val="75000"/>
                      </a:schemeClr>
                    </a:solidFill>
                  </a:tcPr>
                </a:tc>
                <a:tc>
                  <a:txBody>
                    <a:bodyPr/>
                    <a:lstStyle/>
                    <a:p>
                      <a:pPr algn="ctr"/>
                      <a:r>
                        <a:rPr lang="en-US" sz="1800" b="1" dirty="0" smtClean="0"/>
                        <a:t>No?</a:t>
                      </a:r>
                      <a:endParaRPr lang="en-US" sz="1800" b="1" dirty="0"/>
                    </a:p>
                  </a:txBody>
                  <a:tcPr>
                    <a:solidFill>
                      <a:schemeClr val="bg2">
                        <a:lumMod val="75000"/>
                      </a:schemeClr>
                    </a:solidFill>
                  </a:tcPr>
                </a:tc>
                <a:extLst>
                  <a:ext uri="{0D108BD9-81ED-4DB2-BD59-A6C34878D82A}">
                    <a16:rowId xmlns:a16="http://schemas.microsoft.com/office/drawing/2014/main" val="888336778"/>
                  </a:ext>
                </a:extLst>
              </a:tr>
              <a:tr h="72399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19412473"/>
                  </a:ext>
                </a:extLst>
              </a:tr>
              <a:tr h="72399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21074935"/>
                  </a:ext>
                </a:extLst>
              </a:tr>
              <a:tr h="72399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474002467"/>
                  </a:ext>
                </a:extLst>
              </a:tr>
              <a:tr h="72399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2435303"/>
                  </a:ext>
                </a:extLst>
              </a:tr>
              <a:tr h="72399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95296891"/>
                  </a:ext>
                </a:extLst>
              </a:tr>
              <a:tr h="72399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27574920"/>
                  </a:ext>
                </a:extLst>
              </a:tr>
              <a:tr h="72399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87506928"/>
                  </a:ext>
                </a:extLst>
              </a:tr>
              <a:tr h="72399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75359208"/>
                  </a:ext>
                </a:extLst>
              </a:tr>
              <a:tr h="72399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211637046"/>
                  </a:ext>
                </a:extLst>
              </a:tr>
              <a:tr h="72399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60178825"/>
                  </a:ext>
                </a:extLst>
              </a:tr>
            </a:tbl>
          </a:graphicData>
        </a:graphic>
      </p:graphicFrame>
      <p:sp>
        <p:nvSpPr>
          <p:cNvPr id="4" name="Title 1"/>
          <p:cNvSpPr>
            <a:spLocks noGrp="1"/>
          </p:cNvSpPr>
          <p:nvPr>
            <p:ph type="title"/>
          </p:nvPr>
        </p:nvSpPr>
        <p:spPr>
          <a:xfrm>
            <a:off x="405832" y="152399"/>
            <a:ext cx="6105803" cy="580650"/>
          </a:xfrm>
          <a:ln w="38100">
            <a:solidFill>
              <a:schemeClr val="tx1"/>
            </a:solidFill>
          </a:ln>
        </p:spPr>
        <p:txBody>
          <a:bodyPr/>
          <a:lstStyle/>
          <a:p>
            <a:r>
              <a:rPr lang="en-US" dirty="0" smtClean="0"/>
              <a:t>Board of Directors Voting Sheet</a:t>
            </a:r>
            <a:endParaRPr lang="en-US" dirty="0"/>
          </a:p>
        </p:txBody>
      </p:sp>
    </p:spTree>
    <p:extLst>
      <p:ext uri="{BB962C8B-B14F-4D97-AF65-F5344CB8AC3E}">
        <p14:creationId xmlns:p14="http://schemas.microsoft.com/office/powerpoint/2010/main" val="18812719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6" y="1214967"/>
            <a:ext cx="5915025" cy="5801784"/>
          </a:xfrm>
        </p:spPr>
        <p:txBody>
          <a:bodyPr/>
          <a:lstStyle/>
          <a:p>
            <a:pPr marL="0" indent="0">
              <a:buNone/>
            </a:pPr>
            <a:r>
              <a:rPr lang="en-US" b="1" u="sng" dirty="0"/>
              <a:t>•Paragraph 1:  </a:t>
            </a:r>
            <a:endParaRPr lang="en-US" b="1" u="sng" dirty="0" smtClean="0"/>
          </a:p>
          <a:p>
            <a:pPr lvl="1"/>
            <a:r>
              <a:rPr lang="en-US" dirty="0" smtClean="0"/>
              <a:t>What </a:t>
            </a:r>
            <a:r>
              <a:rPr lang="en-US" dirty="0"/>
              <a:t>type of business were you assigned to? </a:t>
            </a:r>
            <a:endParaRPr lang="en-US" dirty="0" smtClean="0"/>
          </a:p>
          <a:p>
            <a:pPr lvl="1"/>
            <a:r>
              <a:rPr lang="en-US" dirty="0" smtClean="0"/>
              <a:t>What </a:t>
            </a:r>
            <a:r>
              <a:rPr lang="en-US" dirty="0"/>
              <a:t>were the advantages and disadvantages? </a:t>
            </a:r>
            <a:endParaRPr lang="en-US" dirty="0" smtClean="0"/>
          </a:p>
          <a:p>
            <a:pPr lvl="1"/>
            <a:r>
              <a:rPr lang="en-US" dirty="0" smtClean="0"/>
              <a:t>What </a:t>
            </a:r>
            <a:r>
              <a:rPr lang="en-US" dirty="0"/>
              <a:t>were your struggles?  </a:t>
            </a:r>
            <a:endParaRPr lang="en-US" dirty="0" smtClean="0"/>
          </a:p>
          <a:p>
            <a:pPr lvl="1"/>
            <a:r>
              <a:rPr lang="en-US" dirty="0" smtClean="0"/>
              <a:t>What </a:t>
            </a:r>
            <a:r>
              <a:rPr lang="en-US" dirty="0"/>
              <a:t>were your successes? </a:t>
            </a:r>
            <a:endParaRPr lang="en-US" dirty="0" smtClean="0"/>
          </a:p>
          <a:p>
            <a:pPr marL="0" indent="0">
              <a:buNone/>
            </a:pPr>
            <a:r>
              <a:rPr lang="en-US" dirty="0"/>
              <a:t/>
            </a:r>
            <a:br>
              <a:rPr lang="en-US" dirty="0"/>
            </a:br>
            <a:r>
              <a:rPr lang="en-US" b="1" u="sng" dirty="0"/>
              <a:t>•Paragraph 2</a:t>
            </a:r>
            <a:r>
              <a:rPr lang="en-US" dirty="0"/>
              <a:t>: </a:t>
            </a:r>
            <a:endParaRPr lang="en-US" dirty="0" smtClean="0"/>
          </a:p>
          <a:p>
            <a:pPr lvl="1"/>
            <a:r>
              <a:rPr lang="en-US" dirty="0" smtClean="0"/>
              <a:t>If </a:t>
            </a:r>
            <a:r>
              <a:rPr lang="en-US" dirty="0"/>
              <a:t>you were to do this activity again, which type of ownership would you rather have? Why?   </a:t>
            </a:r>
            <a:endParaRPr lang="en-US" dirty="0" smtClean="0"/>
          </a:p>
          <a:p>
            <a:pPr lvl="1"/>
            <a:r>
              <a:rPr lang="en-US" dirty="0" smtClean="0"/>
              <a:t>What </a:t>
            </a:r>
            <a:r>
              <a:rPr lang="en-US" dirty="0"/>
              <a:t>advantages and disadvantages did other teams have? </a:t>
            </a:r>
            <a:r>
              <a:rPr lang="en-US" dirty="0" smtClean="0"/>
              <a:t/>
            </a:r>
            <a:br>
              <a:rPr lang="en-US" dirty="0" smtClean="0"/>
            </a:br>
            <a:endParaRPr lang="en-US" dirty="0" smtClean="0"/>
          </a:p>
          <a:p>
            <a:pPr marL="0" indent="0">
              <a:buNone/>
            </a:pPr>
            <a:r>
              <a:rPr lang="en-US" b="1" u="sng" dirty="0" smtClean="0"/>
              <a:t>•Paragraph 3: </a:t>
            </a:r>
          </a:p>
          <a:p>
            <a:pPr lvl="1"/>
            <a:r>
              <a:rPr lang="en-US" dirty="0" smtClean="0"/>
              <a:t>What </a:t>
            </a:r>
            <a:r>
              <a:rPr lang="en-US" dirty="0"/>
              <a:t>did you learn?   </a:t>
            </a:r>
            <a:endParaRPr lang="en-US" dirty="0" smtClean="0"/>
          </a:p>
          <a:p>
            <a:pPr lvl="1"/>
            <a:r>
              <a:rPr lang="en-US" dirty="0" smtClean="0"/>
              <a:t>Compare </a:t>
            </a:r>
            <a:r>
              <a:rPr lang="en-US" dirty="0"/>
              <a:t>and Contrast each type of ownership.</a:t>
            </a:r>
          </a:p>
        </p:txBody>
      </p:sp>
      <p:sp>
        <p:nvSpPr>
          <p:cNvPr id="5" name="Title 1"/>
          <p:cNvSpPr txBox="1">
            <a:spLocks/>
          </p:cNvSpPr>
          <p:nvPr/>
        </p:nvSpPr>
        <p:spPr>
          <a:xfrm>
            <a:off x="376098" y="264478"/>
            <a:ext cx="6105803" cy="580650"/>
          </a:xfrm>
          <a:prstGeom prst="rect">
            <a:avLst/>
          </a:prstGeom>
          <a:ln w="38100">
            <a:solidFill>
              <a:schemeClr val="tx1"/>
            </a:solidFill>
          </a:ln>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t>REFLECTION QUESTIONS</a:t>
            </a:r>
            <a:endParaRPr lang="en-US" dirty="0"/>
          </a:p>
        </p:txBody>
      </p:sp>
    </p:spTree>
    <p:extLst>
      <p:ext uri="{BB962C8B-B14F-4D97-AF65-F5344CB8AC3E}">
        <p14:creationId xmlns:p14="http://schemas.microsoft.com/office/powerpoint/2010/main" val="16108984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723" y="172937"/>
            <a:ext cx="5915025" cy="823349"/>
          </a:xfrm>
          <a:ln w="38100">
            <a:solidFill>
              <a:schemeClr val="tx1"/>
            </a:solidFill>
          </a:ln>
        </p:spPr>
        <p:txBody>
          <a:bodyPr/>
          <a:lstStyle/>
          <a:p>
            <a:r>
              <a:rPr lang="en-US" dirty="0" smtClean="0"/>
              <a:t>TEACHER PAGE</a:t>
            </a:r>
            <a:endParaRPr lang="en-US" dirty="0"/>
          </a:p>
        </p:txBody>
      </p:sp>
      <p:sp>
        <p:nvSpPr>
          <p:cNvPr id="3" name="Content Placeholder 2"/>
          <p:cNvSpPr>
            <a:spLocks noGrp="1"/>
          </p:cNvSpPr>
          <p:nvPr>
            <p:ph idx="1"/>
          </p:nvPr>
        </p:nvSpPr>
        <p:spPr>
          <a:xfrm>
            <a:off x="232012" y="1201002"/>
            <a:ext cx="6414448" cy="7724633"/>
          </a:xfrm>
        </p:spPr>
        <p:txBody>
          <a:bodyPr>
            <a:normAutofit fontScale="77500" lnSpcReduction="20000"/>
          </a:bodyPr>
          <a:lstStyle/>
          <a:p>
            <a:r>
              <a:rPr lang="en-US" b="1" dirty="0" smtClean="0"/>
              <a:t>Objective</a:t>
            </a:r>
            <a:r>
              <a:rPr lang="en-US" dirty="0" smtClean="0"/>
              <a:t>: Students will be able to identify the different types of business ownership and be able to compare and contrast the different types.</a:t>
            </a:r>
          </a:p>
          <a:p>
            <a:r>
              <a:rPr lang="en-US" b="1" dirty="0" smtClean="0"/>
              <a:t>Materials needed </a:t>
            </a:r>
            <a:r>
              <a:rPr lang="en-US" dirty="0" smtClean="0"/>
              <a:t>(enough marshmallows for each group, this depends on class size), toothpicks, baggies, printed copies (below)</a:t>
            </a:r>
          </a:p>
          <a:p>
            <a:pPr marL="0" lvl="2" indent="0">
              <a:spcBef>
                <a:spcPts val="750"/>
              </a:spcBef>
              <a:buNone/>
            </a:pPr>
            <a:r>
              <a:rPr lang="en-US" sz="1800" dirty="0"/>
              <a:t>(**NOTE: With very few changes you can build with anything, Legos, cards, blocks, paper and paperclips, etc.)</a:t>
            </a:r>
          </a:p>
          <a:p>
            <a:pPr marL="0" indent="0">
              <a:buNone/>
            </a:pPr>
            <a:r>
              <a:rPr lang="en-US" sz="2400" b="1" dirty="0" smtClean="0"/>
              <a:t> </a:t>
            </a:r>
            <a:endParaRPr lang="en-US" sz="2400" b="1" dirty="0" smtClean="0"/>
          </a:p>
          <a:p>
            <a:pPr marL="0" indent="0">
              <a:buNone/>
            </a:pPr>
            <a:r>
              <a:rPr lang="en-US" sz="2400" b="1" dirty="0" smtClean="0"/>
              <a:t>Prep: </a:t>
            </a:r>
          </a:p>
          <a:p>
            <a:pPr lvl="1"/>
            <a:r>
              <a:rPr lang="en-US" sz="2000" dirty="0" smtClean="0"/>
              <a:t>Put 15 marshmallows and 25 toothpicks in a baggie for each proprietorship and each person in a partnership</a:t>
            </a:r>
          </a:p>
          <a:p>
            <a:pPr lvl="1"/>
            <a:r>
              <a:rPr lang="en-US" sz="2000" dirty="0" smtClean="0"/>
              <a:t>Put 60 marshmallows and 75 toothpicks in a baggie for each corporation</a:t>
            </a:r>
          </a:p>
          <a:p>
            <a:pPr marL="0" indent="0">
              <a:buNone/>
            </a:pPr>
            <a:endParaRPr lang="en-US" sz="2400" b="1" dirty="0" smtClean="0"/>
          </a:p>
          <a:p>
            <a:pPr marL="0" indent="0">
              <a:buNone/>
            </a:pPr>
            <a:r>
              <a:rPr lang="en-US" sz="2400" b="1" dirty="0" smtClean="0"/>
              <a:t>Print:</a:t>
            </a:r>
          </a:p>
          <a:p>
            <a:pPr lvl="1"/>
            <a:r>
              <a:rPr lang="en-US" sz="2000" dirty="0" smtClean="0"/>
              <a:t>1 copy of </a:t>
            </a:r>
            <a:r>
              <a:rPr lang="en-US" sz="2000" b="1" dirty="0"/>
              <a:t>p</a:t>
            </a:r>
            <a:r>
              <a:rPr lang="en-US" sz="2000" b="1" dirty="0" smtClean="0"/>
              <a:t>age 3 </a:t>
            </a:r>
            <a:r>
              <a:rPr lang="en-US" sz="2000" dirty="0" smtClean="0"/>
              <a:t>*(If you are having students draw. You may put students in groups if you’d rather.)</a:t>
            </a:r>
          </a:p>
          <a:p>
            <a:pPr lvl="1"/>
            <a:r>
              <a:rPr lang="en-US" sz="2000" dirty="0" smtClean="0"/>
              <a:t>1 copy of </a:t>
            </a:r>
            <a:r>
              <a:rPr lang="en-US" sz="2000" b="1" dirty="0" smtClean="0"/>
              <a:t>page 5 </a:t>
            </a:r>
            <a:r>
              <a:rPr lang="en-US" sz="2000" dirty="0" smtClean="0"/>
              <a:t>for each group (maybe 2 or 3 extras so everyone can look at a paper)</a:t>
            </a:r>
          </a:p>
          <a:p>
            <a:pPr lvl="1"/>
            <a:r>
              <a:rPr lang="en-US" sz="2000" dirty="0" smtClean="0"/>
              <a:t>Print 1 copy of </a:t>
            </a:r>
            <a:r>
              <a:rPr lang="en-US" sz="2000" b="1" dirty="0" smtClean="0"/>
              <a:t>pages 6-11 </a:t>
            </a:r>
            <a:r>
              <a:rPr lang="en-US" sz="2000" dirty="0" smtClean="0"/>
              <a:t>(one per group)</a:t>
            </a:r>
          </a:p>
          <a:p>
            <a:pPr marL="0" indent="0">
              <a:buNone/>
            </a:pPr>
            <a:endParaRPr lang="en-US" sz="2400" b="1" dirty="0" smtClean="0"/>
          </a:p>
          <a:p>
            <a:pPr marL="0" indent="0">
              <a:buNone/>
            </a:pPr>
            <a:r>
              <a:rPr lang="en-US" sz="2400" b="1" dirty="0" smtClean="0"/>
              <a:t>Review:</a:t>
            </a:r>
          </a:p>
          <a:p>
            <a:pPr lvl="1"/>
            <a:r>
              <a:rPr lang="en-US" sz="2000" dirty="0" smtClean="0"/>
              <a:t>The resources available and requirements for each type of business. (Page 5)</a:t>
            </a:r>
          </a:p>
          <a:p>
            <a:pPr lvl="1"/>
            <a:r>
              <a:rPr lang="en-US" sz="2000" dirty="0" smtClean="0"/>
              <a:t>Have students draw for their groups or assign them</a:t>
            </a:r>
          </a:p>
          <a:p>
            <a:pPr lvl="1"/>
            <a:r>
              <a:rPr lang="en-US" sz="2000" dirty="0" smtClean="0"/>
              <a:t>Pass out pages 6-11</a:t>
            </a:r>
          </a:p>
          <a:p>
            <a:pPr lvl="1"/>
            <a:r>
              <a:rPr lang="en-US" sz="2000" dirty="0" smtClean="0"/>
              <a:t>Set a timer for 15-20 minutes</a:t>
            </a:r>
          </a:p>
          <a:p>
            <a:pPr lvl="1"/>
            <a:r>
              <a:rPr lang="en-US" sz="2000" dirty="0" smtClean="0"/>
              <a:t>When time is up measure the towers and debrief</a:t>
            </a:r>
          </a:p>
          <a:p>
            <a:pPr lvl="2"/>
            <a:r>
              <a:rPr lang="en-US" sz="1600" dirty="0" smtClean="0"/>
              <a:t>Which tower was tallest? </a:t>
            </a:r>
          </a:p>
          <a:p>
            <a:pPr lvl="2"/>
            <a:r>
              <a:rPr lang="en-US" sz="1600" dirty="0" smtClean="0"/>
              <a:t>What factors affected the outcome?</a:t>
            </a:r>
          </a:p>
          <a:p>
            <a:pPr lvl="2"/>
            <a:r>
              <a:rPr lang="en-US" sz="1600" dirty="0" smtClean="0"/>
              <a:t>Which business type was the easiest?</a:t>
            </a:r>
          </a:p>
          <a:p>
            <a:pPr lvl="2"/>
            <a:r>
              <a:rPr lang="en-US" sz="1600" dirty="0" smtClean="0"/>
              <a:t>Which was the most difficult?</a:t>
            </a:r>
          </a:p>
          <a:p>
            <a:pPr lvl="2"/>
            <a:r>
              <a:rPr lang="en-US" sz="1600" dirty="0" smtClean="0"/>
              <a:t>Assign Reflection questions to add a written component.</a:t>
            </a:r>
          </a:p>
        </p:txBody>
      </p:sp>
    </p:spTree>
    <p:extLst>
      <p:ext uri="{BB962C8B-B14F-4D97-AF65-F5344CB8AC3E}">
        <p14:creationId xmlns:p14="http://schemas.microsoft.com/office/powerpoint/2010/main" val="25781705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78849559"/>
              </p:ext>
            </p:extLst>
          </p:nvPr>
        </p:nvGraphicFramePr>
        <p:xfrm>
          <a:off x="464021" y="245658"/>
          <a:ext cx="6073256" cy="8679980"/>
        </p:xfrm>
        <a:graphic>
          <a:graphicData uri="http://schemas.openxmlformats.org/drawingml/2006/table">
            <a:tbl>
              <a:tblPr>
                <a:tableStyleId>{616DA210-FB5B-4158-B5E0-FEB733F419BA}</a:tableStyleId>
              </a:tblPr>
              <a:tblGrid>
                <a:gridCol w="1518314">
                  <a:extLst>
                    <a:ext uri="{9D8B030D-6E8A-4147-A177-3AD203B41FA5}">
                      <a16:colId xmlns:a16="http://schemas.microsoft.com/office/drawing/2014/main" val="4061660057"/>
                    </a:ext>
                  </a:extLst>
                </a:gridCol>
                <a:gridCol w="1518314">
                  <a:extLst>
                    <a:ext uri="{9D8B030D-6E8A-4147-A177-3AD203B41FA5}">
                      <a16:colId xmlns:a16="http://schemas.microsoft.com/office/drawing/2014/main" val="4123235509"/>
                    </a:ext>
                  </a:extLst>
                </a:gridCol>
                <a:gridCol w="1518314">
                  <a:extLst>
                    <a:ext uri="{9D8B030D-6E8A-4147-A177-3AD203B41FA5}">
                      <a16:colId xmlns:a16="http://schemas.microsoft.com/office/drawing/2014/main" val="3749047338"/>
                    </a:ext>
                  </a:extLst>
                </a:gridCol>
                <a:gridCol w="1518314">
                  <a:extLst>
                    <a:ext uri="{9D8B030D-6E8A-4147-A177-3AD203B41FA5}">
                      <a16:colId xmlns:a16="http://schemas.microsoft.com/office/drawing/2014/main" val="2135414669"/>
                    </a:ext>
                  </a:extLst>
                </a:gridCol>
              </a:tblGrid>
              <a:tr h="1735996">
                <a:tc>
                  <a:txBody>
                    <a:bodyPr/>
                    <a:lstStyle/>
                    <a:p>
                      <a:pPr algn="ctr"/>
                      <a:r>
                        <a:rPr lang="en-US" sz="1600" b="1" dirty="0" smtClean="0"/>
                        <a:t>Proprietorship</a:t>
                      </a:r>
                      <a:endParaRPr lang="en-US" sz="1600" b="1" dirty="0"/>
                    </a:p>
                  </a:txBody>
                  <a:tcPr anchor="ctr"/>
                </a:tc>
                <a:tc>
                  <a:txBody>
                    <a:bodyPr/>
                    <a:lstStyle/>
                    <a:p>
                      <a:pPr algn="ctr"/>
                      <a:r>
                        <a:rPr lang="en-US" sz="1600" b="1" dirty="0" smtClean="0"/>
                        <a:t>Proprietorship</a:t>
                      </a:r>
                      <a:endParaRPr lang="en-US" sz="1600" b="1" dirty="0"/>
                    </a:p>
                  </a:txBody>
                  <a:tcPr anchor="ctr"/>
                </a:tc>
                <a:tc>
                  <a:txBody>
                    <a:bodyPr/>
                    <a:lstStyle/>
                    <a:p>
                      <a:pPr algn="ctr"/>
                      <a:r>
                        <a:rPr lang="en-US" sz="1800" b="1" dirty="0" smtClean="0"/>
                        <a:t>Partnership #1</a:t>
                      </a:r>
                      <a:endParaRPr lang="en-US" sz="1800" b="1" dirty="0"/>
                    </a:p>
                  </a:txBody>
                  <a:tcPr anchor="ctr"/>
                </a:tc>
                <a:tc>
                  <a:txBody>
                    <a:bodyPr/>
                    <a:lstStyle/>
                    <a:p>
                      <a:pPr algn="ctr"/>
                      <a:r>
                        <a:rPr lang="en-US" sz="1800" b="1" dirty="0" smtClean="0"/>
                        <a:t>Partnership #1</a:t>
                      </a:r>
                      <a:endParaRPr lang="en-US" sz="1800" b="1" dirty="0"/>
                    </a:p>
                  </a:txBody>
                  <a:tcPr anchor="ctr"/>
                </a:tc>
                <a:extLst>
                  <a:ext uri="{0D108BD9-81ED-4DB2-BD59-A6C34878D82A}">
                    <a16:rowId xmlns:a16="http://schemas.microsoft.com/office/drawing/2014/main" val="1955458784"/>
                  </a:ext>
                </a:extLst>
              </a:tr>
              <a:tr h="1735996">
                <a:tc>
                  <a:txBody>
                    <a:bodyPr/>
                    <a:lstStyle/>
                    <a:p>
                      <a:pPr algn="ctr"/>
                      <a:r>
                        <a:rPr lang="en-US" sz="1800" b="1" dirty="0" smtClean="0"/>
                        <a:t>Partnership #2</a:t>
                      </a:r>
                      <a:endParaRPr lang="en-US" sz="1800" b="1" dirty="0"/>
                    </a:p>
                  </a:txBody>
                  <a:tcPr anchor="ctr"/>
                </a:tc>
                <a:tc>
                  <a:txBody>
                    <a:bodyPr/>
                    <a:lstStyle/>
                    <a:p>
                      <a:pPr algn="ctr"/>
                      <a:r>
                        <a:rPr lang="en-US" sz="1800" b="1" dirty="0" smtClean="0"/>
                        <a:t>Partnership #2</a:t>
                      </a:r>
                      <a:endParaRPr lang="en-US" sz="1800" b="1" dirty="0"/>
                    </a:p>
                  </a:txBody>
                  <a:tcPr anchor="ctr"/>
                </a:tc>
                <a:tc>
                  <a:txBody>
                    <a:bodyPr/>
                    <a:lstStyle/>
                    <a:p>
                      <a:pPr algn="ctr"/>
                      <a:r>
                        <a:rPr lang="en-US" sz="1800" b="1" dirty="0" smtClean="0"/>
                        <a:t>Partnership #2</a:t>
                      </a:r>
                      <a:endParaRPr lang="en-US" sz="1800" b="1" dirty="0"/>
                    </a:p>
                  </a:txBody>
                  <a:tcPr anchor="ctr"/>
                </a:tc>
                <a:tc>
                  <a:txBody>
                    <a:bodyPr/>
                    <a:lstStyle/>
                    <a:p>
                      <a:pPr algn="ctr"/>
                      <a:r>
                        <a:rPr lang="en-US" sz="1800" b="1" dirty="0" smtClean="0"/>
                        <a:t>Corporation</a:t>
                      </a:r>
                      <a:endParaRPr lang="en-US" sz="1800" b="1" dirty="0"/>
                    </a:p>
                  </a:txBody>
                  <a:tcPr anchor="ctr"/>
                </a:tc>
                <a:extLst>
                  <a:ext uri="{0D108BD9-81ED-4DB2-BD59-A6C34878D82A}">
                    <a16:rowId xmlns:a16="http://schemas.microsoft.com/office/drawing/2014/main" val="2812287467"/>
                  </a:ext>
                </a:extLst>
              </a:tr>
              <a:tr h="1735996">
                <a:tc>
                  <a:txBody>
                    <a:bodyPr/>
                    <a:lstStyle/>
                    <a:p>
                      <a:pPr algn="ctr"/>
                      <a:r>
                        <a:rPr lang="en-US" sz="1800" b="1" dirty="0" smtClean="0"/>
                        <a:t>Corporation</a:t>
                      </a:r>
                      <a:endParaRPr lang="en-US" sz="1800" b="1" dirty="0"/>
                    </a:p>
                  </a:txBody>
                  <a:tcPr anchor="ctr"/>
                </a:tc>
                <a:tc>
                  <a:txBody>
                    <a:bodyPr/>
                    <a:lstStyle/>
                    <a:p>
                      <a:pPr algn="ctr"/>
                      <a:r>
                        <a:rPr lang="en-US" sz="1800" b="1" dirty="0" smtClean="0"/>
                        <a:t>Corporation</a:t>
                      </a:r>
                      <a:endParaRPr lang="en-US" sz="1800" b="1" dirty="0"/>
                    </a:p>
                  </a:txBody>
                  <a:tcPr anchor="ctr"/>
                </a:tc>
                <a:tc>
                  <a:txBody>
                    <a:bodyPr/>
                    <a:lstStyle/>
                    <a:p>
                      <a:pPr algn="ctr"/>
                      <a:r>
                        <a:rPr lang="en-US" sz="1800" b="1" dirty="0" smtClean="0"/>
                        <a:t>Corporation</a:t>
                      </a:r>
                      <a:endParaRPr lang="en-US" sz="1800" b="1" dirty="0"/>
                    </a:p>
                  </a:txBody>
                  <a:tcPr anchor="ctr"/>
                </a:tc>
                <a:tc>
                  <a:txBody>
                    <a:bodyPr/>
                    <a:lstStyle/>
                    <a:p>
                      <a:pPr algn="ctr"/>
                      <a:r>
                        <a:rPr lang="en-US" sz="1800" b="1" dirty="0" smtClean="0"/>
                        <a:t>Corporation</a:t>
                      </a:r>
                      <a:endParaRPr lang="en-US" sz="1800" b="1" dirty="0"/>
                    </a:p>
                  </a:txBody>
                  <a:tcPr anchor="ctr"/>
                </a:tc>
                <a:extLst>
                  <a:ext uri="{0D108BD9-81ED-4DB2-BD59-A6C34878D82A}">
                    <a16:rowId xmlns:a16="http://schemas.microsoft.com/office/drawing/2014/main" val="2927100879"/>
                  </a:ext>
                </a:extLst>
              </a:tr>
              <a:tr h="1735996">
                <a:tc>
                  <a:txBody>
                    <a:bodyPr/>
                    <a:lstStyle/>
                    <a:p>
                      <a:pPr algn="ctr"/>
                      <a:r>
                        <a:rPr lang="en-US" sz="1800" b="1" dirty="0" smtClean="0"/>
                        <a:t>Corporation</a:t>
                      </a:r>
                      <a:endParaRPr lang="en-US" sz="1800" b="1" dirty="0"/>
                    </a:p>
                  </a:txBody>
                  <a:tcPr anchor="ctr"/>
                </a:tc>
                <a:tc>
                  <a:txBody>
                    <a:bodyPr/>
                    <a:lstStyle/>
                    <a:p>
                      <a:pPr algn="ctr"/>
                      <a:r>
                        <a:rPr lang="en-US" sz="1800" b="1" dirty="0" smtClean="0"/>
                        <a:t>Corporation</a:t>
                      </a:r>
                      <a:endParaRPr lang="en-US" sz="1800" b="1" dirty="0"/>
                    </a:p>
                  </a:txBody>
                  <a:tcPr anchor="ctr"/>
                </a:tc>
                <a:tc>
                  <a:txBody>
                    <a:bodyPr/>
                    <a:lstStyle/>
                    <a:p>
                      <a:pPr algn="ctr"/>
                      <a:r>
                        <a:rPr lang="en-US" sz="1800" b="1" dirty="0" smtClean="0"/>
                        <a:t>Corporation</a:t>
                      </a:r>
                      <a:endParaRPr lang="en-US" sz="1800" b="1" dirty="0"/>
                    </a:p>
                  </a:txBody>
                  <a:tcPr anchor="ctr"/>
                </a:tc>
                <a:tc>
                  <a:txBody>
                    <a:bodyPr/>
                    <a:lstStyle/>
                    <a:p>
                      <a:pPr algn="ctr"/>
                      <a:r>
                        <a:rPr lang="en-US" sz="1800" b="1" dirty="0" smtClean="0"/>
                        <a:t>Corporation</a:t>
                      </a:r>
                      <a:endParaRPr lang="en-US" sz="1800" b="1" dirty="0"/>
                    </a:p>
                  </a:txBody>
                  <a:tcPr anchor="ctr"/>
                </a:tc>
                <a:extLst>
                  <a:ext uri="{0D108BD9-81ED-4DB2-BD59-A6C34878D82A}">
                    <a16:rowId xmlns:a16="http://schemas.microsoft.com/office/drawing/2014/main" val="3531222793"/>
                  </a:ext>
                </a:extLst>
              </a:tr>
              <a:tr h="1735996">
                <a:tc>
                  <a:txBody>
                    <a:bodyPr/>
                    <a:lstStyle/>
                    <a:p>
                      <a:pPr algn="ctr"/>
                      <a:r>
                        <a:rPr lang="en-US" sz="1800" b="1" dirty="0" smtClean="0"/>
                        <a:t>Corporation</a:t>
                      </a:r>
                      <a:endParaRPr lang="en-US" sz="1800" b="1" dirty="0"/>
                    </a:p>
                  </a:txBody>
                  <a:tcPr anchor="ctr"/>
                </a:tc>
                <a:tc>
                  <a:txBody>
                    <a:bodyPr/>
                    <a:lstStyle/>
                    <a:p>
                      <a:pPr algn="ctr"/>
                      <a:r>
                        <a:rPr lang="en-US" sz="1800" b="1" dirty="0" smtClean="0"/>
                        <a:t>Partnership</a:t>
                      </a:r>
                      <a:r>
                        <a:rPr lang="en-US" sz="1800" b="1" baseline="0" dirty="0" smtClean="0"/>
                        <a:t> #3</a:t>
                      </a:r>
                      <a:endParaRPr lang="en-US" sz="1800" b="1" dirty="0"/>
                    </a:p>
                  </a:txBody>
                  <a:tcPr anchor="ctr"/>
                </a:tc>
                <a:tc>
                  <a:txBody>
                    <a:bodyPr/>
                    <a:lstStyle/>
                    <a:p>
                      <a:pPr algn="ctr"/>
                      <a:r>
                        <a:rPr lang="en-US" sz="1800" b="1" dirty="0" smtClean="0"/>
                        <a:t>Partnership #3</a:t>
                      </a:r>
                      <a:endParaRPr lang="en-US" sz="1800" b="1" dirty="0"/>
                    </a:p>
                  </a:txBody>
                  <a:tcPr anchor="ctr"/>
                </a:tc>
                <a:tc>
                  <a:txBody>
                    <a:bodyPr/>
                    <a:lstStyle/>
                    <a:p>
                      <a:pPr algn="ctr"/>
                      <a:r>
                        <a:rPr lang="en-US" sz="1800" b="1" dirty="0" smtClean="0"/>
                        <a:t>Partnership #3</a:t>
                      </a:r>
                      <a:endParaRPr lang="en-US" sz="1800" b="1" dirty="0"/>
                    </a:p>
                  </a:txBody>
                  <a:tcPr anchor="ctr"/>
                </a:tc>
                <a:extLst>
                  <a:ext uri="{0D108BD9-81ED-4DB2-BD59-A6C34878D82A}">
                    <a16:rowId xmlns:a16="http://schemas.microsoft.com/office/drawing/2014/main" val="1844341660"/>
                  </a:ext>
                </a:extLst>
              </a:tr>
            </a:tbl>
          </a:graphicData>
        </a:graphic>
      </p:graphicFrame>
    </p:spTree>
    <p:extLst>
      <p:ext uri="{BB962C8B-B14F-4D97-AF65-F5344CB8AC3E}">
        <p14:creationId xmlns:p14="http://schemas.microsoft.com/office/powerpoint/2010/main" val="1101604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28439334"/>
              </p:ext>
            </p:extLst>
          </p:nvPr>
        </p:nvGraphicFramePr>
        <p:xfrm>
          <a:off x="429925" y="997522"/>
          <a:ext cx="6081710" cy="3241968"/>
        </p:xfrm>
        <a:graphic>
          <a:graphicData uri="http://schemas.openxmlformats.org/drawingml/2006/table">
            <a:tbl>
              <a:tblPr firstCol="1">
                <a:tableStyleId>{616DA210-FB5B-4158-B5E0-FEB733F419BA}</a:tableStyleId>
              </a:tblPr>
              <a:tblGrid>
                <a:gridCol w="1216342">
                  <a:extLst>
                    <a:ext uri="{9D8B030D-6E8A-4147-A177-3AD203B41FA5}">
                      <a16:colId xmlns:a16="http://schemas.microsoft.com/office/drawing/2014/main" val="3644737020"/>
                    </a:ext>
                  </a:extLst>
                </a:gridCol>
                <a:gridCol w="1216342">
                  <a:extLst>
                    <a:ext uri="{9D8B030D-6E8A-4147-A177-3AD203B41FA5}">
                      <a16:colId xmlns:a16="http://schemas.microsoft.com/office/drawing/2014/main" val="1612763625"/>
                    </a:ext>
                  </a:extLst>
                </a:gridCol>
                <a:gridCol w="1216342">
                  <a:extLst>
                    <a:ext uri="{9D8B030D-6E8A-4147-A177-3AD203B41FA5}">
                      <a16:colId xmlns:a16="http://schemas.microsoft.com/office/drawing/2014/main" val="441680804"/>
                    </a:ext>
                  </a:extLst>
                </a:gridCol>
                <a:gridCol w="1216342">
                  <a:extLst>
                    <a:ext uri="{9D8B030D-6E8A-4147-A177-3AD203B41FA5}">
                      <a16:colId xmlns:a16="http://schemas.microsoft.com/office/drawing/2014/main" val="278408499"/>
                    </a:ext>
                  </a:extLst>
                </a:gridCol>
                <a:gridCol w="1216342">
                  <a:extLst>
                    <a:ext uri="{9D8B030D-6E8A-4147-A177-3AD203B41FA5}">
                      <a16:colId xmlns:a16="http://schemas.microsoft.com/office/drawing/2014/main" val="1263586791"/>
                    </a:ext>
                  </a:extLst>
                </a:gridCol>
              </a:tblGrid>
              <a:tr h="405246">
                <a:tc>
                  <a:txBody>
                    <a:bodyPr/>
                    <a:lstStyle/>
                    <a:p>
                      <a:pPr marL="0" marR="0" algn="ctr">
                        <a:lnSpc>
                          <a:spcPct val="107000"/>
                        </a:lnSpc>
                        <a:spcBef>
                          <a:spcPts val="0"/>
                        </a:spcBef>
                        <a:spcAft>
                          <a:spcPts val="0"/>
                        </a:spcAft>
                      </a:pPr>
                      <a:r>
                        <a:rPr lang="en-US" sz="1400" dirty="0">
                          <a:effectLst/>
                        </a:rPr>
                        <a:t>Proprietorship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extLst>
                  <a:ext uri="{0D108BD9-81ED-4DB2-BD59-A6C34878D82A}">
                    <a16:rowId xmlns:a16="http://schemas.microsoft.com/office/drawing/2014/main" val="3988518318"/>
                  </a:ext>
                </a:extLst>
              </a:tr>
              <a:tr h="405246">
                <a:tc>
                  <a:txBody>
                    <a:bodyPr/>
                    <a:lstStyle/>
                    <a:p>
                      <a:pPr marL="0" marR="0" algn="ctr">
                        <a:lnSpc>
                          <a:spcPct val="107000"/>
                        </a:lnSpc>
                        <a:spcBef>
                          <a:spcPts val="0"/>
                        </a:spcBef>
                        <a:spcAft>
                          <a:spcPts val="0"/>
                        </a:spcAft>
                      </a:pPr>
                      <a:r>
                        <a:rPr lang="en-US" sz="1400" dirty="0">
                          <a:effectLst/>
                        </a:rPr>
                        <a:t>Proprietorship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extLst>
                  <a:ext uri="{0D108BD9-81ED-4DB2-BD59-A6C34878D82A}">
                    <a16:rowId xmlns:a16="http://schemas.microsoft.com/office/drawing/2014/main" val="1347004023"/>
                  </a:ext>
                </a:extLst>
              </a:tr>
              <a:tr h="405246">
                <a:tc>
                  <a:txBody>
                    <a:bodyPr/>
                    <a:lstStyle/>
                    <a:p>
                      <a:pPr marL="0" marR="0" algn="ctr">
                        <a:lnSpc>
                          <a:spcPct val="107000"/>
                        </a:lnSpc>
                        <a:spcBef>
                          <a:spcPts val="0"/>
                        </a:spcBef>
                        <a:spcAft>
                          <a:spcPts val="0"/>
                        </a:spcAft>
                      </a:pPr>
                      <a:r>
                        <a:rPr lang="en-US" sz="1400" dirty="0">
                          <a:effectLst/>
                        </a:rPr>
                        <a:t>Partnership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extLst>
                  <a:ext uri="{0D108BD9-81ED-4DB2-BD59-A6C34878D82A}">
                    <a16:rowId xmlns:a16="http://schemas.microsoft.com/office/drawing/2014/main" val="758988370"/>
                  </a:ext>
                </a:extLst>
              </a:tr>
              <a:tr h="405246">
                <a:tc>
                  <a:txBody>
                    <a:bodyPr/>
                    <a:lstStyle/>
                    <a:p>
                      <a:pPr marL="0" marR="0" algn="ctr">
                        <a:lnSpc>
                          <a:spcPct val="107000"/>
                        </a:lnSpc>
                        <a:spcBef>
                          <a:spcPts val="0"/>
                        </a:spcBef>
                        <a:spcAft>
                          <a:spcPts val="0"/>
                        </a:spcAft>
                      </a:pPr>
                      <a:r>
                        <a:rPr lang="en-US" sz="1400" dirty="0">
                          <a:effectLst/>
                        </a:rPr>
                        <a:t>Partnership #2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extLst>
                  <a:ext uri="{0D108BD9-81ED-4DB2-BD59-A6C34878D82A}">
                    <a16:rowId xmlns:a16="http://schemas.microsoft.com/office/drawing/2014/main" val="4234163120"/>
                  </a:ext>
                </a:extLst>
              </a:tr>
              <a:tr h="405246">
                <a:tc>
                  <a:txBody>
                    <a:bodyPr/>
                    <a:lstStyle/>
                    <a:p>
                      <a:pPr marL="0" marR="0" algn="ctr">
                        <a:lnSpc>
                          <a:spcPct val="107000"/>
                        </a:lnSpc>
                        <a:spcBef>
                          <a:spcPts val="0"/>
                        </a:spcBef>
                        <a:spcAft>
                          <a:spcPts val="0"/>
                        </a:spcAft>
                      </a:pPr>
                      <a:r>
                        <a:rPr lang="en-US" sz="1400" dirty="0">
                          <a:effectLst/>
                        </a:rPr>
                        <a:t>Partnership #3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extLst>
                  <a:ext uri="{0D108BD9-81ED-4DB2-BD59-A6C34878D82A}">
                    <a16:rowId xmlns:a16="http://schemas.microsoft.com/office/drawing/2014/main" val="2948464095"/>
                  </a:ext>
                </a:extLst>
              </a:tr>
              <a:tr h="405246">
                <a:tc rowSpan="3">
                  <a:txBody>
                    <a:bodyPr/>
                    <a:lstStyle/>
                    <a:p>
                      <a:pPr marL="0" marR="0" algn="ctr">
                        <a:lnSpc>
                          <a:spcPct val="107000"/>
                        </a:lnSpc>
                        <a:spcBef>
                          <a:spcPts val="0"/>
                        </a:spcBef>
                        <a:spcAft>
                          <a:spcPts val="0"/>
                        </a:spcAft>
                      </a:pPr>
                      <a:r>
                        <a:rPr lang="en-US" sz="1400" dirty="0">
                          <a:effectLst/>
                        </a:rPr>
                        <a:t>Corporation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extLst>
                  <a:ext uri="{0D108BD9-81ED-4DB2-BD59-A6C34878D82A}">
                    <a16:rowId xmlns:a16="http://schemas.microsoft.com/office/drawing/2014/main" val="2386074233"/>
                  </a:ext>
                </a:extLst>
              </a:tr>
              <a:tr h="405246">
                <a:tc vMerge="1">
                  <a:txBody>
                    <a:bodyPr/>
                    <a:lstStyle/>
                    <a:p>
                      <a:endParaRPr lang="en-US"/>
                    </a:p>
                  </a:txBody>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extLst>
                  <a:ext uri="{0D108BD9-81ED-4DB2-BD59-A6C34878D82A}">
                    <a16:rowId xmlns:a16="http://schemas.microsoft.com/office/drawing/2014/main" val="872448581"/>
                  </a:ext>
                </a:extLst>
              </a:tr>
              <a:tr h="405246">
                <a:tc vMerge="1">
                  <a:txBody>
                    <a:bodyPr/>
                    <a:lstStyle/>
                    <a:p>
                      <a:endParaRPr lang="en-US"/>
                    </a:p>
                  </a:txBody>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extLst>
                  <a:ext uri="{0D108BD9-81ED-4DB2-BD59-A6C34878D82A}">
                    <a16:rowId xmlns:a16="http://schemas.microsoft.com/office/drawing/2014/main" val="532654608"/>
                  </a:ext>
                </a:extLst>
              </a:tr>
            </a:tbl>
          </a:graphicData>
        </a:graphic>
      </p:graphicFrame>
      <p:sp>
        <p:nvSpPr>
          <p:cNvPr id="5" name="Title 1"/>
          <p:cNvSpPr>
            <a:spLocks noGrp="1"/>
          </p:cNvSpPr>
          <p:nvPr>
            <p:ph type="title"/>
          </p:nvPr>
        </p:nvSpPr>
        <p:spPr>
          <a:xfrm>
            <a:off x="405832" y="152399"/>
            <a:ext cx="6105803" cy="580650"/>
          </a:xfrm>
          <a:ln w="38100">
            <a:solidFill>
              <a:schemeClr val="tx1"/>
            </a:solidFill>
          </a:ln>
        </p:spPr>
        <p:txBody>
          <a:bodyPr/>
          <a:lstStyle/>
          <a:p>
            <a:r>
              <a:rPr lang="en-US" dirty="0" smtClean="0"/>
              <a:t>Group Assignment Sheets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634767092"/>
              </p:ext>
            </p:extLst>
          </p:nvPr>
        </p:nvGraphicFramePr>
        <p:xfrm>
          <a:off x="429925" y="4987631"/>
          <a:ext cx="6081710" cy="3241968"/>
        </p:xfrm>
        <a:graphic>
          <a:graphicData uri="http://schemas.openxmlformats.org/drawingml/2006/table">
            <a:tbl>
              <a:tblPr firstCol="1">
                <a:tableStyleId>{616DA210-FB5B-4158-B5E0-FEB733F419BA}</a:tableStyleId>
              </a:tblPr>
              <a:tblGrid>
                <a:gridCol w="1216342">
                  <a:extLst>
                    <a:ext uri="{9D8B030D-6E8A-4147-A177-3AD203B41FA5}">
                      <a16:colId xmlns:a16="http://schemas.microsoft.com/office/drawing/2014/main" val="3644737020"/>
                    </a:ext>
                  </a:extLst>
                </a:gridCol>
                <a:gridCol w="1216342">
                  <a:extLst>
                    <a:ext uri="{9D8B030D-6E8A-4147-A177-3AD203B41FA5}">
                      <a16:colId xmlns:a16="http://schemas.microsoft.com/office/drawing/2014/main" val="1612763625"/>
                    </a:ext>
                  </a:extLst>
                </a:gridCol>
                <a:gridCol w="1216342">
                  <a:extLst>
                    <a:ext uri="{9D8B030D-6E8A-4147-A177-3AD203B41FA5}">
                      <a16:colId xmlns:a16="http://schemas.microsoft.com/office/drawing/2014/main" val="441680804"/>
                    </a:ext>
                  </a:extLst>
                </a:gridCol>
                <a:gridCol w="1216342">
                  <a:extLst>
                    <a:ext uri="{9D8B030D-6E8A-4147-A177-3AD203B41FA5}">
                      <a16:colId xmlns:a16="http://schemas.microsoft.com/office/drawing/2014/main" val="278408499"/>
                    </a:ext>
                  </a:extLst>
                </a:gridCol>
                <a:gridCol w="1216342">
                  <a:extLst>
                    <a:ext uri="{9D8B030D-6E8A-4147-A177-3AD203B41FA5}">
                      <a16:colId xmlns:a16="http://schemas.microsoft.com/office/drawing/2014/main" val="1263586791"/>
                    </a:ext>
                  </a:extLst>
                </a:gridCol>
              </a:tblGrid>
              <a:tr h="405246">
                <a:tc>
                  <a:txBody>
                    <a:bodyPr/>
                    <a:lstStyle/>
                    <a:p>
                      <a:pPr marL="0" marR="0" algn="ctr">
                        <a:lnSpc>
                          <a:spcPct val="107000"/>
                        </a:lnSpc>
                        <a:spcBef>
                          <a:spcPts val="0"/>
                        </a:spcBef>
                        <a:spcAft>
                          <a:spcPts val="0"/>
                        </a:spcAft>
                      </a:pPr>
                      <a:r>
                        <a:rPr lang="en-US" sz="1400" dirty="0">
                          <a:effectLst/>
                        </a:rPr>
                        <a:t>Proprietorship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tc>
                  <a:txBody>
                    <a:bodyPr/>
                    <a:lstStyle/>
                    <a:p>
                      <a:pPr marL="0" marR="0">
                        <a:lnSpc>
                          <a:spcPct val="107000"/>
                        </a:lnSpc>
                        <a:spcBef>
                          <a:spcPts val="0"/>
                        </a:spcBef>
                        <a:spcAft>
                          <a:spcPts val="0"/>
                        </a:spcAft>
                      </a:pPr>
                      <a:r>
                        <a:rPr lang="en-US" sz="11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extLst>
                  <a:ext uri="{0D108BD9-81ED-4DB2-BD59-A6C34878D82A}">
                    <a16:rowId xmlns:a16="http://schemas.microsoft.com/office/drawing/2014/main" val="3988518318"/>
                  </a:ext>
                </a:extLst>
              </a:tr>
              <a:tr h="405246">
                <a:tc>
                  <a:txBody>
                    <a:bodyPr/>
                    <a:lstStyle/>
                    <a:p>
                      <a:pPr marL="0" marR="0" algn="ctr">
                        <a:lnSpc>
                          <a:spcPct val="107000"/>
                        </a:lnSpc>
                        <a:spcBef>
                          <a:spcPts val="0"/>
                        </a:spcBef>
                        <a:spcAft>
                          <a:spcPts val="0"/>
                        </a:spcAft>
                      </a:pPr>
                      <a:r>
                        <a:rPr lang="en-US" sz="1400" dirty="0">
                          <a:effectLst/>
                        </a:rPr>
                        <a:t>Proprietorship</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extLst>
                  <a:ext uri="{0D108BD9-81ED-4DB2-BD59-A6C34878D82A}">
                    <a16:rowId xmlns:a16="http://schemas.microsoft.com/office/drawing/2014/main" val="1347004023"/>
                  </a:ext>
                </a:extLst>
              </a:tr>
              <a:tr h="405246">
                <a:tc>
                  <a:txBody>
                    <a:bodyPr/>
                    <a:lstStyle/>
                    <a:p>
                      <a:pPr marL="0" marR="0" algn="ctr">
                        <a:lnSpc>
                          <a:spcPct val="107000"/>
                        </a:lnSpc>
                        <a:spcBef>
                          <a:spcPts val="0"/>
                        </a:spcBef>
                        <a:spcAft>
                          <a:spcPts val="0"/>
                        </a:spcAft>
                      </a:pPr>
                      <a:r>
                        <a:rPr lang="en-US" sz="1400" dirty="0">
                          <a:effectLst/>
                        </a:rPr>
                        <a:t>Partnership #1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extLst>
                  <a:ext uri="{0D108BD9-81ED-4DB2-BD59-A6C34878D82A}">
                    <a16:rowId xmlns:a16="http://schemas.microsoft.com/office/drawing/2014/main" val="758988370"/>
                  </a:ext>
                </a:extLst>
              </a:tr>
              <a:tr h="405246">
                <a:tc>
                  <a:txBody>
                    <a:bodyPr/>
                    <a:lstStyle/>
                    <a:p>
                      <a:pPr marL="0" marR="0" algn="ctr">
                        <a:lnSpc>
                          <a:spcPct val="107000"/>
                        </a:lnSpc>
                        <a:spcBef>
                          <a:spcPts val="0"/>
                        </a:spcBef>
                        <a:spcAft>
                          <a:spcPts val="0"/>
                        </a:spcAft>
                      </a:pPr>
                      <a:r>
                        <a:rPr lang="en-US" sz="1400" dirty="0">
                          <a:effectLst/>
                        </a:rPr>
                        <a:t>Partnership #2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tx1"/>
                    </a:solidFill>
                  </a:tcPr>
                </a:tc>
                <a:extLst>
                  <a:ext uri="{0D108BD9-81ED-4DB2-BD59-A6C34878D82A}">
                    <a16:rowId xmlns:a16="http://schemas.microsoft.com/office/drawing/2014/main" val="4234163120"/>
                  </a:ext>
                </a:extLst>
              </a:tr>
              <a:tr h="405246">
                <a:tc>
                  <a:txBody>
                    <a:bodyPr/>
                    <a:lstStyle/>
                    <a:p>
                      <a:pPr marL="0" marR="0" algn="ctr">
                        <a:lnSpc>
                          <a:spcPct val="107000"/>
                        </a:lnSpc>
                        <a:spcBef>
                          <a:spcPts val="0"/>
                        </a:spcBef>
                        <a:spcAft>
                          <a:spcPts val="0"/>
                        </a:spcAft>
                      </a:pPr>
                      <a:r>
                        <a:rPr lang="en-US" sz="1400" dirty="0">
                          <a:effectLst/>
                        </a:rPr>
                        <a:t>Partnership #3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tc>
                <a:extLst>
                  <a:ext uri="{0D108BD9-81ED-4DB2-BD59-A6C34878D82A}">
                    <a16:rowId xmlns:a16="http://schemas.microsoft.com/office/drawing/2014/main" val="2948464095"/>
                  </a:ext>
                </a:extLst>
              </a:tr>
              <a:tr h="405246">
                <a:tc rowSpan="3">
                  <a:txBody>
                    <a:bodyPr/>
                    <a:lstStyle/>
                    <a:p>
                      <a:pPr marL="0" marR="0" algn="ctr">
                        <a:lnSpc>
                          <a:spcPct val="107000"/>
                        </a:lnSpc>
                        <a:spcBef>
                          <a:spcPts val="0"/>
                        </a:spcBef>
                        <a:spcAft>
                          <a:spcPts val="0"/>
                        </a:spcAft>
                      </a:pPr>
                      <a:r>
                        <a:rPr lang="en-US" sz="1400" dirty="0">
                          <a:effectLst/>
                        </a:rPr>
                        <a:t>Corporation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nchor="ctr">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extLst>
                  <a:ext uri="{0D108BD9-81ED-4DB2-BD59-A6C34878D82A}">
                    <a16:rowId xmlns:a16="http://schemas.microsoft.com/office/drawing/2014/main" val="2386074233"/>
                  </a:ext>
                </a:extLst>
              </a:tr>
              <a:tr h="405246">
                <a:tc vMerge="1">
                  <a:txBody>
                    <a:bodyPr/>
                    <a:lstStyle/>
                    <a:p>
                      <a:endParaRPr lang="en-US"/>
                    </a:p>
                  </a:txBody>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extLst>
                  <a:ext uri="{0D108BD9-81ED-4DB2-BD59-A6C34878D82A}">
                    <a16:rowId xmlns:a16="http://schemas.microsoft.com/office/drawing/2014/main" val="872448581"/>
                  </a:ext>
                </a:extLst>
              </a:tr>
              <a:tr h="405246">
                <a:tc vMerge="1">
                  <a:txBody>
                    <a:bodyPr/>
                    <a:lstStyle/>
                    <a:p>
                      <a:endParaRPr lang="en-US"/>
                    </a:p>
                  </a:txBody>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tc>
                  <a:txBody>
                    <a:bodyPr/>
                    <a:lstStyle/>
                    <a:p>
                      <a:pPr marL="0" marR="0">
                        <a:lnSpc>
                          <a:spcPct val="107000"/>
                        </a:lnSpc>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323" marR="68323" marT="0" marB="0">
                    <a:solidFill>
                      <a:schemeClr val="bg2">
                        <a:lumMod val="75000"/>
                      </a:schemeClr>
                    </a:solidFill>
                  </a:tcPr>
                </a:tc>
                <a:extLst>
                  <a:ext uri="{0D108BD9-81ED-4DB2-BD59-A6C34878D82A}">
                    <a16:rowId xmlns:a16="http://schemas.microsoft.com/office/drawing/2014/main" val="532654608"/>
                  </a:ext>
                </a:extLst>
              </a:tr>
            </a:tbl>
          </a:graphicData>
        </a:graphic>
      </p:graphicFrame>
    </p:spTree>
    <p:extLst>
      <p:ext uri="{BB962C8B-B14F-4D97-AF65-F5344CB8AC3E}">
        <p14:creationId xmlns:p14="http://schemas.microsoft.com/office/powerpoint/2010/main" val="31216280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365" y="441099"/>
            <a:ext cx="6400800" cy="2523773"/>
          </a:xfrm>
        </p:spPr>
        <p:style>
          <a:lnRef idx="2">
            <a:schemeClr val="dk1"/>
          </a:lnRef>
          <a:fillRef idx="1">
            <a:schemeClr val="lt1"/>
          </a:fillRef>
          <a:effectRef idx="0">
            <a:schemeClr val="dk1"/>
          </a:effectRef>
          <a:fontRef idx="minor">
            <a:schemeClr val="dk1"/>
          </a:fontRef>
        </p:style>
        <p:txBody>
          <a:bodyPr>
            <a:noAutofit/>
          </a:bodyPr>
          <a:lstStyle/>
          <a:p>
            <a:r>
              <a:rPr lang="en-US" sz="1400" b="1" dirty="0"/>
              <a:t>Objective</a:t>
            </a:r>
            <a:r>
              <a:rPr lang="en-US" sz="1400" dirty="0"/>
              <a:t>: </a:t>
            </a:r>
          </a:p>
          <a:p>
            <a:pPr lvl="1"/>
            <a:r>
              <a:rPr lang="en-US" sz="1400" dirty="0"/>
              <a:t>Build the tallest tower using the resources you have available to </a:t>
            </a:r>
            <a:r>
              <a:rPr lang="en-US" sz="1400" dirty="0" smtClean="0"/>
              <a:t>you (Towers will be measured from the base of the structure to the top of the structure.)</a:t>
            </a:r>
            <a:endParaRPr lang="en-US" sz="1400" dirty="0"/>
          </a:p>
          <a:p>
            <a:r>
              <a:rPr lang="en-US" sz="1400" b="1" dirty="0"/>
              <a:t>Human Resources: </a:t>
            </a:r>
          </a:p>
          <a:p>
            <a:pPr lvl="1"/>
            <a:r>
              <a:rPr lang="en-US" sz="1400" dirty="0"/>
              <a:t>1 person</a:t>
            </a:r>
          </a:p>
          <a:p>
            <a:r>
              <a:rPr lang="en-US" sz="1400" b="1" dirty="0"/>
              <a:t>Capital Resources: </a:t>
            </a:r>
          </a:p>
          <a:p>
            <a:pPr lvl="1"/>
            <a:r>
              <a:rPr lang="en-US" sz="1400" dirty="0"/>
              <a:t>15 marshmallows and 25 toothpicks</a:t>
            </a:r>
          </a:p>
          <a:p>
            <a:r>
              <a:rPr lang="en-US" sz="1400" b="1" dirty="0"/>
              <a:t>Requirements:  </a:t>
            </a:r>
          </a:p>
          <a:p>
            <a:pPr lvl="1"/>
            <a:r>
              <a:rPr lang="en-US" sz="1400" dirty="0"/>
              <a:t>Must “register” company name before building </a:t>
            </a:r>
          </a:p>
          <a:p>
            <a:pPr marL="257175" lvl="1" indent="0">
              <a:buNone/>
            </a:pPr>
            <a:r>
              <a:rPr lang="en-US" sz="1400" dirty="0"/>
              <a:t>	(You will get your supplies when you hand this in to the teacher)</a:t>
            </a:r>
          </a:p>
          <a:p>
            <a:endParaRPr lang="en-US" sz="1400" dirty="0"/>
          </a:p>
        </p:txBody>
      </p:sp>
      <p:sp>
        <p:nvSpPr>
          <p:cNvPr id="2" name="Title 1"/>
          <p:cNvSpPr>
            <a:spLocks noGrp="1"/>
          </p:cNvSpPr>
          <p:nvPr>
            <p:ph type="title"/>
          </p:nvPr>
        </p:nvSpPr>
        <p:spPr>
          <a:xfrm>
            <a:off x="3740727" y="129886"/>
            <a:ext cx="2904439" cy="488145"/>
          </a:xfrm>
        </p:spPr>
        <p:style>
          <a:lnRef idx="2">
            <a:schemeClr val="dk1"/>
          </a:lnRef>
          <a:fillRef idx="1">
            <a:schemeClr val="lt1"/>
          </a:fillRef>
          <a:effectRef idx="0">
            <a:schemeClr val="dk1"/>
          </a:effectRef>
          <a:fontRef idx="minor">
            <a:schemeClr val="dk1"/>
          </a:fontRef>
        </p:style>
        <p:txBody>
          <a:bodyPr>
            <a:normAutofit fontScale="90000"/>
          </a:bodyPr>
          <a:lstStyle/>
          <a:p>
            <a:pPr algn="r"/>
            <a:r>
              <a:rPr lang="en-US" sz="3000" b="1" cap="all" dirty="0"/>
              <a:t>Proprietorships</a:t>
            </a:r>
          </a:p>
        </p:txBody>
      </p:sp>
      <p:sp>
        <p:nvSpPr>
          <p:cNvPr id="5" name="Content Placeholder 2"/>
          <p:cNvSpPr txBox="1">
            <a:spLocks/>
          </p:cNvSpPr>
          <p:nvPr/>
        </p:nvSpPr>
        <p:spPr>
          <a:xfrm>
            <a:off x="244365" y="3191730"/>
            <a:ext cx="6400800" cy="2569177"/>
          </a:xfrm>
          <a:prstGeom prst="rect">
            <a:avLst/>
          </a:prstGeom>
        </p:spPr>
        <p:style>
          <a:lnRef idx="2">
            <a:schemeClr val="dk1"/>
          </a:lnRef>
          <a:fillRef idx="1">
            <a:schemeClr val="lt1"/>
          </a:fillRef>
          <a:effectRef idx="0">
            <a:schemeClr val="dk1"/>
          </a:effectRef>
          <a:fontRef idx="minor">
            <a:schemeClr val="dk1"/>
          </a:fontRef>
        </p:style>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endParaRPr lang="en-US" sz="100" b="1" dirty="0" smtClean="0"/>
          </a:p>
          <a:p>
            <a:r>
              <a:rPr lang="en-US" sz="1200" b="1" dirty="0" smtClean="0"/>
              <a:t>Objective</a:t>
            </a:r>
            <a:r>
              <a:rPr lang="en-US" sz="1200" b="1" dirty="0"/>
              <a:t>: </a:t>
            </a:r>
          </a:p>
          <a:p>
            <a:pPr lvl="1"/>
            <a:r>
              <a:rPr lang="en-US" sz="1200" dirty="0"/>
              <a:t>Build the tallest tower using the </a:t>
            </a:r>
            <a:r>
              <a:rPr lang="en-US" sz="1200" dirty="0" smtClean="0"/>
              <a:t>resources </a:t>
            </a:r>
            <a:r>
              <a:rPr lang="en-US" sz="1200" dirty="0"/>
              <a:t>you have available to you (Towers will be measured from the base of the structure to the top of the structure.)</a:t>
            </a:r>
          </a:p>
          <a:p>
            <a:r>
              <a:rPr lang="en-US" sz="1200" b="1" dirty="0" smtClean="0"/>
              <a:t>Human </a:t>
            </a:r>
            <a:r>
              <a:rPr lang="en-US" sz="1200" b="1" dirty="0"/>
              <a:t>Resources: </a:t>
            </a:r>
          </a:p>
          <a:p>
            <a:pPr lvl="1"/>
            <a:r>
              <a:rPr lang="en-US" sz="1200" dirty="0"/>
              <a:t>2-3 people</a:t>
            </a:r>
          </a:p>
          <a:p>
            <a:r>
              <a:rPr lang="en-US" sz="1200" b="1" dirty="0"/>
              <a:t>Capital Resources: </a:t>
            </a:r>
          </a:p>
          <a:p>
            <a:pPr lvl="1"/>
            <a:r>
              <a:rPr lang="en-US" sz="1200" dirty="0"/>
              <a:t>15 marshmallows and 25 toothpicks per person</a:t>
            </a:r>
          </a:p>
          <a:p>
            <a:r>
              <a:rPr lang="en-US" sz="1200" b="1" dirty="0"/>
              <a:t>Requirements:</a:t>
            </a:r>
          </a:p>
          <a:p>
            <a:pPr lvl="1"/>
            <a:r>
              <a:rPr lang="en-US" sz="1200" dirty="0"/>
              <a:t>Must register company name and partnership agreement before building. (You will get your supplies when you hand this to your teacher)</a:t>
            </a:r>
          </a:p>
          <a:p>
            <a:endParaRPr lang="en-US" sz="1200" dirty="0"/>
          </a:p>
        </p:txBody>
      </p:sp>
      <p:sp>
        <p:nvSpPr>
          <p:cNvPr id="7" name="Content Placeholder 2"/>
          <p:cNvSpPr txBox="1">
            <a:spLocks/>
          </p:cNvSpPr>
          <p:nvPr/>
        </p:nvSpPr>
        <p:spPr>
          <a:xfrm>
            <a:off x="244365" y="5957455"/>
            <a:ext cx="6400800" cy="304800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endParaRPr lang="en-US" sz="1050" b="1" dirty="0" smtClean="0"/>
          </a:p>
          <a:p>
            <a:pPr>
              <a:lnSpc>
                <a:spcPct val="100000"/>
              </a:lnSpc>
              <a:spcBef>
                <a:spcPts val="0"/>
              </a:spcBef>
            </a:pPr>
            <a:r>
              <a:rPr lang="en-US" sz="1200" b="1" dirty="0" smtClean="0"/>
              <a:t>Objective</a:t>
            </a:r>
            <a:r>
              <a:rPr lang="en-US" sz="1200" b="1" dirty="0"/>
              <a:t>: </a:t>
            </a:r>
          </a:p>
          <a:p>
            <a:pPr lvl="1">
              <a:lnSpc>
                <a:spcPct val="100000"/>
              </a:lnSpc>
              <a:spcBef>
                <a:spcPts val="0"/>
              </a:spcBef>
            </a:pPr>
            <a:r>
              <a:rPr lang="en-US" sz="1200" dirty="0"/>
              <a:t>Build the tallest tower using the resources you have available to you (Towers will be measured from the base of the structure to the top of the structure.)</a:t>
            </a:r>
          </a:p>
          <a:p>
            <a:pPr>
              <a:lnSpc>
                <a:spcPct val="100000"/>
              </a:lnSpc>
              <a:spcBef>
                <a:spcPts val="0"/>
              </a:spcBef>
            </a:pPr>
            <a:r>
              <a:rPr lang="en-US" sz="1200" b="1" dirty="0" smtClean="0"/>
              <a:t>Human Resources: </a:t>
            </a:r>
          </a:p>
          <a:p>
            <a:pPr lvl="1">
              <a:lnSpc>
                <a:spcPct val="100000"/>
              </a:lnSpc>
              <a:spcBef>
                <a:spcPts val="0"/>
              </a:spcBef>
            </a:pPr>
            <a:r>
              <a:rPr lang="en-US" sz="1200" dirty="0" smtClean="0"/>
              <a:t>10-12 people</a:t>
            </a:r>
          </a:p>
          <a:p>
            <a:pPr>
              <a:lnSpc>
                <a:spcPct val="100000"/>
              </a:lnSpc>
              <a:spcBef>
                <a:spcPts val="0"/>
              </a:spcBef>
            </a:pPr>
            <a:r>
              <a:rPr lang="en-US" sz="1200" b="1" dirty="0" smtClean="0"/>
              <a:t>Capital Resources: </a:t>
            </a:r>
          </a:p>
          <a:p>
            <a:pPr lvl="1">
              <a:lnSpc>
                <a:spcPct val="100000"/>
              </a:lnSpc>
              <a:spcBef>
                <a:spcPts val="0"/>
              </a:spcBef>
            </a:pPr>
            <a:r>
              <a:rPr lang="en-US" sz="1200" dirty="0" smtClean="0"/>
              <a:t>60 marshmallows and 75 toothpicks</a:t>
            </a:r>
          </a:p>
          <a:p>
            <a:pPr>
              <a:lnSpc>
                <a:spcPct val="100000"/>
              </a:lnSpc>
              <a:spcBef>
                <a:spcPts val="0"/>
              </a:spcBef>
            </a:pPr>
            <a:r>
              <a:rPr lang="en-US" sz="1200" b="1" dirty="0" smtClean="0"/>
              <a:t>Requirements</a:t>
            </a:r>
            <a:r>
              <a:rPr lang="en-US" sz="1200" dirty="0" smtClean="0"/>
              <a:t>:  </a:t>
            </a:r>
          </a:p>
          <a:p>
            <a:pPr lvl="1">
              <a:lnSpc>
                <a:spcPct val="100000"/>
              </a:lnSpc>
              <a:spcBef>
                <a:spcPts val="0"/>
              </a:spcBef>
            </a:pPr>
            <a:r>
              <a:rPr lang="en-US" sz="1200" dirty="0" smtClean="0"/>
              <a:t>Must “register” company name</a:t>
            </a:r>
          </a:p>
          <a:p>
            <a:pPr lvl="1">
              <a:lnSpc>
                <a:spcPct val="100000"/>
              </a:lnSpc>
              <a:spcBef>
                <a:spcPts val="0"/>
              </a:spcBef>
            </a:pPr>
            <a:r>
              <a:rPr lang="en-US" sz="1200" dirty="0" smtClean="0"/>
              <a:t>Must complete articles of incorporation</a:t>
            </a:r>
          </a:p>
          <a:p>
            <a:pPr lvl="1">
              <a:lnSpc>
                <a:spcPct val="100000"/>
              </a:lnSpc>
              <a:spcBef>
                <a:spcPts val="0"/>
              </a:spcBef>
            </a:pPr>
            <a:r>
              <a:rPr lang="en-US" sz="1200" dirty="0" smtClean="0"/>
              <a:t>Must name a board of directors of at least 6 people</a:t>
            </a:r>
          </a:p>
          <a:p>
            <a:pPr lvl="1">
              <a:lnSpc>
                <a:spcPct val="100000"/>
              </a:lnSpc>
              <a:spcBef>
                <a:spcPts val="0"/>
              </a:spcBef>
            </a:pPr>
            <a:r>
              <a:rPr lang="en-US" sz="1200" dirty="0" smtClean="0"/>
              <a:t>Board of Directors must designate 2 chief builders and vote on it</a:t>
            </a:r>
          </a:p>
          <a:p>
            <a:pPr marL="342900" lvl="1" indent="0">
              <a:lnSpc>
                <a:spcPct val="100000"/>
              </a:lnSpc>
              <a:spcBef>
                <a:spcPts val="0"/>
              </a:spcBef>
              <a:buNone/>
            </a:pPr>
            <a:r>
              <a:rPr lang="en-US" sz="1200" dirty="0" smtClean="0"/>
              <a:t>	(</a:t>
            </a:r>
            <a:r>
              <a:rPr lang="en-US" sz="1200" dirty="0"/>
              <a:t>You will get your supplies when you hand this to your teacher</a:t>
            </a:r>
            <a:r>
              <a:rPr lang="en-US" sz="1200" dirty="0" smtClean="0"/>
              <a:t>)</a:t>
            </a:r>
          </a:p>
          <a:p>
            <a:pPr lvl="1">
              <a:lnSpc>
                <a:spcPct val="100000"/>
              </a:lnSpc>
              <a:spcBef>
                <a:spcPts val="0"/>
              </a:spcBef>
            </a:pPr>
            <a:r>
              <a:rPr lang="en-US" sz="1200" dirty="0" smtClean="0"/>
              <a:t>Must follow the chain of command (BOD &gt; CEO &gt; BUILDERS)</a:t>
            </a:r>
            <a:endParaRPr lang="en-US" sz="1200" dirty="0"/>
          </a:p>
          <a:p>
            <a:pPr lvl="1">
              <a:lnSpc>
                <a:spcPct val="100000"/>
              </a:lnSpc>
              <a:spcBef>
                <a:spcPts val="0"/>
              </a:spcBef>
            </a:pPr>
            <a:endParaRPr lang="en-US" sz="1200" dirty="0"/>
          </a:p>
        </p:txBody>
      </p:sp>
      <p:sp>
        <p:nvSpPr>
          <p:cNvPr id="8" name="Title 1"/>
          <p:cNvSpPr txBox="1">
            <a:spLocks/>
          </p:cNvSpPr>
          <p:nvPr/>
        </p:nvSpPr>
        <p:spPr>
          <a:xfrm>
            <a:off x="3740726" y="3043670"/>
            <a:ext cx="2904439" cy="48814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2700" b="1" cap="all" dirty="0" smtClean="0"/>
              <a:t>PARTNERSHIPS</a:t>
            </a:r>
            <a:endParaRPr lang="en-US" sz="2700" b="1" cap="all" dirty="0"/>
          </a:p>
        </p:txBody>
      </p:sp>
      <p:sp>
        <p:nvSpPr>
          <p:cNvPr id="10" name="Title 1"/>
          <p:cNvSpPr txBox="1">
            <a:spLocks/>
          </p:cNvSpPr>
          <p:nvPr/>
        </p:nvSpPr>
        <p:spPr>
          <a:xfrm>
            <a:off x="3740726" y="5826423"/>
            <a:ext cx="2904439" cy="48814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ctr">
            <a:normAutofit fontScale="97500"/>
          </a:bodyPr>
          <a:lstStyle>
            <a:lvl1pPr algn="l" defTabSz="685800" rtl="0" eaLnBrk="1" latinLnBrk="0" hangingPunct="1">
              <a:lnSpc>
                <a:spcPct val="90000"/>
              </a:lnSpc>
              <a:spcBef>
                <a:spcPct val="0"/>
              </a:spcBef>
              <a:buNone/>
              <a:defRPr sz="33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r"/>
            <a:r>
              <a:rPr lang="en-US" sz="2700" b="1" cap="all" dirty="0" smtClean="0"/>
              <a:t>CORPORATION</a:t>
            </a:r>
            <a:endParaRPr lang="en-US" sz="2700" b="1" cap="all" dirty="0"/>
          </a:p>
        </p:txBody>
      </p:sp>
    </p:spTree>
    <p:extLst>
      <p:ext uri="{BB962C8B-B14F-4D97-AF65-F5344CB8AC3E}">
        <p14:creationId xmlns:p14="http://schemas.microsoft.com/office/powerpoint/2010/main" val="19470035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71488" y="1316182"/>
            <a:ext cx="5915025" cy="3378648"/>
          </a:xfrm>
        </p:spPr>
        <p:txBody>
          <a:bodyPr>
            <a:normAutofit/>
          </a:bodyPr>
          <a:lstStyle/>
          <a:p>
            <a:r>
              <a:rPr lang="en-US" dirty="0" smtClean="0"/>
              <a:t/>
            </a:r>
            <a:br>
              <a:rPr lang="en-US" dirty="0" smtClean="0"/>
            </a:br>
            <a:r>
              <a:rPr lang="en-US" sz="2000" dirty="0"/>
              <a:t>Student Name: </a:t>
            </a:r>
            <a:r>
              <a:rPr lang="en-US" sz="2000" dirty="0" smtClean="0"/>
              <a:t> </a:t>
            </a:r>
            <a:r>
              <a:rPr lang="en-US" dirty="0" smtClean="0"/>
              <a:t>___________________</a:t>
            </a:r>
            <a:r>
              <a:rPr lang="en-US" dirty="0"/>
              <a:t/>
            </a:r>
            <a:br>
              <a:rPr lang="en-US" dirty="0"/>
            </a:br>
            <a:r>
              <a:rPr lang="en-US" dirty="0"/>
              <a:t/>
            </a:r>
            <a:br>
              <a:rPr lang="en-US" dirty="0"/>
            </a:br>
            <a:r>
              <a:rPr lang="en-US" sz="2000" dirty="0"/>
              <a:t>Business Name: </a:t>
            </a:r>
            <a:r>
              <a:rPr lang="en-US" dirty="0" smtClean="0"/>
              <a:t>___________________</a:t>
            </a:r>
            <a:r>
              <a:rPr lang="en-US" dirty="0"/>
              <a:t/>
            </a:r>
            <a:br>
              <a:rPr lang="en-US" dirty="0"/>
            </a:br>
            <a:endParaRPr lang="en-US" dirty="0"/>
          </a:p>
        </p:txBody>
      </p:sp>
      <p:sp>
        <p:nvSpPr>
          <p:cNvPr id="9" name="Title 5"/>
          <p:cNvSpPr txBox="1">
            <a:spLocks/>
          </p:cNvSpPr>
          <p:nvPr/>
        </p:nvSpPr>
        <p:spPr>
          <a:xfrm>
            <a:off x="471488" y="4583439"/>
            <a:ext cx="5915025" cy="420799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t/>
            </a:r>
            <a:br>
              <a:rPr lang="en-US" dirty="0" smtClean="0"/>
            </a:br>
            <a:r>
              <a:rPr lang="en-US" dirty="0" smtClean="0"/>
              <a:t/>
            </a:r>
            <a:br>
              <a:rPr lang="en-US" dirty="0" smtClean="0"/>
            </a:br>
            <a:r>
              <a:rPr lang="en-US" sz="2000" dirty="0" smtClean="0"/>
              <a:t>Student Name:  </a:t>
            </a:r>
            <a:r>
              <a:rPr lang="en-US" dirty="0" smtClean="0"/>
              <a:t>___________________</a:t>
            </a:r>
            <a:br>
              <a:rPr lang="en-US" dirty="0" smtClean="0"/>
            </a:br>
            <a:r>
              <a:rPr lang="en-US" dirty="0" smtClean="0"/>
              <a:t/>
            </a:r>
            <a:br>
              <a:rPr lang="en-US" dirty="0" smtClean="0"/>
            </a:br>
            <a:r>
              <a:rPr lang="en-US" sz="2000" dirty="0" smtClean="0"/>
              <a:t>Business Name: </a:t>
            </a:r>
            <a:r>
              <a:rPr lang="en-US" dirty="0" smtClean="0"/>
              <a:t>___________________</a:t>
            </a:r>
            <a:br>
              <a:rPr lang="en-US" dirty="0" smtClean="0"/>
            </a:br>
            <a:endParaRPr lang="en-US" dirty="0"/>
          </a:p>
        </p:txBody>
      </p:sp>
      <p:sp>
        <p:nvSpPr>
          <p:cNvPr id="4" name="Title 1"/>
          <p:cNvSpPr txBox="1">
            <a:spLocks/>
          </p:cNvSpPr>
          <p:nvPr/>
        </p:nvSpPr>
        <p:spPr>
          <a:xfrm>
            <a:off x="471488" y="735532"/>
            <a:ext cx="6105803" cy="580650"/>
          </a:xfrm>
          <a:prstGeom prst="rect">
            <a:avLst/>
          </a:prstGeom>
          <a:ln w="38100">
            <a:solidFill>
              <a:schemeClr val="tx1"/>
            </a:solidFill>
          </a:ln>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t>PROPRIETORSHIP #1</a:t>
            </a:r>
            <a:endParaRPr lang="en-US" dirty="0"/>
          </a:p>
        </p:txBody>
      </p:sp>
      <p:sp>
        <p:nvSpPr>
          <p:cNvPr id="5" name="Title 1"/>
          <p:cNvSpPr txBox="1">
            <a:spLocks/>
          </p:cNvSpPr>
          <p:nvPr/>
        </p:nvSpPr>
        <p:spPr>
          <a:xfrm>
            <a:off x="471488" y="4864186"/>
            <a:ext cx="6105803" cy="580650"/>
          </a:xfrm>
          <a:prstGeom prst="rect">
            <a:avLst/>
          </a:prstGeom>
          <a:ln w="38100">
            <a:solidFill>
              <a:schemeClr val="tx1"/>
            </a:solidFill>
          </a:ln>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t>PROPRIETORSHIP #2</a:t>
            </a:r>
            <a:endParaRPr lang="en-US" dirty="0"/>
          </a:p>
        </p:txBody>
      </p:sp>
    </p:spTree>
    <p:extLst>
      <p:ext uri="{BB962C8B-B14F-4D97-AF65-F5344CB8AC3E}">
        <p14:creationId xmlns:p14="http://schemas.microsoft.com/office/powerpoint/2010/main" val="30551132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1194" y="996286"/>
            <a:ext cx="6045319" cy="7574507"/>
          </a:xfrm>
        </p:spPr>
        <p:txBody>
          <a:bodyPr>
            <a:noAutofit/>
          </a:bodyPr>
          <a:lstStyle/>
          <a:p>
            <a:pPr>
              <a:lnSpc>
                <a:spcPct val="200000"/>
              </a:lnSpc>
            </a:pPr>
            <a:r>
              <a:rPr lang="en-US" sz="1100" dirty="0" smtClean="0"/>
              <a:t/>
            </a:r>
            <a:br>
              <a:rPr lang="en-US" sz="1100" dirty="0" smtClean="0"/>
            </a:br>
            <a:r>
              <a:rPr lang="en-US" sz="1100" dirty="0" smtClean="0"/>
              <a:t>Partner #1  Name:  _____________________________</a:t>
            </a:r>
            <a:br>
              <a:rPr lang="en-US" sz="1100" dirty="0" smtClean="0"/>
            </a:br>
            <a:r>
              <a:rPr lang="en-US" sz="1100" dirty="0" smtClean="0"/>
              <a:t/>
            </a:r>
            <a:br>
              <a:rPr lang="en-US" sz="1100" dirty="0" smtClean="0"/>
            </a:br>
            <a:r>
              <a:rPr lang="en-US" sz="1100" dirty="0" smtClean="0"/>
              <a:t>Partner #2  Name: ______________________________</a:t>
            </a:r>
            <a:br>
              <a:rPr lang="en-US" sz="1100" dirty="0" smtClean="0"/>
            </a:br>
            <a:r>
              <a:rPr lang="en-US" sz="1100" dirty="0" smtClean="0"/>
              <a:t/>
            </a:r>
            <a:br>
              <a:rPr lang="en-US" sz="1100" dirty="0" smtClean="0"/>
            </a:br>
            <a:r>
              <a:rPr lang="en-US" sz="1100" dirty="0" smtClean="0"/>
              <a:t>1. Type of Business. The Partners voluntarily associate themselves together as general partners for the purpose of conducting the general business of _______________________________________, and any other type of business that may from time to time be agreed on by the Partners. 2. Name of Partnership. </a:t>
            </a:r>
            <a:br>
              <a:rPr lang="en-US" sz="1100" dirty="0" smtClean="0"/>
            </a:br>
            <a:r>
              <a:rPr lang="en-US" sz="1100" dirty="0" smtClean="0"/>
              <a:t/>
            </a:r>
            <a:br>
              <a:rPr lang="en-US" sz="1100" dirty="0" smtClean="0"/>
            </a:br>
            <a:r>
              <a:rPr lang="en-US" sz="1100" dirty="0" smtClean="0"/>
              <a:t>2. The name of the Partnership shall be ____________________________________________ __________________________________. This name will be registered in the office of the Secretary of State as the fictitious name of the Partnership. </a:t>
            </a:r>
            <a:br>
              <a:rPr lang="en-US" sz="1100" dirty="0" smtClean="0"/>
            </a:br>
            <a:r>
              <a:rPr lang="en-US" sz="1100" dirty="0" smtClean="0"/>
              <a:t/>
            </a:r>
            <a:br>
              <a:rPr lang="en-US" sz="1100" dirty="0" smtClean="0"/>
            </a:br>
            <a:r>
              <a:rPr lang="en-US" sz="1100" dirty="0" smtClean="0"/>
              <a:t>3. Term of Partnership. The Partnership shall commence on_________________________________ and shall continue until ________________________________________________________ or terminated as provided in this Agreement. </a:t>
            </a:r>
            <a:br>
              <a:rPr lang="en-US" sz="1100" dirty="0" smtClean="0"/>
            </a:br>
            <a:r>
              <a:rPr lang="en-US" sz="1100" dirty="0" smtClean="0"/>
              <a:t/>
            </a:r>
            <a:br>
              <a:rPr lang="en-US" sz="1100" dirty="0" smtClean="0"/>
            </a:br>
            <a:r>
              <a:rPr lang="en-US" sz="1100" dirty="0" smtClean="0"/>
              <a:t>4. Place of Business. The principal place of business of the Partnership shall be at ________________________________________________________, and any other place or places that may be mutually agreed on by the parties to this Agreement.</a:t>
            </a:r>
            <a:br>
              <a:rPr lang="en-US" sz="1100" dirty="0" smtClean="0"/>
            </a:br>
            <a:r>
              <a:rPr lang="en-US" sz="1100" dirty="0" smtClean="0"/>
              <a:t/>
            </a:r>
            <a:br>
              <a:rPr lang="en-US" sz="1100" dirty="0" smtClean="0"/>
            </a:br>
            <a:r>
              <a:rPr lang="en-US" sz="1100" dirty="0" smtClean="0"/>
              <a:t/>
            </a:r>
            <a:br>
              <a:rPr lang="en-US" sz="1100" dirty="0" smtClean="0"/>
            </a:br>
            <a:r>
              <a:rPr lang="en-US" sz="1100" dirty="0" smtClean="0"/>
              <a:t/>
            </a:r>
            <a:br>
              <a:rPr lang="en-US" sz="1100" dirty="0" smtClean="0"/>
            </a:br>
            <a:endParaRPr lang="en-US" sz="1100" dirty="0"/>
          </a:p>
        </p:txBody>
      </p:sp>
      <p:sp>
        <p:nvSpPr>
          <p:cNvPr id="3" name="Title 1"/>
          <p:cNvSpPr txBox="1">
            <a:spLocks/>
          </p:cNvSpPr>
          <p:nvPr/>
        </p:nvSpPr>
        <p:spPr>
          <a:xfrm>
            <a:off x="405832" y="152399"/>
            <a:ext cx="6105803" cy="580650"/>
          </a:xfrm>
          <a:prstGeom prst="rect">
            <a:avLst/>
          </a:prstGeom>
          <a:ln w="38100">
            <a:solidFill>
              <a:schemeClr val="tx1"/>
            </a:solidFill>
          </a:ln>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t>PARTNERSHIP #1</a:t>
            </a:r>
            <a:endParaRPr lang="en-US" dirty="0"/>
          </a:p>
        </p:txBody>
      </p:sp>
    </p:spTree>
    <p:extLst>
      <p:ext uri="{BB962C8B-B14F-4D97-AF65-F5344CB8AC3E}">
        <p14:creationId xmlns:p14="http://schemas.microsoft.com/office/powerpoint/2010/main" val="15261686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1194" y="996286"/>
            <a:ext cx="6045319" cy="7874759"/>
          </a:xfrm>
        </p:spPr>
        <p:txBody>
          <a:bodyPr>
            <a:noAutofit/>
          </a:bodyPr>
          <a:lstStyle/>
          <a:p>
            <a:pPr>
              <a:lnSpc>
                <a:spcPct val="200000"/>
              </a:lnSpc>
            </a:pPr>
            <a:r>
              <a:rPr lang="en-US" sz="1100" dirty="0" smtClean="0"/>
              <a:t/>
            </a:r>
            <a:br>
              <a:rPr lang="en-US" sz="1100" dirty="0" smtClean="0"/>
            </a:br>
            <a:r>
              <a:rPr lang="en-US" sz="1100" dirty="0" smtClean="0"/>
              <a:t/>
            </a:r>
            <a:br>
              <a:rPr lang="en-US" sz="1100" dirty="0" smtClean="0"/>
            </a:br>
            <a:r>
              <a:rPr lang="en-US" sz="1100" dirty="0" smtClean="0"/>
              <a:t>Partner #1  </a:t>
            </a:r>
            <a:r>
              <a:rPr lang="en-US" sz="1100" dirty="0"/>
              <a:t>Name: </a:t>
            </a:r>
            <a:r>
              <a:rPr lang="en-US" sz="1100" dirty="0" smtClean="0"/>
              <a:t> _____________________________</a:t>
            </a:r>
            <a:br>
              <a:rPr lang="en-US" sz="1100" dirty="0" smtClean="0"/>
            </a:br>
            <a:r>
              <a:rPr lang="en-US" sz="1100" dirty="0"/>
              <a:t/>
            </a:r>
            <a:br>
              <a:rPr lang="en-US" sz="1100" dirty="0"/>
            </a:br>
            <a:r>
              <a:rPr lang="en-US" sz="1100" dirty="0"/>
              <a:t>Partner </a:t>
            </a:r>
            <a:r>
              <a:rPr lang="en-US" sz="1100" dirty="0" smtClean="0"/>
              <a:t>#2  </a:t>
            </a:r>
            <a:r>
              <a:rPr lang="en-US" sz="1100" dirty="0"/>
              <a:t>Name: </a:t>
            </a:r>
            <a:r>
              <a:rPr lang="en-US" sz="1100" dirty="0" smtClean="0"/>
              <a:t>______________________________</a:t>
            </a:r>
            <a:br>
              <a:rPr lang="en-US" sz="1100" dirty="0" smtClean="0"/>
            </a:br>
            <a:r>
              <a:rPr lang="en-US" sz="1100" dirty="0"/>
              <a:t/>
            </a:r>
            <a:br>
              <a:rPr lang="en-US" sz="1100" dirty="0"/>
            </a:br>
            <a:r>
              <a:rPr lang="en-US" sz="1100" dirty="0" smtClean="0"/>
              <a:t>Partner #3 Name: ______________________________</a:t>
            </a:r>
            <a:r>
              <a:rPr lang="en-US" sz="1100" dirty="0"/>
              <a:t/>
            </a:r>
            <a:br>
              <a:rPr lang="en-US" sz="1100" dirty="0"/>
            </a:br>
            <a:r>
              <a:rPr lang="en-US" sz="1100" dirty="0" smtClean="0"/>
              <a:t/>
            </a:r>
            <a:br>
              <a:rPr lang="en-US" sz="1100" dirty="0" smtClean="0"/>
            </a:br>
            <a:r>
              <a:rPr lang="en-US" sz="1100" dirty="0" smtClean="0"/>
              <a:t>1</a:t>
            </a:r>
            <a:r>
              <a:rPr lang="en-US" sz="1100" dirty="0"/>
              <a:t>. </a:t>
            </a:r>
            <a:r>
              <a:rPr lang="en-US" sz="1100" b="1" dirty="0"/>
              <a:t>Type of Business</a:t>
            </a:r>
            <a:r>
              <a:rPr lang="en-US" sz="1100" dirty="0"/>
              <a:t>. The Partners voluntarily associate themselves together as general partners for the purpose of conducting the general business of _______________________________________, and any other type of business that may from time to time be agreed on by the Partners. 2. Name of Partnership. </a:t>
            </a:r>
            <a:r>
              <a:rPr lang="en-US" sz="1100" dirty="0" smtClean="0"/>
              <a:t/>
            </a:r>
            <a:br>
              <a:rPr lang="en-US" sz="1100" dirty="0" smtClean="0"/>
            </a:br>
            <a:r>
              <a:rPr lang="en-US" sz="1100" dirty="0" smtClean="0"/>
              <a:t/>
            </a:r>
            <a:br>
              <a:rPr lang="en-US" sz="1100" dirty="0" smtClean="0"/>
            </a:br>
            <a:r>
              <a:rPr lang="en-US" sz="1100" dirty="0" smtClean="0"/>
              <a:t>2. The </a:t>
            </a:r>
            <a:r>
              <a:rPr lang="en-US" sz="1100" b="1" dirty="0"/>
              <a:t>name of the Partnership </a:t>
            </a:r>
            <a:r>
              <a:rPr lang="en-US" sz="1100" dirty="0"/>
              <a:t>shall be ____________________________________________ __________________________________. This name will be registered in the office of the Secretary of State as the fictitious name of the Partnership. </a:t>
            </a:r>
            <a:r>
              <a:rPr lang="en-US" sz="1100" dirty="0" smtClean="0"/>
              <a:t/>
            </a:r>
            <a:br>
              <a:rPr lang="en-US" sz="1100" dirty="0" smtClean="0"/>
            </a:br>
            <a:r>
              <a:rPr lang="en-US" sz="1100" dirty="0"/>
              <a:t/>
            </a:r>
            <a:br>
              <a:rPr lang="en-US" sz="1100" dirty="0"/>
            </a:br>
            <a:r>
              <a:rPr lang="en-US" sz="1100" dirty="0" smtClean="0"/>
              <a:t>3</a:t>
            </a:r>
            <a:r>
              <a:rPr lang="en-US" sz="1100" dirty="0"/>
              <a:t>. </a:t>
            </a:r>
            <a:r>
              <a:rPr lang="en-US" sz="1100" b="1" dirty="0"/>
              <a:t>Term of Partnership</a:t>
            </a:r>
            <a:r>
              <a:rPr lang="en-US" sz="1100" dirty="0"/>
              <a:t>. The Partnership shall commence on</a:t>
            </a:r>
            <a:r>
              <a:rPr lang="en-US" sz="1100" dirty="0" smtClean="0"/>
              <a:t>_________________________________ and </a:t>
            </a:r>
            <a:r>
              <a:rPr lang="en-US" sz="1100" dirty="0"/>
              <a:t>shall continue until ________________________________________________________ or terminated as provided in this Agreement. </a:t>
            </a:r>
            <a:r>
              <a:rPr lang="en-US" sz="1100" dirty="0" smtClean="0"/>
              <a:t/>
            </a:r>
            <a:br>
              <a:rPr lang="en-US" sz="1100" dirty="0" smtClean="0"/>
            </a:br>
            <a:r>
              <a:rPr lang="en-US" sz="1100" dirty="0" smtClean="0"/>
              <a:t/>
            </a:r>
            <a:br>
              <a:rPr lang="en-US" sz="1100" dirty="0" smtClean="0"/>
            </a:br>
            <a:r>
              <a:rPr lang="en-US" sz="1100" dirty="0" smtClean="0"/>
              <a:t>4</a:t>
            </a:r>
            <a:r>
              <a:rPr lang="en-US" sz="1100" dirty="0"/>
              <a:t>. </a:t>
            </a:r>
            <a:r>
              <a:rPr lang="en-US" sz="1100" b="1" dirty="0"/>
              <a:t>Place of Business</a:t>
            </a:r>
            <a:r>
              <a:rPr lang="en-US" sz="1100" dirty="0"/>
              <a:t>. The principal place of business of the Partnership shall be at </a:t>
            </a:r>
            <a:r>
              <a:rPr lang="en-US" sz="1100" dirty="0" smtClean="0"/>
              <a:t>________________________________________________________, and </a:t>
            </a:r>
            <a:r>
              <a:rPr lang="en-US" sz="1100" dirty="0"/>
              <a:t>any other place or places that may be mutually agreed on by the parties to this Agreement.</a:t>
            </a:r>
            <a:r>
              <a:rPr lang="en-US" sz="1100" dirty="0" smtClean="0"/>
              <a:t/>
            </a:r>
            <a:br>
              <a:rPr lang="en-US" sz="1100" dirty="0" smtClean="0"/>
            </a:br>
            <a:r>
              <a:rPr lang="en-US" sz="1100" dirty="0" smtClean="0"/>
              <a:t/>
            </a:r>
            <a:br>
              <a:rPr lang="en-US" sz="1100" dirty="0" smtClean="0"/>
            </a:br>
            <a:r>
              <a:rPr lang="en-US" sz="1100" dirty="0"/>
              <a:t/>
            </a:r>
            <a:br>
              <a:rPr lang="en-US" sz="1100" dirty="0"/>
            </a:br>
            <a:r>
              <a:rPr lang="en-US" sz="1100" dirty="0"/>
              <a:t/>
            </a:r>
            <a:br>
              <a:rPr lang="en-US" sz="1100" dirty="0"/>
            </a:br>
            <a:endParaRPr lang="en-US" sz="1100" dirty="0"/>
          </a:p>
        </p:txBody>
      </p:sp>
      <p:sp>
        <p:nvSpPr>
          <p:cNvPr id="3" name="Title 1"/>
          <p:cNvSpPr txBox="1">
            <a:spLocks/>
          </p:cNvSpPr>
          <p:nvPr/>
        </p:nvSpPr>
        <p:spPr>
          <a:xfrm>
            <a:off x="405832" y="152399"/>
            <a:ext cx="6105803" cy="580650"/>
          </a:xfrm>
          <a:prstGeom prst="rect">
            <a:avLst/>
          </a:prstGeom>
          <a:ln w="38100">
            <a:solidFill>
              <a:schemeClr val="tx1"/>
            </a:solidFill>
          </a:ln>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t>PARTNERSHIP #2</a:t>
            </a:r>
            <a:endParaRPr lang="en-US" dirty="0"/>
          </a:p>
        </p:txBody>
      </p:sp>
    </p:spTree>
    <p:extLst>
      <p:ext uri="{BB962C8B-B14F-4D97-AF65-F5344CB8AC3E}">
        <p14:creationId xmlns:p14="http://schemas.microsoft.com/office/powerpoint/2010/main" val="40929934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41194" y="996286"/>
            <a:ext cx="6045319" cy="7874759"/>
          </a:xfrm>
        </p:spPr>
        <p:txBody>
          <a:bodyPr>
            <a:noAutofit/>
          </a:bodyPr>
          <a:lstStyle/>
          <a:p>
            <a:pPr>
              <a:lnSpc>
                <a:spcPct val="200000"/>
              </a:lnSpc>
            </a:pPr>
            <a:r>
              <a:rPr lang="en-US" sz="1100" dirty="0" smtClean="0"/>
              <a:t/>
            </a:r>
            <a:br>
              <a:rPr lang="en-US" sz="1100" dirty="0" smtClean="0"/>
            </a:br>
            <a:r>
              <a:rPr lang="en-US" sz="1100" dirty="0" smtClean="0"/>
              <a:t>Partner #1  </a:t>
            </a:r>
            <a:r>
              <a:rPr lang="en-US" sz="1100" dirty="0"/>
              <a:t>Name: </a:t>
            </a:r>
            <a:r>
              <a:rPr lang="en-US" sz="1100" dirty="0" smtClean="0"/>
              <a:t> _____________________________</a:t>
            </a:r>
            <a:br>
              <a:rPr lang="en-US" sz="1100" dirty="0" smtClean="0"/>
            </a:br>
            <a:r>
              <a:rPr lang="en-US" sz="1100" dirty="0" smtClean="0"/>
              <a:t>Partner #2  </a:t>
            </a:r>
            <a:r>
              <a:rPr lang="en-US" sz="1100" dirty="0"/>
              <a:t>Name: </a:t>
            </a:r>
            <a:r>
              <a:rPr lang="en-US" sz="1100" dirty="0" smtClean="0"/>
              <a:t>______________________________</a:t>
            </a:r>
            <a:br>
              <a:rPr lang="en-US" sz="1100" dirty="0" smtClean="0"/>
            </a:br>
            <a:r>
              <a:rPr lang="en-US" sz="1100" dirty="0" smtClean="0"/>
              <a:t>Partner #3 Name: ______________________________</a:t>
            </a:r>
            <a:br>
              <a:rPr lang="en-US" sz="1100" dirty="0" smtClean="0"/>
            </a:br>
            <a:r>
              <a:rPr lang="en-US" sz="1100" dirty="0"/>
              <a:t>Partner </a:t>
            </a:r>
            <a:r>
              <a:rPr lang="en-US" sz="1100" dirty="0" smtClean="0"/>
              <a:t>#4 </a:t>
            </a:r>
            <a:r>
              <a:rPr lang="en-US" sz="1100" dirty="0"/>
              <a:t>Name: ______________________________</a:t>
            </a:r>
            <a:br>
              <a:rPr lang="en-US" sz="1100" dirty="0"/>
            </a:br>
            <a:r>
              <a:rPr lang="en-US" sz="1100" dirty="0" smtClean="0"/>
              <a:t/>
            </a:r>
            <a:br>
              <a:rPr lang="en-US" sz="1100" dirty="0" smtClean="0"/>
            </a:br>
            <a:r>
              <a:rPr lang="en-US" sz="1100" dirty="0" smtClean="0"/>
              <a:t>1</a:t>
            </a:r>
            <a:r>
              <a:rPr lang="en-US" sz="1100" dirty="0"/>
              <a:t>. </a:t>
            </a:r>
            <a:r>
              <a:rPr lang="en-US" sz="1100" b="1" dirty="0"/>
              <a:t>Type of Business</a:t>
            </a:r>
            <a:r>
              <a:rPr lang="en-US" sz="1100" dirty="0"/>
              <a:t>. The Partners voluntarily associate themselves together as general partners for the purpose of conducting the general business of _______________________________________, and any other type of business that may from time to time be agreed on by the Partners. 2. Name of Partnership. </a:t>
            </a:r>
            <a:r>
              <a:rPr lang="en-US" sz="1100" dirty="0" smtClean="0"/>
              <a:t/>
            </a:r>
            <a:br>
              <a:rPr lang="en-US" sz="1100" dirty="0" smtClean="0"/>
            </a:br>
            <a:r>
              <a:rPr lang="en-US" sz="1100" dirty="0" smtClean="0"/>
              <a:t/>
            </a:r>
            <a:br>
              <a:rPr lang="en-US" sz="1100" dirty="0" smtClean="0"/>
            </a:br>
            <a:r>
              <a:rPr lang="en-US" sz="1100" dirty="0" smtClean="0"/>
              <a:t>2. The </a:t>
            </a:r>
            <a:r>
              <a:rPr lang="en-US" sz="1100" b="1" dirty="0"/>
              <a:t>name of the Partnership </a:t>
            </a:r>
            <a:r>
              <a:rPr lang="en-US" sz="1100" dirty="0"/>
              <a:t>shall be ____________________________________________ __________________________________. This name will be registered in the office of the Secretary of State as the fictitious name of the Partnership. </a:t>
            </a:r>
            <a:r>
              <a:rPr lang="en-US" sz="1100" dirty="0" smtClean="0"/>
              <a:t/>
            </a:r>
            <a:br>
              <a:rPr lang="en-US" sz="1100" dirty="0" smtClean="0"/>
            </a:br>
            <a:r>
              <a:rPr lang="en-US" sz="1100" dirty="0"/>
              <a:t/>
            </a:r>
            <a:br>
              <a:rPr lang="en-US" sz="1100" dirty="0"/>
            </a:br>
            <a:r>
              <a:rPr lang="en-US" sz="1100" dirty="0" smtClean="0"/>
              <a:t>3</a:t>
            </a:r>
            <a:r>
              <a:rPr lang="en-US" sz="1100" dirty="0"/>
              <a:t>. </a:t>
            </a:r>
            <a:r>
              <a:rPr lang="en-US" sz="1100" b="1" dirty="0"/>
              <a:t>Term of Partnership</a:t>
            </a:r>
            <a:r>
              <a:rPr lang="en-US" sz="1100" dirty="0"/>
              <a:t>. The Partnership shall commence on</a:t>
            </a:r>
            <a:r>
              <a:rPr lang="en-US" sz="1100" dirty="0" smtClean="0"/>
              <a:t>_________________________________ and </a:t>
            </a:r>
            <a:r>
              <a:rPr lang="en-US" sz="1100" dirty="0"/>
              <a:t>shall continue until ________________________________________________________ or terminated as provided in this Agreement. </a:t>
            </a:r>
            <a:r>
              <a:rPr lang="en-US" sz="1100" dirty="0" smtClean="0"/>
              <a:t/>
            </a:r>
            <a:br>
              <a:rPr lang="en-US" sz="1100" dirty="0" smtClean="0"/>
            </a:br>
            <a:r>
              <a:rPr lang="en-US" sz="1100" dirty="0" smtClean="0"/>
              <a:t/>
            </a:r>
            <a:br>
              <a:rPr lang="en-US" sz="1100" dirty="0" smtClean="0"/>
            </a:br>
            <a:r>
              <a:rPr lang="en-US" sz="1100" dirty="0" smtClean="0"/>
              <a:t>4</a:t>
            </a:r>
            <a:r>
              <a:rPr lang="en-US" sz="1100" dirty="0"/>
              <a:t>. </a:t>
            </a:r>
            <a:r>
              <a:rPr lang="en-US" sz="1100" b="1" dirty="0"/>
              <a:t>Place of Business</a:t>
            </a:r>
            <a:r>
              <a:rPr lang="en-US" sz="1100" dirty="0"/>
              <a:t>. The principal place of business of the Partnership shall be at </a:t>
            </a:r>
            <a:r>
              <a:rPr lang="en-US" sz="1100" dirty="0" smtClean="0"/>
              <a:t>________________________________________________________, and </a:t>
            </a:r>
            <a:r>
              <a:rPr lang="en-US" sz="1100" dirty="0"/>
              <a:t>any other place or places that may be mutually agreed on by the parties to this Agreement.</a:t>
            </a:r>
            <a:r>
              <a:rPr lang="en-US" sz="1100" dirty="0" smtClean="0"/>
              <a:t/>
            </a:r>
            <a:br>
              <a:rPr lang="en-US" sz="1100" dirty="0" smtClean="0"/>
            </a:br>
            <a:r>
              <a:rPr lang="en-US" sz="1100" dirty="0" smtClean="0"/>
              <a:t/>
            </a:r>
            <a:br>
              <a:rPr lang="en-US" sz="1100" dirty="0" smtClean="0"/>
            </a:br>
            <a:r>
              <a:rPr lang="en-US" sz="1100" dirty="0"/>
              <a:t/>
            </a:r>
            <a:br>
              <a:rPr lang="en-US" sz="1100" dirty="0"/>
            </a:br>
            <a:r>
              <a:rPr lang="en-US" sz="1100" dirty="0"/>
              <a:t/>
            </a:r>
            <a:br>
              <a:rPr lang="en-US" sz="1100" dirty="0"/>
            </a:br>
            <a:endParaRPr lang="en-US" sz="1100" dirty="0"/>
          </a:p>
        </p:txBody>
      </p:sp>
      <p:sp>
        <p:nvSpPr>
          <p:cNvPr id="3" name="Title 1"/>
          <p:cNvSpPr txBox="1">
            <a:spLocks/>
          </p:cNvSpPr>
          <p:nvPr/>
        </p:nvSpPr>
        <p:spPr>
          <a:xfrm>
            <a:off x="405832" y="152399"/>
            <a:ext cx="6105803" cy="580650"/>
          </a:xfrm>
          <a:prstGeom prst="rect">
            <a:avLst/>
          </a:prstGeom>
          <a:ln w="38100">
            <a:solidFill>
              <a:schemeClr val="tx1"/>
            </a:solidFill>
          </a:ln>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smtClean="0"/>
              <a:t>PARTNERSHIP #3</a:t>
            </a:r>
            <a:endParaRPr lang="en-US" dirty="0"/>
          </a:p>
        </p:txBody>
      </p:sp>
    </p:spTree>
    <p:extLst>
      <p:ext uri="{BB962C8B-B14F-4D97-AF65-F5344CB8AC3E}">
        <p14:creationId xmlns:p14="http://schemas.microsoft.com/office/powerpoint/2010/main" val="395208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357</TotalTime>
  <Words>1536</Words>
  <Application>Microsoft Office PowerPoint</Application>
  <PresentationFormat>On-screen Show (4:3)</PresentationFormat>
  <Paragraphs>129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 DARLING</vt:lpstr>
      <vt:lpstr>AR DELANEY</vt:lpstr>
      <vt:lpstr>Arial</vt:lpstr>
      <vt:lpstr>Calibri</vt:lpstr>
      <vt:lpstr>Calibri Light</vt:lpstr>
      <vt:lpstr>Times New Roman</vt:lpstr>
      <vt:lpstr>Office Theme</vt:lpstr>
      <vt:lpstr>Marshmallow Tower      Types of  Business Ownership Project</vt:lpstr>
      <vt:lpstr>TEACHER PAGE</vt:lpstr>
      <vt:lpstr>PowerPoint Presentation</vt:lpstr>
      <vt:lpstr>Group Assignment Sheets</vt:lpstr>
      <vt:lpstr>Proprietorships</vt:lpstr>
      <vt:lpstr> Student Name:  ___________________  Business Name: ___________________ </vt:lpstr>
      <vt:lpstr> Partner #1  Name:  _____________________________  Partner #2  Name: ______________________________  1. Type of Business. The Partners voluntarily associate themselves together as general partners for the purpose of conducting the general business of _______________________________________, and any other type of business that may from time to time be agreed on by the Partners. 2. Name of Partnership.   2. The name of the Partnership shall be ____________________________________________ __________________________________. This name will be registered in the office of the Secretary of State as the fictitious name of the Partnership.   3. Term of Partnership. The Partnership shall commence on_________________________________ and shall continue until ________________________________________________________ or terminated as provided in this Agreement.   4. Place of Business. The principal place of business of the Partnership shall be at ________________________________________________________, and any other place or places that may be mutually agreed on by the parties to this Agreement.    </vt:lpstr>
      <vt:lpstr>  Partner #1  Name:  _____________________________  Partner #2  Name: ______________________________  Partner #3 Name: ______________________________  1. Type of Business. The Partners voluntarily associate themselves together as general partners for the purpose of conducting the general business of _______________________________________, and any other type of business that may from time to time be agreed on by the Partners. 2. Name of Partnership.   2. The name of the Partnership shall be ____________________________________________ __________________________________. This name will be registered in the office of the Secretary of State as the fictitious name of the Partnership.   3. Term of Partnership. The Partnership shall commence on_________________________________ and shall continue until ________________________________________________________ or terminated as provided in this Agreement.   4. Place of Business. The principal place of business of the Partnership shall be at ________________________________________________________, and any other place or places that may be mutually agreed on by the parties to this Agreement.    </vt:lpstr>
      <vt:lpstr> Partner #1  Name:  _____________________________ Partner #2  Name: ______________________________ Partner #3 Name: ______________________________ Partner #4 Name: ______________________________  1. Type of Business. The Partners voluntarily associate themselves together as general partners for the purpose of conducting the general business of _______________________________________, and any other type of business that may from time to time be agreed on by the Partners. 2. Name of Partnership.   2. The name of the Partnership shall be ____________________________________________ __________________________________. This name will be registered in the office of the Secretary of State as the fictitious name of the Partnership.   3. Term of Partnership. The Partnership shall commence on_________________________________ and shall continue until ________________________________________________________ or terminated as provided in this Agreement.   4. Place of Business. The principal place of business of the Partnership shall be at ________________________________________________________, and any other place or places that may be mutually agreed on by the parties to this Agreement.    </vt:lpstr>
      <vt:lpstr>List least 6 Board of Directors:   Articles of Incorporation:  Article I: Type of business: The purpose of conducting the general business of ______________________________________, and any other type of business that may from time to time be agreed on by the board of directors. Article II: Name of the business shall be ____________________________________________. This name will be registered in the office of the Secretary of State as the fictitious name of the corporation.  Article III: Board of Directors shall serve a ___________________term.  The company should have at least 6 board of directors listed. Article IV:  Place of Business. The principal place of business of the Partnership shall be at ________________________________________________________, and any other place or places that may be mutually agreed on by the parties to this Agreement. By Laws:  1. Only the chief builders (______________________________________ and ____________________________________________) should construct the tower.   2. All decisions must be voted on by the board of directors. 3. A written log of all construction decisions and the vote must be handed in at the end of class 4. All decisions must follow the chain of command.  Members may make suggestions to the BOD who will vote and let the CEO know of the decision who will pass it along to the builders. Signed:  CEO: __________________________________________   Chairman of the Board: _______________________________________    </vt:lpstr>
      <vt:lpstr>Board of Directors Voting Sheet</vt:lpstr>
      <vt:lpstr>PowerPoint Presentation</vt:lpstr>
    </vt:vector>
  </TitlesOfParts>
  <Company>USD-457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Marshmallow Tower  Types of Business Ownership Project</dc:title>
  <dc:creator>Ember Dortch</dc:creator>
  <cp:lastModifiedBy>Dortch, Ember</cp:lastModifiedBy>
  <cp:revision>19</cp:revision>
  <cp:lastPrinted>2017-09-12T19:08:50Z</cp:lastPrinted>
  <dcterms:created xsi:type="dcterms:W3CDTF">2017-09-12T17:50:46Z</dcterms:created>
  <dcterms:modified xsi:type="dcterms:W3CDTF">2022-04-28T12:03:14Z</dcterms:modified>
</cp:coreProperties>
</file>