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36"/>
  </p:notesMasterIdLst>
  <p:handoutMasterIdLst>
    <p:handoutMasterId r:id="rId37"/>
  </p:handoutMasterIdLst>
  <p:sldIdLst>
    <p:sldId id="256" r:id="rId2"/>
    <p:sldId id="257" r:id="rId3"/>
    <p:sldId id="286" r:id="rId4"/>
    <p:sldId id="258" r:id="rId5"/>
    <p:sldId id="259" r:id="rId6"/>
    <p:sldId id="260" r:id="rId7"/>
    <p:sldId id="261" r:id="rId8"/>
    <p:sldId id="262" r:id="rId9"/>
    <p:sldId id="263" r:id="rId10"/>
    <p:sldId id="264" r:id="rId11"/>
    <p:sldId id="265" r:id="rId12"/>
    <p:sldId id="266" r:id="rId13"/>
    <p:sldId id="267" r:id="rId14"/>
    <p:sldId id="268" r:id="rId15"/>
    <p:sldId id="273" r:id="rId16"/>
    <p:sldId id="269" r:id="rId17"/>
    <p:sldId id="272" r:id="rId18"/>
    <p:sldId id="270" r:id="rId19"/>
    <p:sldId id="271" r:id="rId20"/>
    <p:sldId id="274" r:id="rId21"/>
    <p:sldId id="275" r:id="rId22"/>
    <p:sldId id="290" r:id="rId23"/>
    <p:sldId id="276" r:id="rId24"/>
    <p:sldId id="277" r:id="rId25"/>
    <p:sldId id="278" r:id="rId26"/>
    <p:sldId id="279" r:id="rId27"/>
    <p:sldId id="280" r:id="rId28"/>
    <p:sldId id="281" r:id="rId29"/>
    <p:sldId id="282" r:id="rId30"/>
    <p:sldId id="284" r:id="rId31"/>
    <p:sldId id="285" r:id="rId32"/>
    <p:sldId id="287" r:id="rId33"/>
    <p:sldId id="288"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AE3A218-8556-4461-B763-4A0A824D63F5}" type="datetimeFigureOut">
              <a:rPr lang="en-US" smtClean="0"/>
              <a:pPr/>
              <a:t>6/2/2013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506C00E-25DE-4E63-9A96-6D400AC8C4C6}"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919258-4429-411A-934C-D933AD2ABBE0}" type="datetimeFigureOut">
              <a:rPr lang="en-US" smtClean="0"/>
              <a:pPr/>
              <a:t>6/2/2013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D917C3-D99E-4AB5-9647-1FDDBF8C0AC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D917C3-D99E-4AB5-9647-1FDDBF8C0AC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D917C3-D99E-4AB5-9647-1FDDBF8C0AC2}"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D917C3-D99E-4AB5-9647-1FDDBF8C0AC2}"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6/2/2013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6/2/2013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6/2/2013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liatairline.com/navSource.html?page_id=80" TargetMode="External"/><Relationship Id="rId2" Type="http://schemas.openxmlformats.org/officeDocument/2006/relationships/image" Target="../media/image2.gif"/><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hyperlink" Target="stock%20marke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youtube.com/watch?v=74gPFEqazMY" TargetMode="External"/><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hyperlink" Target="Credit%20Union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029" dirty="0" smtClean="0"/>
              <a:t>Types of Business Organizations</a:t>
            </a:r>
            <a:endParaRPr lang="en-US" dirty="0"/>
          </a:p>
        </p:txBody>
      </p:sp>
      <p:sp>
        <p:nvSpPr>
          <p:cNvPr id="3" name="Subtitle 2"/>
          <p:cNvSpPr>
            <a:spLocks noGrp="1"/>
          </p:cNvSpPr>
          <p:nvPr>
            <p:ph type="subTitle" idx="1"/>
          </p:nvPr>
        </p:nvSpPr>
        <p:spPr/>
        <p:txBody>
          <a:bodyPr>
            <a:normAutofit/>
          </a:bodyPr>
          <a:lstStyle/>
          <a:p>
            <a:r>
              <a:rPr lang="en-029" dirty="0" smtClean="0"/>
              <a:t>Economics</a:t>
            </a:r>
          </a:p>
          <a:p>
            <a:r>
              <a:rPr lang="en-029" smtClean="0"/>
              <a:t>J</a:t>
            </a:r>
            <a:r>
              <a:rPr lang="en-029" dirty="0" smtClean="0"/>
              <a:t>. Gregory</a:t>
            </a:r>
          </a:p>
          <a:p>
            <a:r>
              <a:rPr lang="en-029" dirty="0" smtClean="0"/>
              <a:t>(Adapted from </a:t>
            </a:r>
            <a:r>
              <a:rPr lang="en-029" dirty="0" err="1" smtClean="0"/>
              <a:t>Carlong</a:t>
            </a:r>
            <a:r>
              <a:rPr lang="en-029" dirty="0" smtClean="0"/>
              <a:t> Economics for CSEC)</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Partnership</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029" b="1" dirty="0" smtClean="0"/>
              <a:t>ADVANTAGES</a:t>
            </a:r>
            <a:r>
              <a:rPr lang="en-029" dirty="0" smtClean="0"/>
              <a:t>:</a:t>
            </a:r>
          </a:p>
          <a:p>
            <a:r>
              <a:rPr lang="en-029" dirty="0" smtClean="0"/>
              <a:t>More money is available to the business because partners may combine their resources</a:t>
            </a:r>
          </a:p>
          <a:p>
            <a:r>
              <a:rPr lang="en-029" dirty="0" smtClean="0"/>
              <a:t>Partners bring their expertise to the business and can specialize in what they do best</a:t>
            </a:r>
          </a:p>
          <a:p>
            <a:r>
              <a:rPr lang="en-029" dirty="0" smtClean="0"/>
              <a:t>All decisions and resulting responsibilities are shared</a:t>
            </a:r>
          </a:p>
          <a:p>
            <a:r>
              <a:rPr lang="en-029" dirty="0" smtClean="0"/>
              <a:t>Workload can be shared making it possible for individual partners to take vacation</a:t>
            </a:r>
          </a:p>
          <a:p>
            <a:r>
              <a:rPr lang="en-029" dirty="0" smtClean="0"/>
              <a:t>Not required by law to publish financial statements</a:t>
            </a:r>
          </a:p>
          <a:p>
            <a:r>
              <a:rPr lang="en-029" dirty="0" smtClean="0"/>
              <a:t>Great incentive to succeed because of the personal investment that is at risk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Partnership</a:t>
            </a:r>
            <a:endParaRPr lang="en-US" dirty="0"/>
          </a:p>
        </p:txBody>
      </p:sp>
      <p:sp>
        <p:nvSpPr>
          <p:cNvPr id="3" name="Content Placeholder 2"/>
          <p:cNvSpPr>
            <a:spLocks noGrp="1"/>
          </p:cNvSpPr>
          <p:nvPr>
            <p:ph idx="1"/>
          </p:nvPr>
        </p:nvSpPr>
        <p:spPr/>
        <p:txBody>
          <a:bodyPr>
            <a:normAutofit lnSpcReduction="10000"/>
          </a:bodyPr>
          <a:lstStyle/>
          <a:p>
            <a:pPr>
              <a:buNone/>
            </a:pPr>
            <a:r>
              <a:rPr lang="en-029" b="1" dirty="0" smtClean="0"/>
              <a:t>DISADVANTAGES</a:t>
            </a:r>
            <a:r>
              <a:rPr lang="en-029" dirty="0" smtClean="0"/>
              <a:t>:</a:t>
            </a:r>
          </a:p>
          <a:p>
            <a:r>
              <a:rPr lang="en-029" dirty="0" smtClean="0"/>
              <a:t>At least one partner must bear the responsibility of unlimited liability</a:t>
            </a:r>
          </a:p>
          <a:p>
            <a:r>
              <a:rPr lang="en-029" dirty="0" smtClean="0"/>
              <a:t>Partners may make errors that affect all members</a:t>
            </a:r>
          </a:p>
          <a:p>
            <a:r>
              <a:rPr lang="en-029" dirty="0" smtClean="0"/>
              <a:t>Lack of continuity – if a partner leaves or dies, the partnership dissolves and this may create financial difficulties for the remaining partners </a:t>
            </a:r>
            <a:r>
              <a:rPr lang="en-029" sz="2200" dirty="0" smtClean="0"/>
              <a:t>(the business and the individual are not considered separate)</a:t>
            </a:r>
          </a:p>
          <a:p>
            <a:r>
              <a:rPr lang="en-029" dirty="0" smtClean="0"/>
              <a:t>Limited capital; as the options for sourcing capital are few </a:t>
            </a:r>
            <a:r>
              <a:rPr lang="en-029" sz="2200" dirty="0" smtClean="0"/>
              <a:t>(Other types of businesses such as joint stock companies are able to raise far more capital than partnerships.)</a:t>
            </a:r>
          </a:p>
          <a:p>
            <a:endParaRPr lang="en-029" dirty="0" smtClean="0"/>
          </a:p>
          <a:p>
            <a:endParaRPr lang="en-029" dirty="0" smtClean="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Joint Stock Companies</a:t>
            </a:r>
            <a:endParaRPr lang="en-US" dirty="0"/>
          </a:p>
        </p:txBody>
      </p:sp>
      <p:sp>
        <p:nvSpPr>
          <p:cNvPr id="3" name="Content Placeholder 2"/>
          <p:cNvSpPr>
            <a:spLocks noGrp="1"/>
          </p:cNvSpPr>
          <p:nvPr>
            <p:ph idx="1"/>
          </p:nvPr>
        </p:nvSpPr>
        <p:spPr/>
        <p:txBody>
          <a:bodyPr/>
          <a:lstStyle/>
          <a:p>
            <a:pPr>
              <a:buNone/>
            </a:pPr>
            <a:r>
              <a:rPr lang="en-029" b="1" dirty="0" smtClean="0"/>
              <a:t>Joint stock companies </a:t>
            </a:r>
            <a:r>
              <a:rPr lang="en-029" dirty="0" smtClean="0"/>
              <a:t>(or limited liability companies as they are also called) are companies owned by shareholders who invest in these companies with the hope of making a profit.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Joint Stock Companies</a:t>
            </a:r>
            <a:endParaRPr lang="en-US" dirty="0"/>
          </a:p>
        </p:txBody>
      </p:sp>
      <p:sp>
        <p:nvSpPr>
          <p:cNvPr id="3" name="Content Placeholder 2"/>
          <p:cNvSpPr>
            <a:spLocks noGrp="1"/>
          </p:cNvSpPr>
          <p:nvPr>
            <p:ph idx="1"/>
          </p:nvPr>
        </p:nvSpPr>
        <p:spPr/>
        <p:txBody>
          <a:bodyPr/>
          <a:lstStyle/>
          <a:p>
            <a:r>
              <a:rPr lang="en-029" dirty="0" smtClean="0"/>
              <a:t>Business jointly owned by a number of individuals</a:t>
            </a:r>
          </a:p>
          <a:p>
            <a:r>
              <a:rPr lang="en-029" dirty="0" smtClean="0"/>
              <a:t>Liability of owners limited to the amount of shares bought</a:t>
            </a:r>
          </a:p>
          <a:p>
            <a:r>
              <a:rPr lang="en-029" dirty="0" smtClean="0"/>
              <a:t>The business is separate from the owners</a:t>
            </a:r>
          </a:p>
          <a:p>
            <a:r>
              <a:rPr lang="en-029" dirty="0" smtClean="0"/>
              <a:t>The business is legally required to publish specific information about its operations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Joint Stock Companies</a:t>
            </a:r>
            <a:endParaRPr lang="en-US" dirty="0"/>
          </a:p>
        </p:txBody>
      </p:sp>
      <p:sp>
        <p:nvSpPr>
          <p:cNvPr id="3" name="Content Placeholder 2"/>
          <p:cNvSpPr>
            <a:spLocks noGrp="1"/>
          </p:cNvSpPr>
          <p:nvPr>
            <p:ph idx="1"/>
          </p:nvPr>
        </p:nvSpPr>
        <p:spPr/>
        <p:txBody>
          <a:bodyPr>
            <a:normAutofit lnSpcReduction="10000"/>
          </a:bodyPr>
          <a:lstStyle/>
          <a:p>
            <a:pPr>
              <a:buNone/>
            </a:pPr>
            <a:r>
              <a:rPr lang="en-029" dirty="0" smtClean="0"/>
              <a:t>Types:</a:t>
            </a:r>
          </a:p>
          <a:p>
            <a:r>
              <a:rPr lang="en-029" dirty="0" smtClean="0"/>
              <a:t>Private Limited – shares owned only by a few friends/relatives</a:t>
            </a:r>
          </a:p>
          <a:p>
            <a:r>
              <a:rPr lang="en-029" dirty="0" smtClean="0"/>
              <a:t>Private Unlimited – owners have unlimited liability ( not very popular)</a:t>
            </a:r>
          </a:p>
          <a:p>
            <a:r>
              <a:rPr lang="en-029" dirty="0" smtClean="0"/>
              <a:t>Public Limited – shares owned by members of the general public </a:t>
            </a:r>
          </a:p>
          <a:p>
            <a:pPr>
              <a:buNone/>
            </a:pPr>
            <a:endParaRPr lang="en-029" dirty="0" smtClean="0"/>
          </a:p>
          <a:p>
            <a:pPr>
              <a:buNone/>
            </a:pPr>
            <a:r>
              <a:rPr lang="en-029" dirty="0" smtClean="0"/>
              <a:t>Note: A public limited company is </a:t>
            </a:r>
            <a:r>
              <a:rPr lang="en-029" b="1" dirty="0" smtClean="0"/>
              <a:t>still</a:t>
            </a:r>
            <a:r>
              <a:rPr lang="en-029" dirty="0" smtClean="0"/>
              <a:t> considered a part of the </a:t>
            </a:r>
            <a:r>
              <a:rPr lang="en-029" b="1" dirty="0" smtClean="0"/>
              <a:t>private sector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mph" presetSubtype="2" fill="hold" nodeType="clickEffect">
                                  <p:stCondLst>
                                    <p:cond delay="0"/>
                                  </p:stCondLst>
                                  <p:childTnLst>
                                    <p:anim to="1.5" calcmode="lin" valueType="num">
                                      <p:cBhvr override="childStyle">
                                        <p:cTn id="11" dur="2000" fill="hold"/>
                                        <p:tgtEl>
                                          <p:spTgt spid="3">
                                            <p:txEl>
                                              <p:pRg st="5" end="5"/>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http://www.trendsforlife.com/wp-content/uploads/2011/05/liat1.gif"/>
          <p:cNvPicPr>
            <a:picLocks noChangeAspect="1" noChangeArrowheads="1"/>
          </p:cNvPicPr>
          <p:nvPr/>
        </p:nvPicPr>
        <p:blipFill>
          <a:blip r:embed="rId2" cstate="print"/>
          <a:srcRect/>
          <a:stretch>
            <a:fillRect/>
          </a:stretch>
        </p:blipFill>
        <p:spPr bwMode="auto">
          <a:xfrm>
            <a:off x="7086600" y="1447800"/>
            <a:ext cx="1524000" cy="1002876"/>
          </a:xfrm>
          <a:prstGeom prst="rect">
            <a:avLst/>
          </a:prstGeom>
          <a:noFill/>
        </p:spPr>
      </p:pic>
      <p:sp>
        <p:nvSpPr>
          <p:cNvPr id="2" name="Title 1"/>
          <p:cNvSpPr>
            <a:spLocks noGrp="1"/>
          </p:cNvSpPr>
          <p:nvPr>
            <p:ph type="title"/>
          </p:nvPr>
        </p:nvSpPr>
        <p:spPr/>
        <p:txBody>
          <a:bodyPr/>
          <a:lstStyle/>
          <a:p>
            <a:r>
              <a:rPr lang="en-029" dirty="0" smtClean="0"/>
              <a:t>Joint Stock Companies</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029" dirty="0" smtClean="0"/>
              <a:t>Regional Examples:</a:t>
            </a:r>
          </a:p>
          <a:p>
            <a:r>
              <a:rPr lang="en-029" dirty="0" smtClean="0"/>
              <a:t>LIAT, official name LIAT 1974 Ltd. – Private limited company with the major shareholders being 11 Caribbean governments including the government of Antigua and Barbuda</a:t>
            </a:r>
            <a:r>
              <a:rPr lang="en-029" sz="2000" dirty="0" smtClean="0"/>
              <a:t>. (For a complete list of shareholders see: </a:t>
            </a:r>
            <a:r>
              <a:rPr lang="en-029" sz="2000" dirty="0" smtClean="0">
                <a:hlinkClick r:id="rId3"/>
              </a:rPr>
              <a:t>http://www.liatairline.com/navSource.html?page_id=80</a:t>
            </a:r>
            <a:r>
              <a:rPr lang="en-029" sz="2000" dirty="0" smtClean="0"/>
              <a:t>)</a:t>
            </a:r>
          </a:p>
          <a:p>
            <a:endParaRPr lang="en-029" sz="2000" dirty="0" smtClean="0"/>
          </a:p>
          <a:p>
            <a:r>
              <a:rPr lang="en-029" dirty="0" smtClean="0"/>
              <a:t>CIBC First Caribbean International Bank –Public limited company. In 2006, CIBC acquired FCIB by becoming the majority shareholder through purchase of shares owned by Barclays Bank.</a:t>
            </a:r>
          </a:p>
          <a:p>
            <a:endParaRPr lang="en-029" dirty="0" smtClean="0"/>
          </a:p>
          <a:p>
            <a:pPr>
              <a:buNone/>
            </a:pPr>
            <a:r>
              <a:rPr lang="en-029" sz="2900" dirty="0" smtClean="0"/>
              <a:t>Video Link: </a:t>
            </a:r>
            <a:r>
              <a:rPr lang="en-029" sz="2900" dirty="0" smtClean="0">
                <a:hlinkClick r:id="rId4" action="ppaction://hlinkfile"/>
              </a:rPr>
              <a:t>http://www.youtube.com/watch?v=GnJCOof2HJk</a:t>
            </a:r>
            <a:endParaRPr lang="en-US" sz="2900" dirty="0"/>
          </a:p>
        </p:txBody>
      </p:sp>
      <p:pic>
        <p:nvPicPr>
          <p:cNvPr id="34820" name="Picture 4" descr="http://www.ieyenews.com/wordpress/wp-content/uploads/2012/09/cibc-first-caribbean.jpg"/>
          <p:cNvPicPr>
            <a:picLocks noChangeAspect="1" noChangeArrowheads="1"/>
          </p:cNvPicPr>
          <p:nvPr/>
        </p:nvPicPr>
        <p:blipFill>
          <a:blip r:embed="rId5" cstate="print"/>
          <a:srcRect t="25668" b="18717"/>
          <a:stretch>
            <a:fillRect/>
          </a:stretch>
        </p:blipFill>
        <p:spPr bwMode="auto">
          <a:xfrm>
            <a:off x="6248400" y="4724400"/>
            <a:ext cx="2400300" cy="9906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Joint Stock Companies</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endParaRPr lang="en-029" dirty="0" smtClean="0"/>
          </a:p>
          <a:p>
            <a:r>
              <a:rPr lang="en-029" dirty="0" smtClean="0"/>
              <a:t>Shareholders are owners of the company and receive a share or portion of the profits in the form of dividends</a:t>
            </a:r>
          </a:p>
          <a:p>
            <a:r>
              <a:rPr lang="en-029" dirty="0" smtClean="0"/>
              <a:t>Ordinary shareholders are paid in proportion to profits earned and have voting rights while Preference shareholders are a paid a fixed rate of return, are paid before ordinary shareholders but have no voting rights</a:t>
            </a:r>
          </a:p>
          <a:p>
            <a:r>
              <a:rPr lang="en-029" dirty="0" smtClean="0"/>
              <a:t>Shareholders do not interfere in </a:t>
            </a:r>
            <a:r>
              <a:rPr lang="en-029" smtClean="0"/>
              <a:t>the day to day </a:t>
            </a:r>
            <a:r>
              <a:rPr lang="en-029" dirty="0" smtClean="0"/>
              <a:t>operations of the company but give that responsibility to the board of directors they elected every year.</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Joint Stock Companies</a:t>
            </a:r>
            <a:endParaRPr lang="en-US" dirty="0"/>
          </a:p>
        </p:txBody>
      </p:sp>
      <p:sp>
        <p:nvSpPr>
          <p:cNvPr id="3" name="Content Placeholder 2"/>
          <p:cNvSpPr>
            <a:spLocks noGrp="1"/>
          </p:cNvSpPr>
          <p:nvPr>
            <p:ph idx="1"/>
          </p:nvPr>
        </p:nvSpPr>
        <p:spPr/>
        <p:txBody>
          <a:bodyPr>
            <a:normAutofit lnSpcReduction="10000"/>
          </a:bodyPr>
          <a:lstStyle/>
          <a:p>
            <a:pPr>
              <a:buNone/>
            </a:pPr>
            <a:r>
              <a:rPr lang="en-029" b="1" dirty="0" smtClean="0"/>
              <a:t>ADVANTAGES</a:t>
            </a:r>
            <a:r>
              <a:rPr lang="en-029" dirty="0" smtClean="0"/>
              <a:t>:</a:t>
            </a:r>
          </a:p>
          <a:p>
            <a:r>
              <a:rPr lang="en-029" dirty="0" smtClean="0"/>
              <a:t>Owners enjoy limited liability</a:t>
            </a:r>
          </a:p>
          <a:p>
            <a:r>
              <a:rPr lang="en-029" dirty="0" smtClean="0"/>
              <a:t>Company taxed separately from owners</a:t>
            </a:r>
          </a:p>
          <a:p>
            <a:r>
              <a:rPr lang="en-029" dirty="0" smtClean="0"/>
              <a:t>No restriction on transfer of shares (although this does not apply to a private company)</a:t>
            </a:r>
          </a:p>
          <a:p>
            <a:r>
              <a:rPr lang="en-029" dirty="0" smtClean="0"/>
              <a:t>The stock exchange can be used to obtain additional funding if the are listed on the exchange</a:t>
            </a:r>
          </a:p>
          <a:p>
            <a:r>
              <a:rPr lang="en-029" dirty="0" smtClean="0"/>
              <a:t>There is continuity of the business, therefore any change in ownership does not affect the life of the business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Joint Stock Companies</a:t>
            </a:r>
            <a:endParaRPr lang="en-US" dirty="0"/>
          </a:p>
        </p:txBody>
      </p:sp>
      <p:sp>
        <p:nvSpPr>
          <p:cNvPr id="3" name="Content Placeholder 2"/>
          <p:cNvSpPr>
            <a:spLocks noGrp="1"/>
          </p:cNvSpPr>
          <p:nvPr>
            <p:ph idx="1"/>
          </p:nvPr>
        </p:nvSpPr>
        <p:spPr/>
        <p:txBody>
          <a:bodyPr>
            <a:normAutofit fontScale="92500"/>
          </a:bodyPr>
          <a:lstStyle/>
          <a:p>
            <a:pPr>
              <a:buNone/>
            </a:pPr>
            <a:r>
              <a:rPr lang="en-029" b="1" dirty="0" smtClean="0"/>
              <a:t>DISADVANTAGES</a:t>
            </a:r>
          </a:p>
          <a:p>
            <a:r>
              <a:rPr lang="en-029" dirty="0" smtClean="0"/>
              <a:t>Legal formalities necessary to start a company are complicated and costly</a:t>
            </a:r>
          </a:p>
          <a:p>
            <a:r>
              <a:rPr lang="en-029" dirty="0" smtClean="0"/>
              <a:t>The business may be impersonal as there may be little contact between employers and employees</a:t>
            </a:r>
          </a:p>
          <a:p>
            <a:r>
              <a:rPr lang="en-029" dirty="0" smtClean="0"/>
              <a:t>Shareholders often do not have much say in the policy decisions of the company</a:t>
            </a:r>
          </a:p>
          <a:p>
            <a:r>
              <a:rPr lang="en-029" dirty="0" smtClean="0"/>
              <a:t>Limited companies must hold an Annual General Meeting</a:t>
            </a:r>
          </a:p>
          <a:p>
            <a:r>
              <a:rPr lang="en-029" dirty="0" smtClean="0"/>
              <a:t>Company profits are taxed twice: companies pay corporation taxes and shareholders pay taxes on dividends</a:t>
            </a:r>
          </a:p>
          <a:p>
            <a:endParaRPr lang="en-029"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Multinationals</a:t>
            </a:r>
            <a:endParaRPr lang="en-US" dirty="0"/>
          </a:p>
        </p:txBody>
      </p:sp>
      <p:sp>
        <p:nvSpPr>
          <p:cNvPr id="3" name="Content Placeholder 2"/>
          <p:cNvSpPr>
            <a:spLocks noGrp="1"/>
          </p:cNvSpPr>
          <p:nvPr>
            <p:ph idx="1"/>
          </p:nvPr>
        </p:nvSpPr>
        <p:spPr/>
        <p:txBody>
          <a:bodyPr/>
          <a:lstStyle/>
          <a:p>
            <a:pPr>
              <a:buNone/>
            </a:pPr>
            <a:r>
              <a:rPr lang="en-029" dirty="0" smtClean="0"/>
              <a:t>Multinational companies are firms operating in more than one country. Usually, their headquarters or parent company is located in a developed country but they have many branches or subsidiaries in other parts of the world.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Business Sector</a:t>
            </a:r>
            <a:endParaRPr lang="en-US" dirty="0"/>
          </a:p>
        </p:txBody>
      </p:sp>
      <p:sp>
        <p:nvSpPr>
          <p:cNvPr id="3" name="Content Placeholder 2"/>
          <p:cNvSpPr>
            <a:spLocks noGrp="1"/>
          </p:cNvSpPr>
          <p:nvPr>
            <p:ph idx="1"/>
          </p:nvPr>
        </p:nvSpPr>
        <p:spPr/>
        <p:txBody>
          <a:bodyPr/>
          <a:lstStyle/>
          <a:p>
            <a:pPr>
              <a:buNone/>
            </a:pPr>
            <a:r>
              <a:rPr lang="en-029" dirty="0" smtClean="0"/>
              <a:t>Businesses operate either in </a:t>
            </a:r>
          </a:p>
          <a:p>
            <a:r>
              <a:rPr lang="en-029" dirty="0" smtClean="0"/>
              <a:t>The public sector</a:t>
            </a:r>
          </a:p>
          <a:p>
            <a:r>
              <a:rPr lang="en-029" dirty="0" smtClean="0"/>
              <a:t>The private sector</a:t>
            </a:r>
          </a:p>
          <a:p>
            <a:endParaRPr lang="en-029" dirty="0" smtClean="0"/>
          </a:p>
          <a:p>
            <a:pPr>
              <a:buNone/>
            </a:pPr>
            <a:r>
              <a:rPr lang="en-029" dirty="0" smtClean="0"/>
              <a:t>The </a:t>
            </a:r>
            <a:r>
              <a:rPr lang="en-029" b="1" dirty="0" smtClean="0"/>
              <a:t>private sector </a:t>
            </a:r>
            <a:r>
              <a:rPr lang="en-029" dirty="0" smtClean="0"/>
              <a:t>includes all firms owned by private individuals</a:t>
            </a:r>
            <a:r>
              <a:rPr lang="en-US" dirty="0" smtClean="0"/>
              <a:t>.</a:t>
            </a:r>
          </a:p>
          <a:p>
            <a:pPr>
              <a:buNone/>
            </a:pPr>
            <a:r>
              <a:rPr lang="en-029" dirty="0" smtClean="0"/>
              <a:t>The </a:t>
            </a:r>
            <a:r>
              <a:rPr lang="en-029" b="1" dirty="0" smtClean="0"/>
              <a:t>public sector </a:t>
            </a:r>
            <a:r>
              <a:rPr lang="en-029" dirty="0" smtClean="0"/>
              <a:t>includes all government owned entities.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Multinationals</a:t>
            </a:r>
            <a:endParaRPr lang="en-US" dirty="0"/>
          </a:p>
        </p:txBody>
      </p:sp>
      <p:sp>
        <p:nvSpPr>
          <p:cNvPr id="3" name="Content Placeholder 2"/>
          <p:cNvSpPr>
            <a:spLocks noGrp="1"/>
          </p:cNvSpPr>
          <p:nvPr>
            <p:ph idx="1"/>
          </p:nvPr>
        </p:nvSpPr>
        <p:spPr/>
        <p:txBody>
          <a:bodyPr/>
          <a:lstStyle/>
          <a:p>
            <a:r>
              <a:rPr lang="en-029" dirty="0" smtClean="0"/>
              <a:t>Companies are very large</a:t>
            </a:r>
          </a:p>
          <a:p>
            <a:r>
              <a:rPr lang="en-029" dirty="0" smtClean="0"/>
              <a:t>Are public companies</a:t>
            </a:r>
          </a:p>
          <a:p>
            <a:r>
              <a:rPr lang="en-029" dirty="0" smtClean="0"/>
              <a:t>Many owned by Japanese or United States Nationals</a:t>
            </a:r>
          </a:p>
          <a:p>
            <a:endParaRPr lang="en-029" dirty="0" smtClean="0"/>
          </a:p>
          <a:p>
            <a:pPr>
              <a:buNone/>
            </a:pPr>
            <a:r>
              <a:rPr lang="en-029" b="1" dirty="0" smtClean="0"/>
              <a:t>Examples</a:t>
            </a:r>
            <a:r>
              <a:rPr lang="en-029" dirty="0" smtClean="0"/>
              <a:t>:</a:t>
            </a:r>
          </a:p>
          <a:p>
            <a:pPr>
              <a:buNone/>
            </a:pPr>
            <a:r>
              <a:rPr lang="en-029" dirty="0" smtClean="0"/>
              <a:t>Fed-Ex, KPMG, Royal Bank of Canada, Scotia Bank</a:t>
            </a:r>
            <a:endParaRPr lang="en-US" dirty="0"/>
          </a:p>
        </p:txBody>
      </p:sp>
      <p:sp>
        <p:nvSpPr>
          <p:cNvPr id="29698" name="AutoShape 2" descr="data:image/jpeg;base64,/9j/4AAQSkZJRgABAQAAAQABAAD/2wCEAAkGBhQSEBAPEhAUFRAREhASERUQExQPFxEQFRAVFBQWFBUXGyYeGBkjGRQUHy8gIycpLCwsFh4xNTAqNSYrLCkBCQoKDgwOGg8PGjEkHyQsNDQ0Mi8qNSosNDAvLyw0KSwsLCwvLCwsLyksLiwsLCwpLCwpLCwsLCwsLCksLCwsLP/AABEIAIYBeAMBIgACEQEDEQH/xAAcAAEAAgMBAQEAAAAAAAAAAAAABgcEBQgBAwL/xABNEAABAwIABwcPCgUDBQAAAAABAAIDBBEFBgcSITFBExdRYXFykRYiMjVSU1RjgZKTscHR0hQjNGJzobO04eIzQoKU06LC8CQlQ4Oy/8QAGwEBAAIDAQEAAAAAAAAAAAAAAAQFAgMGAQf/xAA0EQACAQMABQsDAwUAAAAAAAAAAQIDBBEFEiExQRMUFTIzUVJhcZGxNHKhIuHwI4HB0fH/2gAMAwEAAhEDEQA/ALwREQBERAEREAREQBERAEREAREQBERAEREAREQBERAEREAREQBERAEREAREQBERAEREAREQBERAEREAREQBERAEREBEMN5UaOknkppd13SPNDsyPOHXMDxY306HBYO/VQeP9F+5VhlS7bVnOi/LxKKq1pWdOUE2C+d+qg8f6L9yb9VB4/0X7lQyLZzCmC+d+qg8f6L9yb9VB4/0X7lQyJzCmC+d+qg8f6L9y/cOWShe9rBu93ODReLaSAP5uNUGsrBX8eD7WH8Vq8djTxxB1YCi8C9VOAiIgCIiAIiIAiIgCIiAIiIDW4w4ejo4HVM2dubS0HMGcbudmjRcbSopv1UHj/RfuWVld7VTfaU/4zVz4rC2toVY5kC+d+qg8f6L9y+lLlfoZHtY3ds5xsLxW2X7riVBLYYA+kRc72FZ3FpClSlNb0mzbRgp1IxfFnQPV9TeM8z9U6v6bxnmfqq2RcP0nX8vY6boih5+/wCxZPV9TeM8z9V51f03jPM/VVuidJ1/L2HRFDz9/wBiyer6m8Z5n6p1fU3jPM/VVsidJ1/L2HRFDz9/2LJ6vqbV855n6qSMNxdUmzWOUK6otQ5B6lZWNzOvra/AqdI2kLZx1OJ+0RFZlUEREAREQBERAEREAREQBERAc55Uu21Zzovy8SiqlWVLttWc6L8vEoquiodnH0ARFtcWMXnVtSylY9rHPDyHPuQM1pds07FtlJRWWDVIrM3iqjwqHok9ybxVR4VB0Se5Rud0fECs1lYK/jwfaw/itVhbxVR4VB0Se5fWjyI1DJI3mqhsx7HEBsmnNcDwcS8ldUsbwXIF6vAvVRAIiIAiIgCIiAIiIAiIgCIiAhmV3tVN9pT/AIzVz4ug8rvaqb7Sn/GaufFc2HZ/3/0AthgD6RFzvYVr1sMAfSIud7Ctl79PU+1/BItu2h6r5JwiIvlZ3QRZFBSGWRkQNi9waCdQJ4VJ97qXv0fQ5b6dvUqrMFkjVrqlRaVR4Igil291L36Pocm91L36PoctnMq/hNPSNt4yJM1jlCuqLUOQepQMZO5Rb56Pocp6xtgArbR1CpS1tdYKXSlxTrOPJvOMn6REVsUwREQBERAEREAREQBERAEREBznlS7bVnOi/LxKKqVZUu21Zzovy8Siq6Kh2cfQBTPJGP8AutPzZ/wXqGLaYt4wPoqhlVG1rnsDwA++bZzS06iDtXtWLlBpdwOogio/fyq+8U/RL8ab+VX3in6JfjVPzKr3AvBCqQ38qvvFP0S/GpXk5yiT4QqJYpY4mtji3QGMPuTntbpznHRYrGdrUgtaS2AsReXWqxixmgoot1nfmjSGtHXOe7ga3b6gqdxjyxVU5c2n/wCni1DNs6QjjedX9I0cKxpUJ1dwLzmqGsF3ODRwuIaOkrBdjNSjQaunHLPEP9y5jqq58pLpHue47ZHF56XL4KZGw75fgHVVNheGT+HPE/mSMf6isu65LabadqkGA8fq2lI3Ooc5g/kmO7M6HaR5CFjOxa6rB0rdFBcS8qUNaWwSAQ1J0NaTdkp8W7h+qdPKp0CoE4Sg8SARFpcZ8a4KGLdZnaTfMY3S+QjY0eXSToC8SbeEDc3XynrGM7N7W89wb6yqFxiysVlQS2J/yeE6mwmzyPrSa78llDJ53POc8lxOsuJcek6VPhYSfWeAdTx4YhcbNniJ4GyMJ+4rLDlySAt5gPHKrpHAw1Dw2+ljiZGEcBY648osVlLR7S/SwXRld7VTfaU/4zVz4rTxiyhx4QwRPG4COqY6Bz476HtEzbujJ1jhB0i+0aVVik2cJRg1LvAWwwB9Ii53sK162GAPpEXO9hWV79PU+1/BItu2h6r5JwiIvlZ3RssXfpVP9qz1q2gqaoqsxSMkABLHBwvquFI98SbvcXQ73q3sLqnRg1PvKPSVnVrzUoLZgsO6XVeb4k/e4uh3vTfEn73F0O96sOkaHf8Agq+i7nuXuWGl1Xoyhzd7i2bHe9ZuGMbamnk3N8UdjpY6zrObsI09IXqv6LTe3HoYvRtdSUcLL8ya3S6rzfEn73F0O96b4k/e4uh3vXnSVDv/AAZdF3PcvcsO69uq8blEmuLxR2uL2ztXSptgrCbJ42ysNwdYOtp2g8a3UbqnWeIvaR69nVoJOa2GaiBfl77aSbAa+RSiKe3S6g2E8f3Nkc2FjHRjRnOv1xvpIsdSxd8SfvcXQ73qA9IUE8ZLGOjLiSTxv8yw7pdV5viT97i6He9fejx2qZZGxshjLnHR2QsNpOnUi0hRbws+x69GXCWWl7k9RfOC+aM62dbrs24F9tr7F9FPK0IiIDnPKl22rOdF+XiUVUqypdtqznRfl4lFV0VDs4+gCIlluAREXgCmuTDD8dHJW1MnYspgGtBAL3mZuaxt9pPqKhQCLCpDlIuINnjDjDLWTuqJnXcdDWjsY2X0NYNg9e1axEWSilsQCz6bAFTI3PjpZ3s15zIZHC3KBZWfkoyfRuiZhCpYHOebwMeLta0EjdCNpOm19Q07dFrhv3KvrX2o8RWQcnTUzmOLXsc1w1h4LSPIV810/jHivBWxGKdgPcvGh8Z2FrtnJqK5vw9gd9LUzUz+yicW37putrhxFpB8q329yq2zcwYAdbSDYjVbRpV6ZK8fDVxmlndepibdridM0QsLn6zbgHh0HhVFrOwHhZ9NUQ1MfZxPDh9YanNPERceVZXFFVYvvB0njJjDHR00lTJqYLNaNBe89iwcZPtOxc34ew9LVzvqJn3e7UB2LGbGMGxo951kqW5WcbRVTQwxOvBFHHJo/mllZnfcwtHESVAVps6GrHXe9gIi3OKuK01fOIYQLAZ0j3XzYmXtcnaddht+8TZSUVlg0yK+MG5GKFjQJRJM/aXPdGL8TWEfeSsLGDIpTuYXUj3RSgda2RxkY47ASeuby3PIoSvqbeAUoiyK+hfDI+GRhZJG4te07CP+A341jqcscAFsMAfSIud7CtethgD6RFzvYVFvfp6n2v4JFt20PVfJOERF8rO6CIvc1Bg8Re5qZqHmAzWOUK2cLYFZUw7m7XYFjtrHW1hVO1ukcoV1RahyD1K50ZFTU1Ld/wBKDTEnCVOUdj2/4Kcwjg98EjopBZzegjYRxFYytTGTF9tTHbVI2+5u4DbUeIqsKqldG90b25rmmxHAfcod3auhLZuLCxvI3MNvWW//AGfJbPAGHXU0mcNMbrCRvCOEca1iKLCbhJSjvRMqU41IuEtzLloq5ksbZGOuxwuD7DwFQvHPGnOLqaJ3Wg2lcP5iP5RxcPQo5QYalhZJGx5DZNfEeFvAeNYKsq+kXUp6sdje8qLXRapVXKW1Ld+4RF61tzYC5OoDaVVIumfqCBz3BjQS5xAAGslWdixi6KZl3WMzgM9w2DuW8XrWLijiwIGiWQDdnDbp3Np2Dj4SpMAuisbPk1yk+t8HL6RvuVfJU3+lfk9CIitSmCIiA5zypdtqznRfl4lFVKsqXbas50X5eJRVdFQ7OPoApRk1wXFUYRhhmjEkbmzXa69iRE4jVxgKLqZ5I+2tPzZ/wXryu8U5Y7gW7vbYO8Ci/wBXxL3e2wd4FF/q96koRUPKz737gjJyb4O8Ci/1fEud697TLIWNDWmR5a0amtzjmgcQFl1TVdg/mu9RXJ1lZWEnJyywERFZgkVNlDr42NjZVvaxjWtY0Njs1rRYAdbwL675mEfDX+bH8KjCLVyNPwr2BJ98zCPhr/Nj+FaPCmFpamQzTyF8hAaXEAEgar2AWIiyjSjF5SAREWYBKIiA9augslGAhT4Oikt85UjdnnbZ38NvIG28riueyupsXLfI6TN7H5PBbk3JtlW37eqkDYoiKpBTeXHAgbLT1jRYyh0UltrmDOYTx5pcP6QqtV4ZcbfIIOH5U23oZFR6vLOWaSAWwwB9Ii53sK162GAPpEXO9hXt79PU+1/BItu2h6r5JwiIvlZ3RnYEga+ohY4Xa6RocDtBOlWQMU6Xwdn3+9V3i79Kp/tWetW2Cr3RlOMoSclnac3pepOFSOq2tneanqTpfB2ff706k6Xwdn3+9ba6XVryNPwr2KfnFXxP3NT1J0vg7Pv962wCXXqyjCMeqsGEpyn1nk8so9jVi0KhmewATsHWnVnjuT7CpEvCsatONWOrLce0qsqU1OD2opWWMtJaQQQSCDoIIOm6/ClmPzYd0aW/xz/EA1Zuwu+t7FE1ydelyVRwzk7a2rctTU8YyERFpJAU9xOxWzAKiVvXnTG0/wAgI1kd16lG8U9x+Us3b/137HdNmd7ONWm0K50bbRl/Ukc/pa7nH+jHZnez0BeoivjnQiIgCIiA5zypdtqznRfl4lFVKsqXbas50X5eJRVdFQ7OPoApnkj7a0/Nn/BeoYpnkj7a0/Nn/Besbjs5egOgwiBFz6B44LlrGDB5gqqiAi25zSNHIHnN+6x8q6mVL5a8WiydlexvWTARy2GqVo6wnlbo/p41OsZqNTD4grFesOn36l4iugdJ4HwLQ1EENQyjpi2VjHj/AKeHRcaQet1g3HkWZ1J0fgVN/bw/CqXye5SHUHzErS+lc69m6XQuOssG0Ha3yjTe9uUmUSgkaHCtibcXtI7cnDla6xVBWo1ISxtwDM6k6PwKm/t4fhQYp0fgVN/bw/Co5jHlbo4I3bhIKiYjrGx3zL8L5NVuS5VOVOOVY97nmsnBe4uIZK9jQSb2a0OsBxLKlbVKm3cDobqTo/Aqb+3h+FDinR+BU39vEP8Aaudequs8NqPTyfEsvBWF6+omip46yoMkrg1vz8u3WTp1AXJ4gtvM5rbrA1WF6Ew1E8B1xSyM815A+6x8qxFPsrGKhppYZ2lzo5Y2Rve8lxM8bA0l7jpJc0B2naHKAqyozU4JoBX9klxibUUDISfnaX5pw8X/AONw4s3reVpVArYYCw7LRzNqIH5r26Dta9u1rxtb+nAsLijysccQdS3S6rDBmXKAtHyinlY/buObI08Yzi0jk0rDw7lwBYWUkDg4j+JUZvW8YjaTfynpVQrWq3jAMXLfh4Pmgo2m+4h0kvE94sxvKG3P9QVXr61VS6R75HuLnvcXOc7SXOOslfJXVGnycFEBbDAH0iLnewrXrYYA+kRc72Far36ep9r+CRbdtD1XyThERfKzujNwNUNjnhkcbNbI1zjrsAeBWCMd6Xvp9G/3KsUUuheToRcY8SBc2NO5kpTb2FndW9L30+jf7k6uKXvp9G/3KsUUjpSt5EXoej3ss/q3pe+H0b/ct80qk2axyhXVHqHIPUrKxup1863AqtIWcLZx1G9veftaDGjGMUzM1tjM8HMGvNHdH/mlZGMOHm00ecbGR1xG3hNtZ4gqurKx8r3SPddzjpPu4AvL285JakOs/wAGWj7Dl3rz6q/J+JpS5xe4kucbknSSeNfhEXNt52s6tLGxBFmswRIYTUZh3MOtf224ONYRCylFx3o8jOMs4e4Ke4nY1Z+bTzHrxojcT2Yt2J+t6/XAl615Go2I0gjWDsIW63uJUJ6yI11bRuIasv7MuwFeqMYp407u0RSH55o0HVugG0cfCpOuqpVY1YqUTja1GdGbhPeERfOScN1kAcZAW01H0Rflr76ivEBztlS7bVnOi/LxKKq3cc8llVV11RUxuhEchYW573NdoiYzSAw9zwrSbyVd3dP6R/8AjV3RuKcYJN8AV6pnkj7a0/Nn/Bes/eSru7p/SP8A8a3+IuTGqo66KpldCY2NlBzHuc67o3NFgWAazwrytcU5U5JS4AtUIgRUoCwcNYJjqYJKeVudHI0h3CNoIOwg2IPEs5EzjagczY3Yoy0E5ikF2OuYZAOtlbf7nDa32LRLqnC+BoaqJ0M8YfG7Ydh2Fp1tI4QqjxlyLTMLn0bxKzWI5CGSDiDuxd9x5Vb0LyLWJ7GCskus3CGBJ4DmzQSRn67C0eQ6j5CsJT1JS2oC6L9Rxlxs0EngaM49AUlwHk5rqkjNp3MYf557wtsdtj1zvICsZVIw6zBGWtubAXJsABtJNgFeGSzEE0rfldQ21TI2zGHXDEdYP13WF+AaOFZ2JmS6CiImkO7VI0h7hZsZ8Ww30/WOnkU3VVc3XKfphuBq8ZMAR1lNJTSDrXjQRrY8di4cYP3XC5uw/gCWjnfTzNs9uojsXtvoc07Qf02LqVaXGfFOCui3KZmkXzHtsHxuO1p4OEHQVqt7h0Xt3A5jRTXGPJVV0xLo2Goh2PhF3AfXj1g8lwoZJGWmxBBGsOGaR5CrqFSM1mIPyiKRYt4h1Va4bnEWxHXLKCxgHCNrzxBeynGKzIGhjp3ODnBpIYA5xA0NBcGgk7LkgeVfNXpXZMAzBclDS5pnkdE+SWXrd0LXg6bA2AF7NUN3kq7u6f0j/wDGo0LynLOXgFerYYA+kRc72FTLeSru7p/SP/xrJwbkdrY5WSOfBZpubSPJ1EaPm+NarqvTnQnGL2tP4N1CSjVi3waPwik+99Ud1F57vhTe/qOGLznfCvnfM6/gZ1/P7fxojCKT731R3UXnu+FN76o7qLz3fCnM6/gY5/b+NEYRSfe+qO6i893wpvfVHdRee74U5nX8DHP7fxojLNY5QrbwphdlPDujzsAaNrnW0AKFDJ/UXGmLznfCthhnFirqJM9zorAWY3PdZo83XxqdaxrUISxB5e4rrydvc1IZmsLOfwRPCeE3zyOledJ0AbGt2AcSxFJ976o7qLz3fCm99Ud1F57vhUKVrcSbk4vLJ8Ly2ilFTWCMLeYsYtmpfnOuIWkZx7o9y328CzoMns2c3PfGGX64tcSc3bYFutTyho2xMbGxtmtFgFLtLCUpZqrCX5IV7pKChq0Xlvj3H6ZStDBGGjMAzc22jN4LKusbMWTTu3SMXgcfRnuTxcBVlr5VNM2RrmPaC1ws4HSCFbXNrGvDV48CktbqdvU1lu4lLIpbWZPpc925OYY79bnuIcBwHRs4V8d76o7qLz3fCuedlXTxqnUx0hbtZ10RuGYscHtNnNIII2EcCszFjGQVLM11hM0dcO6GrOHF6lF976o7qLz3fCvtR4l1cT2yMfGHNNwQ53R2OpSrWNxQl1HjiQr2Vrcw66UluZP85QmvJk3GZ13btJOA0RCo3ONl81rWHRfrbk69KmVMHFjc8APsM4NOcL8RWnlwPIyUSQ5jmh73tZKXMzHvFn5rmg6DrsRrVxXjKaWFs/n+ChoSUG8/z+Mw8XnFnyYggMqWy5zGdi17Lua9ov1pLRYgaLothgbApjcHvIu0OEbGXLYg92c+xdpJJ28GxeLOhGUYYZhXlGUsxN2iIt5pCIiAIiIAiIgCIiA/JYCLHVwLGdgmEm5giJ4TGw+xETIPtDSMZ2DGt5rQ31L6WREB6iIgCIiA8ssepwbFJ/Ehjf8AaMa//wCgiID4Q4vUzDnMpYGnhbDG09ICz7IiPbvB7ZERAEsiIBZLIiAWSyIgFksiIBZLIiAWSyIgFkREAREQBLIiAWSyIgC8siID2yIiA//Z"/>
          <p:cNvSpPr>
            <a:spLocks noChangeAspect="1" noChangeArrowheads="1"/>
          </p:cNvSpPr>
          <p:nvPr/>
        </p:nvSpPr>
        <p:spPr bwMode="auto">
          <a:xfrm>
            <a:off x="63500" y="-622300"/>
            <a:ext cx="3581400" cy="1276350"/>
          </a:xfrm>
          <a:prstGeom prst="rect">
            <a:avLst/>
          </a:prstGeom>
          <a:noFill/>
        </p:spPr>
        <p:txBody>
          <a:bodyPr vert="horz" wrap="square" lIns="91440" tIns="45720" rIns="91440" bIns="45720" numCol="1" anchor="t" anchorCtr="0" compatLnSpc="1">
            <a:prstTxWarp prst="textNoShape">
              <a:avLst/>
            </a:prstTxWarp>
          </a:bodyPr>
          <a:lstStyle/>
          <a:p>
            <a:endParaRPr lang="en-029"/>
          </a:p>
        </p:txBody>
      </p:sp>
      <p:sp>
        <p:nvSpPr>
          <p:cNvPr id="29700" name="AutoShape 4" descr="data:image/jpeg;base64,/9j/4AAQSkZJRgABAQAAAQABAAD/2wCEAAkGBhQSEBAPEhAUFRAREhASERUQExQPFxEQFRAVFBQWFBUXGyYeGBkjGRQUHy8gIycpLCwsFh4xNTAqNSYrLCkBCQoKDgwOGg8PGjEkHyQsNDQ0Mi8qNSosNDAvLyw0KSwsLCwvLCwsLyksLiwsLCwpLCwpLCwsLCwsLCksLCwsLP/AABEIAIYBeAMBIgACEQEDEQH/xAAcAAEAAgMBAQEAAAAAAAAAAAAABgcEBQgBAwL/xABNEAABAwIABwcPCgUDBQAAAAABAAIDBBEFBgcSITFBExdRYXFykRYiMjVSU1RjgZKTscHR0hQjNGJzobO04eIzQoKU06LC8CQlQ4Oy/8QAGwEBAAIDAQEAAAAAAAAAAAAAAAQFAgMGAQf/xAA0EQACAQMABQsDAwUAAAAAAAAAAQIDBBEFEiExQRMUFTIzUVJhcZGxNHKhIuHwI4HB0fH/2gAMAwEAAhEDEQA/ALwREQBERAEREAREQBERAEREAREQBERAEREAREQBERAEREAREQBERAEREAREQBERAEREAREQBERAEREAREQBERAEREBEMN5UaOknkppd13SPNDsyPOHXMDxY306HBYO/VQeP9F+5VhlS7bVnOi/LxKKq1pWdOUE2C+d+qg8f6L9yb9VB4/0X7lQyLZzCmC+d+qg8f6L9yb9VB4/0X7lQyJzCmC+d+qg8f6L9y/cOWShe9rBu93ODReLaSAP5uNUGsrBX8eD7WH8Vq8djTxxB1YCi8C9VOAiIgCIiAIiIAiIgCIiAIiIDW4w4ejo4HVM2dubS0HMGcbudmjRcbSopv1UHj/RfuWVld7VTfaU/4zVz4rC2toVY5kC+d+qg8f6L9y+lLlfoZHtY3ds5xsLxW2X7riVBLYYA+kRc72FZ3FpClSlNb0mzbRgp1IxfFnQPV9TeM8z9U6v6bxnmfqq2RcP0nX8vY6boih5+/wCxZPV9TeM8z9V51f03jPM/VVuidJ1/L2HRFDz9/wBiyer6m8Z5n6p1fU3jPM/VVsidJ1/L2HRFDz9/2LJ6vqbV855n6qSMNxdUmzWOUK6otQ5B6lZWNzOvra/AqdI2kLZx1OJ+0RFZlUEREAREQBERAEREAREQBERAc55Uu21Zzovy8SiqlWVLttWc6L8vEoquiodnH0ARFtcWMXnVtSylY9rHPDyHPuQM1pds07FtlJRWWDVIrM3iqjwqHok9ybxVR4VB0Se5Rud0fECs1lYK/jwfaw/itVhbxVR4VB0Se5fWjyI1DJI3mqhsx7HEBsmnNcDwcS8ldUsbwXIF6vAvVRAIiIAiIgCIiAIiIAiIgCIiAhmV3tVN9pT/AIzVz4ug8rvaqb7Sn/GaufFc2HZ/3/0AthgD6RFzvYVr1sMAfSIud7Ctl79PU+1/BItu2h6r5JwiIvlZ3QRZFBSGWRkQNi9waCdQJ4VJ97qXv0fQ5b6dvUqrMFkjVrqlRaVR4Igil291L36Pocm91L36PoctnMq/hNPSNt4yJM1jlCuqLUOQepQMZO5Rb56Pocp6xtgArbR1CpS1tdYKXSlxTrOPJvOMn6REVsUwREQBERAEREAREQBERAEREBznlS7bVnOi/LxKKqVZUu21Zzovy8Siq6Kh2cfQBTPJGP8AutPzZ/wXqGLaYt4wPoqhlVG1rnsDwA++bZzS06iDtXtWLlBpdwOogio/fyq+8U/RL8ab+VX3in6JfjVPzKr3AvBCqQ38qvvFP0S/GpXk5yiT4QqJYpY4mtji3QGMPuTntbpznHRYrGdrUgtaS2AsReXWqxixmgoot1nfmjSGtHXOe7ga3b6gqdxjyxVU5c2n/wCni1DNs6QjjedX9I0cKxpUJ1dwLzmqGsF3ODRwuIaOkrBdjNSjQaunHLPEP9y5jqq58pLpHue47ZHF56XL4KZGw75fgHVVNheGT+HPE/mSMf6isu65LabadqkGA8fq2lI3Ooc5g/kmO7M6HaR5CFjOxa6rB0rdFBcS8qUNaWwSAQ1J0NaTdkp8W7h+qdPKp0CoE4Sg8SARFpcZ8a4KGLdZnaTfMY3S+QjY0eXSToC8SbeEDc3XynrGM7N7W89wb6yqFxiysVlQS2J/yeE6mwmzyPrSa78llDJ53POc8lxOsuJcek6VPhYSfWeAdTx4YhcbNniJ4GyMJ+4rLDlySAt5gPHKrpHAw1Dw2+ljiZGEcBY648osVlLR7S/SwXRld7VTfaU/4zVz4rTxiyhx4QwRPG4COqY6Bz476HtEzbujJ1jhB0i+0aVVik2cJRg1LvAWwwB9Ii53sK162GAPpEXO9hWV79PU+1/BItu2h6r5JwiIvlZ3RssXfpVP9qz1q2gqaoqsxSMkABLHBwvquFI98SbvcXQ73q3sLqnRg1PvKPSVnVrzUoLZgsO6XVeb4k/e4uh3vTfEn73F0O96sOkaHf8Agq+i7nuXuWGl1Xoyhzd7i2bHe9ZuGMbamnk3N8UdjpY6zrObsI09IXqv6LTe3HoYvRtdSUcLL8ya3S6rzfEn73F0O96b4k/e4uh3vXnSVDv/AAZdF3PcvcsO69uq8blEmuLxR2uL2ztXSptgrCbJ42ysNwdYOtp2g8a3UbqnWeIvaR69nVoJOa2GaiBfl77aSbAa+RSiKe3S6g2E8f3Nkc2FjHRjRnOv1xvpIsdSxd8SfvcXQ73qA9IUE8ZLGOjLiSTxv8yw7pdV5viT97i6He9fejx2qZZGxshjLnHR2QsNpOnUi0hRbws+x69GXCWWl7k9RfOC+aM62dbrs24F9tr7F9FPK0IiIDnPKl22rOdF+XiUVUqypdtqznRfl4lFV0VDs4+gCIlluAREXgCmuTDD8dHJW1MnYspgGtBAL3mZuaxt9pPqKhQCLCpDlIuINnjDjDLWTuqJnXcdDWjsY2X0NYNg9e1axEWSilsQCz6bAFTI3PjpZ3s15zIZHC3KBZWfkoyfRuiZhCpYHOebwMeLta0EjdCNpOm19Q07dFrhv3KvrX2o8RWQcnTUzmOLXsc1w1h4LSPIV810/jHivBWxGKdgPcvGh8Z2FrtnJqK5vw9gd9LUzUz+yicW37putrhxFpB8q329yq2zcwYAdbSDYjVbRpV6ZK8fDVxmlndepibdridM0QsLn6zbgHh0HhVFrOwHhZ9NUQ1MfZxPDh9YanNPERceVZXFFVYvvB0njJjDHR00lTJqYLNaNBe89iwcZPtOxc34ew9LVzvqJn3e7UB2LGbGMGxo951kqW5WcbRVTQwxOvBFHHJo/mllZnfcwtHESVAVps6GrHXe9gIi3OKuK01fOIYQLAZ0j3XzYmXtcnaddht+8TZSUVlg0yK+MG5GKFjQJRJM/aXPdGL8TWEfeSsLGDIpTuYXUj3RSgda2RxkY47ASeuby3PIoSvqbeAUoiyK+hfDI+GRhZJG4te07CP+A341jqcscAFsMAfSIud7CtethgD6RFzvYVFvfp6n2v4JFt20PVfJOERF8rO6CIvc1Bg8Re5qZqHmAzWOUK2cLYFZUw7m7XYFjtrHW1hVO1ukcoV1RahyD1K50ZFTU1Ld/wBKDTEnCVOUdj2/4Kcwjg98EjopBZzegjYRxFYytTGTF9tTHbVI2+5u4DbUeIqsKqldG90b25rmmxHAfcod3auhLZuLCxvI3MNvWW//AGfJbPAGHXU0mcNMbrCRvCOEca1iKLCbhJSjvRMqU41IuEtzLloq5ksbZGOuxwuD7DwFQvHPGnOLqaJ3Wg2lcP5iP5RxcPQo5QYalhZJGx5DZNfEeFvAeNYKsq+kXUp6sdje8qLXRapVXKW1Ld+4RF61tzYC5OoDaVVIumfqCBz3BjQS5xAAGslWdixi6KZl3WMzgM9w2DuW8XrWLijiwIGiWQDdnDbp3Np2Dj4SpMAuisbPk1yk+t8HL6RvuVfJU3+lfk9CIitSmCIiA5zypdtqznRfl4lFVKsqXbas50X5eJRVdFQ7OPoApRk1wXFUYRhhmjEkbmzXa69iRE4jVxgKLqZ5I+2tPzZ/wXryu8U5Y7gW7vbYO8Ci/wBXxL3e2wd4FF/q96koRUPKz737gjJyb4O8Ci/1fEud697TLIWNDWmR5a0amtzjmgcQFl1TVdg/mu9RXJ1lZWEnJyywERFZgkVNlDr42NjZVvaxjWtY0Njs1rRYAdbwL675mEfDX+bH8KjCLVyNPwr2BJ98zCPhr/Nj+FaPCmFpamQzTyF8hAaXEAEgar2AWIiyjSjF5SAREWYBKIiA9augslGAhT4Oikt85UjdnnbZ38NvIG28riueyupsXLfI6TN7H5PBbk3JtlW37eqkDYoiKpBTeXHAgbLT1jRYyh0UltrmDOYTx5pcP6QqtV4ZcbfIIOH5U23oZFR6vLOWaSAWwwB9Ii53sK162GAPpEXO9hXt79PU+1/BItu2h6r5JwiIvlZ3RnYEga+ohY4Xa6RocDtBOlWQMU6Xwdn3+9V3i79Kp/tWetW2Cr3RlOMoSclnac3pepOFSOq2tneanqTpfB2ff706k6Xwdn3+9ba6XVryNPwr2KfnFXxP3NT1J0vg7Pv962wCXXqyjCMeqsGEpyn1nk8so9jVi0KhmewATsHWnVnjuT7CpEvCsatONWOrLce0qsqU1OD2opWWMtJaQQQSCDoIIOm6/ClmPzYd0aW/xz/EA1Zuwu+t7FE1ydelyVRwzk7a2rctTU8YyERFpJAU9xOxWzAKiVvXnTG0/wAgI1kd16lG8U9x+Us3b/137HdNmd7ONWm0K50bbRl/Ukc/pa7nH+jHZnez0BeoivjnQiIgCIiA5zypdtqznRfl4lFVKsqXbas50X5eJRVdFQ7OPoApnkj7a0/Nn/BeoYpnkj7a0/Nn/Besbjs5egOgwiBFz6B44LlrGDB5gqqiAi25zSNHIHnN+6x8q6mVL5a8WiydlexvWTARy2GqVo6wnlbo/p41OsZqNTD4grFesOn36l4iugdJ4HwLQ1EENQyjpi2VjHj/AKeHRcaQet1g3HkWZ1J0fgVN/bw/CqXye5SHUHzErS+lc69m6XQuOssG0Ha3yjTe9uUmUSgkaHCtibcXtI7cnDla6xVBWo1ISxtwDM6k6PwKm/t4fhQYp0fgVN/bw/Co5jHlbo4I3bhIKiYjrGx3zL8L5NVuS5VOVOOVY97nmsnBe4uIZK9jQSb2a0OsBxLKlbVKm3cDobqTo/Aqb+3h+FDinR+BU39vEP8Aaudequs8NqPTyfEsvBWF6+omip46yoMkrg1vz8u3WTp1AXJ4gtvM5rbrA1WF6Ew1E8B1xSyM815A+6x8qxFPsrGKhppYZ2lzo5Y2Rve8lxM8bA0l7jpJc0B2naHKAqyozU4JoBX9klxibUUDISfnaX5pw8X/AONw4s3reVpVArYYCw7LRzNqIH5r26Dta9u1rxtb+nAsLijysccQdS3S6rDBmXKAtHyinlY/buObI08Yzi0jk0rDw7lwBYWUkDg4j+JUZvW8YjaTfynpVQrWq3jAMXLfh4Pmgo2m+4h0kvE94sxvKG3P9QVXr61VS6R75HuLnvcXOc7SXOOslfJXVGnycFEBbDAH0iLnewrXrYYA+kRc72Far36ep9r+CRbdtD1XyThERfKzujNwNUNjnhkcbNbI1zjrsAeBWCMd6Xvp9G/3KsUUuheToRcY8SBc2NO5kpTb2FndW9L30+jf7k6uKXvp9G/3KsUUjpSt5EXoej3ss/q3pe+H0b/ct80qk2axyhXVHqHIPUrKxup1863AqtIWcLZx1G9veftaDGjGMUzM1tjM8HMGvNHdH/mlZGMOHm00ecbGR1xG3hNtZ4gqurKx8r3SPddzjpPu4AvL285JakOs/wAGWj7Dl3rz6q/J+JpS5xe4kucbknSSeNfhEXNt52s6tLGxBFmswRIYTUZh3MOtf224ONYRCylFx3o8jOMs4e4Ke4nY1Z+bTzHrxojcT2Yt2J+t6/XAl615Go2I0gjWDsIW63uJUJ6yI11bRuIasv7MuwFeqMYp407u0RSH55o0HVugG0cfCpOuqpVY1YqUTja1GdGbhPeERfOScN1kAcZAW01H0Rflr76ivEBztlS7bVnOi/LxKKq3cc8llVV11RUxuhEchYW573NdoiYzSAw9zwrSbyVd3dP6R/8AjV3RuKcYJN8AV6pnkj7a0/Nn/Bes/eSru7p/SP8A8a3+IuTGqo66KpldCY2NlBzHuc67o3NFgWAazwrytcU5U5JS4AtUIgRUoCwcNYJjqYJKeVudHI0h3CNoIOwg2IPEs5EzjagczY3Yoy0E5ikF2OuYZAOtlbf7nDa32LRLqnC+BoaqJ0M8YfG7Ydh2Fp1tI4QqjxlyLTMLn0bxKzWI5CGSDiDuxd9x5Vb0LyLWJ7GCskus3CGBJ4DmzQSRn67C0eQ6j5CsJT1JS2oC6L9Rxlxs0EngaM49AUlwHk5rqkjNp3MYf557wtsdtj1zvICsZVIw6zBGWtubAXJsABtJNgFeGSzEE0rfldQ21TI2zGHXDEdYP13WF+AaOFZ2JmS6CiImkO7VI0h7hZsZ8Ww30/WOnkU3VVc3XKfphuBq8ZMAR1lNJTSDrXjQRrY8di4cYP3XC5uw/gCWjnfTzNs9uojsXtvoc07Qf02LqVaXGfFOCui3KZmkXzHtsHxuO1p4OEHQVqt7h0Xt3A5jRTXGPJVV0xLo2Goh2PhF3AfXj1g8lwoZJGWmxBBGsOGaR5CrqFSM1mIPyiKRYt4h1Va4bnEWxHXLKCxgHCNrzxBeynGKzIGhjp3ODnBpIYA5xA0NBcGgk7LkgeVfNXpXZMAzBclDS5pnkdE+SWXrd0LXg6bA2AF7NUN3kq7u6f0j/wDGo0LynLOXgFerYYA+kRc72FTLeSru7p/SP/xrJwbkdrY5WSOfBZpubSPJ1EaPm+NarqvTnQnGL2tP4N1CSjVi3waPwik+99Ud1F57vhTe/qOGLznfCvnfM6/gZ1/P7fxojCKT731R3UXnu+FN76o7qLz3fCnM6/gY5/b+NEYRSfe+qO6i893wpvfVHdRee74U5nX8DHP7fxojLNY5QrbwphdlPDujzsAaNrnW0AKFDJ/UXGmLznfCthhnFirqJM9zorAWY3PdZo83XxqdaxrUISxB5e4rrydvc1IZmsLOfwRPCeE3zyOledJ0AbGt2AcSxFJ976o7qLz3fCm99Ud1F57vhUKVrcSbk4vLJ8Ly2ilFTWCMLeYsYtmpfnOuIWkZx7o9y328CzoMns2c3PfGGX64tcSc3bYFutTyho2xMbGxtmtFgFLtLCUpZqrCX5IV7pKChq0Xlvj3H6ZStDBGGjMAzc22jN4LKusbMWTTu3SMXgcfRnuTxcBVlr5VNM2RrmPaC1ws4HSCFbXNrGvDV48CktbqdvU1lu4lLIpbWZPpc925OYY79bnuIcBwHRs4V8d76o7qLz3fCuedlXTxqnUx0hbtZ10RuGYscHtNnNIII2EcCszFjGQVLM11hM0dcO6GrOHF6lF976o7qLz3fCvtR4l1cT2yMfGHNNwQ53R2OpSrWNxQl1HjiQr2Vrcw66UluZP85QmvJk3GZ13btJOA0RCo3ONl81rWHRfrbk69KmVMHFjc8APsM4NOcL8RWnlwPIyUSQ5jmh73tZKXMzHvFn5rmg6DrsRrVxXjKaWFs/n+ChoSUG8/z+Mw8XnFnyYggMqWy5zGdi17Lua9ov1pLRYgaLothgbApjcHvIu0OEbGXLYg92c+xdpJJ28GxeLOhGUYYZhXlGUsxN2iIt5pCIiAIiIAiIgCIiA/JYCLHVwLGdgmEm5giJ4TGw+xETIPtDSMZ2DGt5rQ31L6WREB6iIgCIiA8ssepwbFJ/Ehjf8AaMa//wCgiID4Q4vUzDnMpYGnhbDG09ICz7IiPbvB7ZERAEsiIBZLIiAWSyIgFksiIBZLIiAWSyIgFkREAREQBLIiAWSyIgC8siID2yIiA//Z"/>
          <p:cNvSpPr>
            <a:spLocks noChangeAspect="1" noChangeArrowheads="1"/>
          </p:cNvSpPr>
          <p:nvPr/>
        </p:nvSpPr>
        <p:spPr bwMode="auto">
          <a:xfrm>
            <a:off x="63500" y="-622300"/>
            <a:ext cx="3581400" cy="1276350"/>
          </a:xfrm>
          <a:prstGeom prst="rect">
            <a:avLst/>
          </a:prstGeom>
          <a:noFill/>
        </p:spPr>
        <p:txBody>
          <a:bodyPr vert="horz" wrap="square" lIns="91440" tIns="45720" rIns="91440" bIns="45720" numCol="1" anchor="t" anchorCtr="0" compatLnSpc="1">
            <a:prstTxWarp prst="textNoShape">
              <a:avLst/>
            </a:prstTxWarp>
          </a:bodyPr>
          <a:lstStyle/>
          <a:p>
            <a:endParaRPr lang="en-029"/>
          </a:p>
        </p:txBody>
      </p:sp>
      <p:sp>
        <p:nvSpPr>
          <p:cNvPr id="29702" name="AutoShape 6" descr="data:image/jpeg;base64,/9j/4AAQSkZJRgABAQAAAQABAAD/2wCEAAkGBhQSEBAPEhAUFRAREhASERUQExQPFxEQFRAVFBQWFBUXGyYeGBkjGRQUHy8gIycpLCwsFh4xNTAqNSYrLCkBCQoKDgwOGg8PGjEkHyQsNDQ0Mi8qNSosNDAvLyw0KSwsLCwvLCwsLyksLiwsLCwpLCwpLCwsLCwsLCksLCwsLP/AABEIAIYBeAMBIgACEQEDEQH/xAAcAAEAAgMBAQEAAAAAAAAAAAAABgcEBQgBAwL/xABNEAABAwIABwcPCgUDBQAAAAABAAIDBBEFBgcSITFBExdRYXFykRYiMjVSU1RjgZKTscHR0hQjNGJzobO04eIzQoKU06LC8CQlQ4Oy/8QAGwEBAAIDAQEAAAAAAAAAAAAAAAQFAgMGAQf/xAA0EQACAQMABQsDAwUAAAAAAAAAAQIDBBEFEiExQRMUFTIzUVJhcZGxNHKhIuHwI4HB0fH/2gAMAwEAAhEDEQA/ALwREQBERAEREAREQBERAEREAREQBERAEREAREQBERAEREAREQBERAEREAREQBERAEREAREQBERAEREAREQBERAEREBEMN5UaOknkppd13SPNDsyPOHXMDxY306HBYO/VQeP9F+5VhlS7bVnOi/LxKKq1pWdOUE2C+d+qg8f6L9yb9VB4/0X7lQyLZzCmC+d+qg8f6L9yb9VB4/0X7lQyJzCmC+d+qg8f6L9y/cOWShe9rBu93ODReLaSAP5uNUGsrBX8eD7WH8Vq8djTxxB1YCi8C9VOAiIgCIiAIiIAiIgCIiAIiIDW4w4ejo4HVM2dubS0HMGcbudmjRcbSopv1UHj/RfuWVld7VTfaU/4zVz4rC2toVY5kC+d+qg8f6L9y+lLlfoZHtY3ds5xsLxW2X7riVBLYYA+kRc72FZ3FpClSlNb0mzbRgp1IxfFnQPV9TeM8z9U6v6bxnmfqq2RcP0nX8vY6boih5+/wCxZPV9TeM8z9V51f03jPM/VVuidJ1/L2HRFDz9/wBiyer6m8Z5n6p1fU3jPM/VVsidJ1/L2HRFDz9/2LJ6vqbV855n6qSMNxdUmzWOUK6otQ5B6lZWNzOvra/AqdI2kLZx1OJ+0RFZlUEREAREQBERAEREAREQBERAc55Uu21Zzovy8SiqlWVLttWc6L8vEoquiodnH0ARFtcWMXnVtSylY9rHPDyHPuQM1pds07FtlJRWWDVIrM3iqjwqHok9ybxVR4VB0Se5Rud0fECs1lYK/jwfaw/itVhbxVR4VB0Se5fWjyI1DJI3mqhsx7HEBsmnNcDwcS8ldUsbwXIF6vAvVRAIiIAiIgCIiAIiIAiIgCIiAhmV3tVN9pT/AIzVz4ug8rvaqb7Sn/GaufFc2HZ/3/0AthgD6RFzvYVr1sMAfSIud7Ctl79PU+1/BItu2h6r5JwiIvlZ3QRZFBSGWRkQNi9waCdQJ4VJ97qXv0fQ5b6dvUqrMFkjVrqlRaVR4Igil291L36Pocm91L36PoctnMq/hNPSNt4yJM1jlCuqLUOQepQMZO5Rb56Pocp6xtgArbR1CpS1tdYKXSlxTrOPJvOMn6REVsUwREQBERAEREAREQBERAEREBznlS7bVnOi/LxKKqVZUu21Zzovy8Siq6Kh2cfQBTPJGP8AutPzZ/wXqGLaYt4wPoqhlVG1rnsDwA++bZzS06iDtXtWLlBpdwOogio/fyq+8U/RL8ab+VX3in6JfjVPzKr3AvBCqQ38qvvFP0S/GpXk5yiT4QqJYpY4mtji3QGMPuTntbpznHRYrGdrUgtaS2AsReXWqxixmgoot1nfmjSGtHXOe7ga3b6gqdxjyxVU5c2n/wCni1DNs6QjjedX9I0cKxpUJ1dwLzmqGsF3ODRwuIaOkrBdjNSjQaunHLPEP9y5jqq58pLpHue47ZHF56XL4KZGw75fgHVVNheGT+HPE/mSMf6isu65LabadqkGA8fq2lI3Ooc5g/kmO7M6HaR5CFjOxa6rB0rdFBcS8qUNaWwSAQ1J0NaTdkp8W7h+qdPKp0CoE4Sg8SARFpcZ8a4KGLdZnaTfMY3S+QjY0eXSToC8SbeEDc3XynrGM7N7W89wb6yqFxiysVlQS2J/yeE6mwmzyPrSa78llDJ53POc8lxOsuJcek6VPhYSfWeAdTx4YhcbNniJ4GyMJ+4rLDlySAt5gPHKrpHAw1Dw2+ljiZGEcBY648osVlLR7S/SwXRld7VTfaU/4zVz4rTxiyhx4QwRPG4COqY6Bz476HtEzbujJ1jhB0i+0aVVik2cJRg1LvAWwwB9Ii53sK162GAPpEXO9hWV79PU+1/BItu2h6r5JwiIvlZ3RssXfpVP9qz1q2gqaoqsxSMkABLHBwvquFI98SbvcXQ73q3sLqnRg1PvKPSVnVrzUoLZgsO6XVeb4k/e4uh3vTfEn73F0O96sOkaHf8Agq+i7nuXuWGl1Xoyhzd7i2bHe9ZuGMbamnk3N8UdjpY6zrObsI09IXqv6LTe3HoYvRtdSUcLL8ya3S6rzfEn73F0O96b4k/e4uh3vXnSVDv/AAZdF3PcvcsO69uq8blEmuLxR2uL2ztXSptgrCbJ42ysNwdYOtp2g8a3UbqnWeIvaR69nVoJOa2GaiBfl77aSbAa+RSiKe3S6g2E8f3Nkc2FjHRjRnOv1xvpIsdSxd8SfvcXQ73qA9IUE8ZLGOjLiSTxv8yw7pdV5viT97i6He9fejx2qZZGxshjLnHR2QsNpOnUi0hRbws+x69GXCWWl7k9RfOC+aM62dbrs24F9tr7F9FPK0IiIDnPKl22rOdF+XiUVUqypdtqznRfl4lFV0VDs4+gCIlluAREXgCmuTDD8dHJW1MnYspgGtBAL3mZuaxt9pPqKhQCLCpDlIuINnjDjDLWTuqJnXcdDWjsY2X0NYNg9e1axEWSilsQCz6bAFTI3PjpZ3s15zIZHC3KBZWfkoyfRuiZhCpYHOebwMeLta0EjdCNpOm19Q07dFrhv3KvrX2o8RWQcnTUzmOLXsc1w1h4LSPIV810/jHivBWxGKdgPcvGh8Z2FrtnJqK5vw9gd9LUzUz+yicW37putrhxFpB8q329yq2zcwYAdbSDYjVbRpV6ZK8fDVxmlndepibdridM0QsLn6zbgHh0HhVFrOwHhZ9NUQ1MfZxPDh9YanNPERceVZXFFVYvvB0njJjDHR00lTJqYLNaNBe89iwcZPtOxc34ew9LVzvqJn3e7UB2LGbGMGxo951kqW5WcbRVTQwxOvBFHHJo/mllZnfcwtHESVAVps6GrHXe9gIi3OKuK01fOIYQLAZ0j3XzYmXtcnaddht+8TZSUVlg0yK+MG5GKFjQJRJM/aXPdGL8TWEfeSsLGDIpTuYXUj3RSgda2RxkY47ASeuby3PIoSvqbeAUoiyK+hfDI+GRhZJG4te07CP+A341jqcscAFsMAfSIud7CtethgD6RFzvYVFvfp6n2v4JFt20PVfJOERF8rO6CIvc1Bg8Re5qZqHmAzWOUK2cLYFZUw7m7XYFjtrHW1hVO1ukcoV1RahyD1K50ZFTU1Ld/wBKDTEnCVOUdj2/4Kcwjg98EjopBZzegjYRxFYytTGTF9tTHbVI2+5u4DbUeIqsKqldG90b25rmmxHAfcod3auhLZuLCxvI3MNvWW//AGfJbPAGHXU0mcNMbrCRvCOEca1iKLCbhJSjvRMqU41IuEtzLloq5ksbZGOuxwuD7DwFQvHPGnOLqaJ3Wg2lcP5iP5RxcPQo5QYalhZJGx5DZNfEeFvAeNYKsq+kXUp6sdje8qLXRapVXKW1Ld+4RF61tzYC5OoDaVVIumfqCBz3BjQS5xAAGslWdixi6KZl3WMzgM9w2DuW8XrWLijiwIGiWQDdnDbp3Np2Dj4SpMAuisbPk1yk+t8HL6RvuVfJU3+lfk9CIitSmCIiA5zypdtqznRfl4lFVKsqXbas50X5eJRVdFQ7OPoApRk1wXFUYRhhmjEkbmzXa69iRE4jVxgKLqZ5I+2tPzZ/wXryu8U5Y7gW7vbYO8Ci/wBXxL3e2wd4FF/q96koRUPKz737gjJyb4O8Ci/1fEud697TLIWNDWmR5a0amtzjmgcQFl1TVdg/mu9RXJ1lZWEnJyywERFZgkVNlDr42NjZVvaxjWtY0Njs1rRYAdbwL675mEfDX+bH8KjCLVyNPwr2BJ98zCPhr/Nj+FaPCmFpamQzTyF8hAaXEAEgar2AWIiyjSjF5SAREWYBKIiA9augslGAhT4Oikt85UjdnnbZ38NvIG28riueyupsXLfI6TN7H5PBbk3JtlW37eqkDYoiKpBTeXHAgbLT1jRYyh0UltrmDOYTx5pcP6QqtV4ZcbfIIOH5U23oZFR6vLOWaSAWwwB9Ii53sK162GAPpEXO9hXt79PU+1/BItu2h6r5JwiIvlZ3RnYEga+ohY4Xa6RocDtBOlWQMU6Xwdn3+9V3i79Kp/tWetW2Cr3RlOMoSclnac3pepOFSOq2tneanqTpfB2ff706k6Xwdn3+9ba6XVryNPwr2KfnFXxP3NT1J0vg7Pv962wCXXqyjCMeqsGEpyn1nk8so9jVi0KhmewATsHWnVnjuT7CpEvCsatONWOrLce0qsqU1OD2opWWMtJaQQQSCDoIIOm6/ClmPzYd0aW/xz/EA1Zuwu+t7FE1ydelyVRwzk7a2rctTU8YyERFpJAU9xOxWzAKiVvXnTG0/wAgI1kd16lG8U9x+Us3b/137HdNmd7ONWm0K50bbRl/Ukc/pa7nH+jHZnez0BeoivjnQiIgCIiA5zypdtqznRfl4lFVKsqXbas50X5eJRVdFQ7OPoApnkj7a0/Nn/BeoYpnkj7a0/Nn/Besbjs5egOgwiBFz6B44LlrGDB5gqqiAi25zSNHIHnN+6x8q6mVL5a8WiydlexvWTARy2GqVo6wnlbo/p41OsZqNTD4grFesOn36l4iugdJ4HwLQ1EENQyjpi2VjHj/AKeHRcaQet1g3HkWZ1J0fgVN/bw/CqXye5SHUHzErS+lc69m6XQuOssG0Ha3yjTe9uUmUSgkaHCtibcXtI7cnDla6xVBWo1ISxtwDM6k6PwKm/t4fhQYp0fgVN/bw/Co5jHlbo4I3bhIKiYjrGx3zL8L5NVuS5VOVOOVY97nmsnBe4uIZK9jQSb2a0OsBxLKlbVKm3cDobqTo/Aqb+3h+FDinR+BU39vEP8Aaudequs8NqPTyfEsvBWF6+omip46yoMkrg1vz8u3WTp1AXJ4gtvM5rbrA1WF6Ew1E8B1xSyM815A+6x8qxFPsrGKhppYZ2lzo5Y2Rve8lxM8bA0l7jpJc0B2naHKAqyozU4JoBX9klxibUUDISfnaX5pw8X/AONw4s3reVpVArYYCw7LRzNqIH5r26Dta9u1rxtb+nAsLijysccQdS3S6rDBmXKAtHyinlY/buObI08Yzi0jk0rDw7lwBYWUkDg4j+JUZvW8YjaTfynpVQrWq3jAMXLfh4Pmgo2m+4h0kvE94sxvKG3P9QVXr61VS6R75HuLnvcXOc7SXOOslfJXVGnycFEBbDAH0iLnewrXrYYA+kRc72Far36ep9r+CRbdtD1XyThERfKzujNwNUNjnhkcbNbI1zjrsAeBWCMd6Xvp9G/3KsUUuheToRcY8SBc2NO5kpTb2FndW9L30+jf7k6uKXvp9G/3KsUUjpSt5EXoej3ss/q3pe+H0b/ct80qk2axyhXVHqHIPUrKxup1863AqtIWcLZx1G9veftaDGjGMUzM1tjM8HMGvNHdH/mlZGMOHm00ecbGR1xG3hNtZ4gqurKx8r3SPddzjpPu4AvL285JakOs/wAGWj7Dl3rz6q/J+JpS5xe4kucbknSSeNfhEXNt52s6tLGxBFmswRIYTUZh3MOtf224ONYRCylFx3o8jOMs4e4Ke4nY1Z+bTzHrxojcT2Yt2J+t6/XAl615Go2I0gjWDsIW63uJUJ6yI11bRuIasv7MuwFeqMYp407u0RSH55o0HVugG0cfCpOuqpVY1YqUTja1GdGbhPeERfOScN1kAcZAW01H0Rflr76ivEBztlS7bVnOi/LxKKq3cc8llVV11RUxuhEchYW573NdoiYzSAw9zwrSbyVd3dP6R/8AjV3RuKcYJN8AV6pnkj7a0/Nn/Bes/eSru7p/SP8A8a3+IuTGqo66KpldCY2NlBzHuc67o3NFgWAazwrytcU5U5JS4AtUIgRUoCwcNYJjqYJKeVudHI0h3CNoIOwg2IPEs5EzjagczY3Yoy0E5ikF2OuYZAOtlbf7nDa32LRLqnC+BoaqJ0M8YfG7Ydh2Fp1tI4QqjxlyLTMLn0bxKzWI5CGSDiDuxd9x5Vb0LyLWJ7GCskus3CGBJ4DmzQSRn67C0eQ6j5CsJT1JS2oC6L9Rxlxs0EngaM49AUlwHk5rqkjNp3MYf557wtsdtj1zvICsZVIw6zBGWtubAXJsABtJNgFeGSzEE0rfldQ21TI2zGHXDEdYP13WF+AaOFZ2JmS6CiImkO7VI0h7hZsZ8Ww30/WOnkU3VVc3XKfphuBq8ZMAR1lNJTSDrXjQRrY8di4cYP3XC5uw/gCWjnfTzNs9uojsXtvoc07Qf02LqVaXGfFOCui3KZmkXzHtsHxuO1p4OEHQVqt7h0Xt3A5jRTXGPJVV0xLo2Goh2PhF3AfXj1g8lwoZJGWmxBBGsOGaR5CrqFSM1mIPyiKRYt4h1Va4bnEWxHXLKCxgHCNrzxBeynGKzIGhjp3ODnBpIYA5xA0NBcGgk7LkgeVfNXpXZMAzBclDS5pnkdE+SWXrd0LXg6bA2AF7NUN3kq7u6f0j/wDGo0LynLOXgFerYYA+kRc72FTLeSru7p/SP/xrJwbkdrY5WSOfBZpubSPJ1EaPm+NarqvTnQnGL2tP4N1CSjVi3waPwik+99Ud1F57vhTe/qOGLznfCvnfM6/gZ1/P7fxojCKT731R3UXnu+FN76o7qLz3fCnM6/gY5/b+NEYRSfe+qO6i893wpvfVHdRee74U5nX8DHP7fxojLNY5QrbwphdlPDujzsAaNrnW0AKFDJ/UXGmLznfCthhnFirqJM9zorAWY3PdZo83XxqdaxrUISxB5e4rrydvc1IZmsLOfwRPCeE3zyOledJ0AbGt2AcSxFJ976o7qLz3fCm99Ud1F57vhUKVrcSbk4vLJ8Ly2ilFTWCMLeYsYtmpfnOuIWkZx7o9y328CzoMns2c3PfGGX64tcSc3bYFutTyho2xMbGxtmtFgFLtLCUpZqrCX5IV7pKChq0Xlvj3H6ZStDBGGjMAzc22jN4LKusbMWTTu3SMXgcfRnuTxcBVlr5VNM2RrmPaC1ws4HSCFbXNrGvDV48CktbqdvU1lu4lLIpbWZPpc925OYY79bnuIcBwHRs4V8d76o7qLz3fCuedlXTxqnUx0hbtZ10RuGYscHtNnNIII2EcCszFjGQVLM11hM0dcO6GrOHF6lF976o7qLz3fCvtR4l1cT2yMfGHNNwQ53R2OpSrWNxQl1HjiQr2Vrcw66UluZP85QmvJk3GZ13btJOA0RCo3ONl81rWHRfrbk69KmVMHFjc8APsM4NOcL8RWnlwPIyUSQ5jmh73tZKXMzHvFn5rmg6DrsRrVxXjKaWFs/n+ChoSUG8/z+Mw8XnFnyYggMqWy5zGdi17Lua9ov1pLRYgaLothgbApjcHvIu0OEbGXLYg92c+xdpJJ28GxeLOhGUYYZhXlGUsxN2iIt5pCIiAIiIAiIgCIiA/JYCLHVwLGdgmEm5giJ4TGw+xETIPtDSMZ2DGt5rQ31L6WREB6iIgCIiA8ssepwbFJ/Ehjf8AaMa//wCgiID4Q4vUzDnMpYGnhbDG09ICz7IiPbvB7ZERAEsiIBZLIiAWSyIgFksiIBZLIiAWSyIgFkREAREQBLIiAWSyIgC8siID2yIiA//Z"/>
          <p:cNvSpPr>
            <a:spLocks noChangeAspect="1" noChangeArrowheads="1"/>
          </p:cNvSpPr>
          <p:nvPr/>
        </p:nvSpPr>
        <p:spPr bwMode="auto">
          <a:xfrm>
            <a:off x="63500" y="-622300"/>
            <a:ext cx="3581400" cy="1276350"/>
          </a:xfrm>
          <a:prstGeom prst="rect">
            <a:avLst/>
          </a:prstGeom>
          <a:noFill/>
        </p:spPr>
        <p:txBody>
          <a:bodyPr vert="horz" wrap="square" lIns="91440" tIns="45720" rIns="91440" bIns="45720" numCol="1" anchor="t" anchorCtr="0" compatLnSpc="1">
            <a:prstTxWarp prst="textNoShape">
              <a:avLst/>
            </a:prstTxWarp>
          </a:bodyPr>
          <a:lstStyle/>
          <a:p>
            <a:endParaRPr lang="en-029"/>
          </a:p>
        </p:txBody>
      </p:sp>
      <p:sp>
        <p:nvSpPr>
          <p:cNvPr id="29704" name="AutoShape 8" descr="data:image/jpeg;base64,/9j/4AAQSkZJRgABAQAAAQABAAD/2wCEAAkGBhQSEBAPEhAUFRAREhASERUQExQPFxEQFRAVFBQWFBUXGyYeGBkjGRQUHy8gIycpLCwsFh4xNTAqNSYrLCkBCQoKDgwOGg8PGjEkHyQsNDQ0Mi8qNSosNDAvLyw0KSwsLCwvLCwsLyksLiwsLCwpLCwpLCwsLCwsLCksLCwsLP/AABEIAIYBeAMBIgACEQEDEQH/xAAcAAEAAgMBAQEAAAAAAAAAAAAABgcEBQgBAwL/xABNEAABAwIABwcPCgUDBQAAAAABAAIDBBEFBgcSITFBExdRYXFykRYiMjVSU1RjgZKTscHR0hQjNGJzobO04eIzQoKU06LC8CQlQ4Oy/8QAGwEBAAIDAQEAAAAAAAAAAAAAAAQFAgMGAQf/xAA0EQACAQMABQsDAwUAAAAAAAAAAQIDBBEFEiExQRMUFTIzUVJhcZGxNHKhIuHwI4HB0fH/2gAMAwEAAhEDEQA/ALwREQBERAEREAREQBERAEREAREQBERAEREAREQBERAEREAREQBERAEREAREQBERAEREAREQBERAEREAREQBERAEREBEMN5UaOknkppd13SPNDsyPOHXMDxY306HBYO/VQeP9F+5VhlS7bVnOi/LxKKq1pWdOUE2C+d+qg8f6L9yb9VB4/0X7lQyLZzCmC+d+qg8f6L9yb9VB4/0X7lQyJzCmC+d+qg8f6L9y/cOWShe9rBu93ODReLaSAP5uNUGsrBX8eD7WH8Vq8djTxxB1YCi8C9VOAiIgCIiAIiIAiIgCIiAIiIDW4w4ejo4HVM2dubS0HMGcbudmjRcbSopv1UHj/RfuWVld7VTfaU/4zVz4rC2toVY5kC+d+qg8f6L9y+lLlfoZHtY3ds5xsLxW2X7riVBLYYA+kRc72FZ3FpClSlNb0mzbRgp1IxfFnQPV9TeM8z9U6v6bxnmfqq2RcP0nX8vY6boih5+/wCxZPV9TeM8z9V51f03jPM/VVuidJ1/L2HRFDz9/wBiyer6m8Z5n6p1fU3jPM/VVsidJ1/L2HRFDz9/2LJ6vqbV855n6qSMNxdUmzWOUK6otQ5B6lZWNzOvra/AqdI2kLZx1OJ+0RFZlUEREAREQBERAEREAREQBERAc55Uu21Zzovy8SiqlWVLttWc6L8vEoquiodnH0ARFtcWMXnVtSylY9rHPDyHPuQM1pds07FtlJRWWDVIrM3iqjwqHok9ybxVR4VB0Se5Rud0fECs1lYK/jwfaw/itVhbxVR4VB0Se5fWjyI1DJI3mqhsx7HEBsmnNcDwcS8ldUsbwXIF6vAvVRAIiIAiIgCIiAIiIAiIgCIiAhmV3tVN9pT/AIzVz4ug8rvaqb7Sn/GaufFc2HZ/3/0AthgD6RFzvYVr1sMAfSIud7Ctl79PU+1/BItu2h6r5JwiIvlZ3QRZFBSGWRkQNi9waCdQJ4VJ97qXv0fQ5b6dvUqrMFkjVrqlRaVR4Igil291L36Pocm91L36PoctnMq/hNPSNt4yJM1jlCuqLUOQepQMZO5Rb56Pocp6xtgArbR1CpS1tdYKXSlxTrOPJvOMn6REVsUwREQBERAEREAREQBERAEREBznlS7bVnOi/LxKKqVZUu21Zzovy8Siq6Kh2cfQBTPJGP8AutPzZ/wXqGLaYt4wPoqhlVG1rnsDwA++bZzS06iDtXtWLlBpdwOogio/fyq+8U/RL8ab+VX3in6JfjVPzKr3AvBCqQ38qvvFP0S/GpXk5yiT4QqJYpY4mtji3QGMPuTntbpznHRYrGdrUgtaS2AsReXWqxixmgoot1nfmjSGtHXOe7ga3b6gqdxjyxVU5c2n/wCni1DNs6QjjedX9I0cKxpUJ1dwLzmqGsF3ODRwuIaOkrBdjNSjQaunHLPEP9y5jqq58pLpHue47ZHF56XL4KZGw75fgHVVNheGT+HPE/mSMf6isu65LabadqkGA8fq2lI3Ooc5g/kmO7M6HaR5CFjOxa6rB0rdFBcS8qUNaWwSAQ1J0NaTdkp8W7h+qdPKp0CoE4Sg8SARFpcZ8a4KGLdZnaTfMY3S+QjY0eXSToC8SbeEDc3XynrGM7N7W89wb6yqFxiysVlQS2J/yeE6mwmzyPrSa78llDJ53POc8lxOsuJcek6VPhYSfWeAdTx4YhcbNniJ4GyMJ+4rLDlySAt5gPHKrpHAw1Dw2+ljiZGEcBY648osVlLR7S/SwXRld7VTfaU/4zVz4rTxiyhx4QwRPG4COqY6Bz476HtEzbujJ1jhB0i+0aVVik2cJRg1LvAWwwB9Ii53sK162GAPpEXO9hWV79PU+1/BItu2h6r5JwiIvlZ3RssXfpVP9qz1q2gqaoqsxSMkABLHBwvquFI98SbvcXQ73q3sLqnRg1PvKPSVnVrzUoLZgsO6XVeb4k/e4uh3vTfEn73F0O96sOkaHf8Agq+i7nuXuWGl1Xoyhzd7i2bHe9ZuGMbamnk3N8UdjpY6zrObsI09IXqv6LTe3HoYvRtdSUcLL8ya3S6rzfEn73F0O96b4k/e4uh3vXnSVDv/AAZdF3PcvcsO69uq8blEmuLxR2uL2ztXSptgrCbJ42ysNwdYOtp2g8a3UbqnWeIvaR69nVoJOa2GaiBfl77aSbAa+RSiKe3S6g2E8f3Nkc2FjHRjRnOv1xvpIsdSxd8SfvcXQ73qA9IUE8ZLGOjLiSTxv8yw7pdV5viT97i6He9fejx2qZZGxshjLnHR2QsNpOnUi0hRbws+x69GXCWWl7k9RfOC+aM62dbrs24F9tr7F9FPK0IiIDnPKl22rOdF+XiUVUqypdtqznRfl4lFV0VDs4+gCIlluAREXgCmuTDD8dHJW1MnYspgGtBAL3mZuaxt9pPqKhQCLCpDlIuINnjDjDLWTuqJnXcdDWjsY2X0NYNg9e1axEWSilsQCz6bAFTI3PjpZ3s15zIZHC3KBZWfkoyfRuiZhCpYHOebwMeLta0EjdCNpOm19Q07dFrhv3KvrX2o8RWQcnTUzmOLXsc1w1h4LSPIV810/jHivBWxGKdgPcvGh8Z2FrtnJqK5vw9gd9LUzUz+yicW37putrhxFpB8q329yq2zcwYAdbSDYjVbRpV6ZK8fDVxmlndepibdridM0QsLn6zbgHh0HhVFrOwHhZ9NUQ1MfZxPDh9YanNPERceVZXFFVYvvB0njJjDHR00lTJqYLNaNBe89iwcZPtOxc34ew9LVzvqJn3e7UB2LGbGMGxo951kqW5WcbRVTQwxOvBFHHJo/mllZnfcwtHESVAVps6GrHXe9gIi3OKuK01fOIYQLAZ0j3XzYmXtcnaddht+8TZSUVlg0yK+MG5GKFjQJRJM/aXPdGL8TWEfeSsLGDIpTuYXUj3RSgda2RxkY47ASeuby3PIoSvqbeAUoiyK+hfDI+GRhZJG4te07CP+A341jqcscAFsMAfSIud7CtethgD6RFzvYVFvfp6n2v4JFt20PVfJOERF8rO6CIvc1Bg8Re5qZqHmAzWOUK2cLYFZUw7m7XYFjtrHW1hVO1ukcoV1RahyD1K50ZFTU1Ld/wBKDTEnCVOUdj2/4Kcwjg98EjopBZzegjYRxFYytTGTF9tTHbVI2+5u4DbUeIqsKqldG90b25rmmxHAfcod3auhLZuLCxvI3MNvWW//AGfJbPAGHXU0mcNMbrCRvCOEca1iKLCbhJSjvRMqU41IuEtzLloq5ksbZGOuxwuD7DwFQvHPGnOLqaJ3Wg2lcP5iP5RxcPQo5QYalhZJGx5DZNfEeFvAeNYKsq+kXUp6sdje8qLXRapVXKW1Ld+4RF61tzYC5OoDaVVIumfqCBz3BjQS5xAAGslWdixi6KZl3WMzgM9w2DuW8XrWLijiwIGiWQDdnDbp3Np2Dj4SpMAuisbPk1yk+t8HL6RvuVfJU3+lfk9CIitSmCIiA5zypdtqznRfl4lFVKsqXbas50X5eJRVdFQ7OPoApRk1wXFUYRhhmjEkbmzXa69iRE4jVxgKLqZ5I+2tPzZ/wXryu8U5Y7gW7vbYO8Ci/wBXxL3e2wd4FF/q96koRUPKz737gjJyb4O8Ci/1fEud697TLIWNDWmR5a0amtzjmgcQFl1TVdg/mu9RXJ1lZWEnJyywERFZgkVNlDr42NjZVvaxjWtY0Njs1rRYAdbwL675mEfDX+bH8KjCLVyNPwr2BJ98zCPhr/Nj+FaPCmFpamQzTyF8hAaXEAEgar2AWIiyjSjF5SAREWYBKIiA9augslGAhT4Oikt85UjdnnbZ38NvIG28riueyupsXLfI6TN7H5PBbk3JtlW37eqkDYoiKpBTeXHAgbLT1jRYyh0UltrmDOYTx5pcP6QqtV4ZcbfIIOH5U23oZFR6vLOWaSAWwwB9Ii53sK162GAPpEXO9hXt79PU+1/BItu2h6r5JwiIvlZ3RnYEga+ohY4Xa6RocDtBOlWQMU6Xwdn3+9V3i79Kp/tWetW2Cr3RlOMoSclnac3pepOFSOq2tneanqTpfB2ff706k6Xwdn3+9ba6XVryNPwr2KfnFXxP3NT1J0vg7Pv962wCXXqyjCMeqsGEpyn1nk8so9jVi0KhmewATsHWnVnjuT7CpEvCsatONWOrLce0qsqU1OD2opWWMtJaQQQSCDoIIOm6/ClmPzYd0aW/xz/EA1Zuwu+t7FE1ydelyVRwzk7a2rctTU8YyERFpJAU9xOxWzAKiVvXnTG0/wAgI1kd16lG8U9x+Us3b/137HdNmd7ONWm0K50bbRl/Ukc/pa7nH+jHZnez0BeoivjnQiIgCIiA5zypdtqznRfl4lFVKsqXbas50X5eJRVdFQ7OPoApnkj7a0/Nn/BeoYpnkj7a0/Nn/Besbjs5egOgwiBFz6B44LlrGDB5gqqiAi25zSNHIHnN+6x8q6mVL5a8WiydlexvWTARy2GqVo6wnlbo/p41OsZqNTD4grFesOn36l4iugdJ4HwLQ1EENQyjpi2VjHj/AKeHRcaQet1g3HkWZ1J0fgVN/bw/CqXye5SHUHzErS+lc69m6XQuOssG0Ha3yjTe9uUmUSgkaHCtibcXtI7cnDla6xVBWo1ISxtwDM6k6PwKm/t4fhQYp0fgVN/bw/Co5jHlbo4I3bhIKiYjrGx3zL8L5NVuS5VOVOOVY97nmsnBe4uIZK9jQSb2a0OsBxLKlbVKm3cDobqTo/Aqb+3h+FDinR+BU39vEP8Aaudequs8NqPTyfEsvBWF6+omip46yoMkrg1vz8u3WTp1AXJ4gtvM5rbrA1WF6Ew1E8B1xSyM815A+6x8qxFPsrGKhppYZ2lzo5Y2Rve8lxM8bA0l7jpJc0B2naHKAqyozU4JoBX9klxibUUDISfnaX5pw8X/AONw4s3reVpVArYYCw7LRzNqIH5r26Dta9u1rxtb+nAsLijysccQdS3S6rDBmXKAtHyinlY/buObI08Yzi0jk0rDw7lwBYWUkDg4j+JUZvW8YjaTfynpVQrWq3jAMXLfh4Pmgo2m+4h0kvE94sxvKG3P9QVXr61VS6R75HuLnvcXOc7SXOOslfJXVGnycFEBbDAH0iLnewrXrYYA+kRc72Far36ep9r+CRbdtD1XyThERfKzujNwNUNjnhkcbNbI1zjrsAeBWCMd6Xvp9G/3KsUUuheToRcY8SBc2NO5kpTb2FndW9L30+jf7k6uKXvp9G/3KsUUjpSt5EXoej3ss/q3pe+H0b/ct80qk2axyhXVHqHIPUrKxup1863AqtIWcLZx1G9veftaDGjGMUzM1tjM8HMGvNHdH/mlZGMOHm00ecbGR1xG3hNtZ4gqurKx8r3SPddzjpPu4AvL285JakOs/wAGWj7Dl3rz6q/J+JpS5xe4kucbknSSeNfhEXNt52s6tLGxBFmswRIYTUZh3MOtf224ONYRCylFx3o8jOMs4e4Ke4nY1Z+bTzHrxojcT2Yt2J+t6/XAl615Go2I0gjWDsIW63uJUJ6yI11bRuIasv7MuwFeqMYp407u0RSH55o0HVugG0cfCpOuqpVY1YqUTja1GdGbhPeERfOScN1kAcZAW01H0Rflr76ivEBztlS7bVnOi/LxKKq3cc8llVV11RUxuhEchYW573NdoiYzSAw9zwrSbyVd3dP6R/8AjV3RuKcYJN8AV6pnkj7a0/Nn/Bes/eSru7p/SP8A8a3+IuTGqo66KpldCY2NlBzHuc67o3NFgWAazwrytcU5U5JS4AtUIgRUoCwcNYJjqYJKeVudHI0h3CNoIOwg2IPEs5EzjagczY3Yoy0E5ikF2OuYZAOtlbf7nDa32LRLqnC+BoaqJ0M8YfG7Ydh2Fp1tI4QqjxlyLTMLn0bxKzWI5CGSDiDuxd9x5Vb0LyLWJ7GCskus3CGBJ4DmzQSRn67C0eQ6j5CsJT1JS2oC6L9Rxlxs0EngaM49AUlwHk5rqkjNp3MYf557wtsdtj1zvICsZVIw6zBGWtubAXJsABtJNgFeGSzEE0rfldQ21TI2zGHXDEdYP13WF+AaOFZ2JmS6CiImkO7VI0h7hZsZ8Ww30/WOnkU3VVc3XKfphuBq8ZMAR1lNJTSDrXjQRrY8di4cYP3XC5uw/gCWjnfTzNs9uojsXtvoc07Qf02LqVaXGfFOCui3KZmkXzHtsHxuO1p4OEHQVqt7h0Xt3A5jRTXGPJVV0xLo2Goh2PhF3AfXj1g8lwoZJGWmxBBGsOGaR5CrqFSM1mIPyiKRYt4h1Va4bnEWxHXLKCxgHCNrzxBeynGKzIGhjp3ODnBpIYA5xA0NBcGgk7LkgeVfNXpXZMAzBclDS5pnkdE+SWXrd0LXg6bA2AF7NUN3kq7u6f0j/wDGo0LynLOXgFerYYA+kRc72FTLeSru7p/SP/xrJwbkdrY5WSOfBZpubSPJ1EaPm+NarqvTnQnGL2tP4N1CSjVi3waPwik+99Ud1F57vhTe/qOGLznfCvnfM6/gZ1/P7fxojCKT731R3UXnu+FN76o7qLz3fCnM6/gY5/b+NEYRSfe+qO6i893wpvfVHdRee74U5nX8DHP7fxojLNY5QrbwphdlPDujzsAaNrnW0AKFDJ/UXGmLznfCthhnFirqJM9zorAWY3PdZo83XxqdaxrUISxB5e4rrydvc1IZmsLOfwRPCeE3zyOledJ0AbGt2AcSxFJ976o7qLz3fCm99Ud1F57vhUKVrcSbk4vLJ8Ly2ilFTWCMLeYsYtmpfnOuIWkZx7o9y328CzoMns2c3PfGGX64tcSc3bYFutTyho2xMbGxtmtFgFLtLCUpZqrCX5IV7pKChq0Xlvj3H6ZStDBGGjMAzc22jN4LKusbMWTTu3SMXgcfRnuTxcBVlr5VNM2RrmPaC1ws4HSCFbXNrGvDV48CktbqdvU1lu4lLIpbWZPpc925OYY79bnuIcBwHRs4V8d76o7qLz3fCuedlXTxqnUx0hbtZ10RuGYscHtNnNIII2EcCszFjGQVLM11hM0dcO6GrOHF6lF976o7qLz3fCvtR4l1cT2yMfGHNNwQ53R2OpSrWNxQl1HjiQr2Vrcw66UluZP85QmvJk3GZ13btJOA0RCo3ONl81rWHRfrbk69KmVMHFjc8APsM4NOcL8RWnlwPIyUSQ5jmh73tZKXMzHvFn5rmg6DrsRrVxXjKaWFs/n+ChoSUG8/z+Mw8XnFnyYggMqWy5zGdi17Lua9ov1pLRYgaLothgbApjcHvIu0OEbGXLYg92c+xdpJJ28GxeLOhGUYYZhXlGUsxN2iIt5pCIiAIiIAiIgCIiA/JYCLHVwLGdgmEm5giJ4TGw+xETIPtDSMZ2DGt5rQ31L6WREB6iIgCIiA8ssepwbFJ/Ehjf8AaMa//wCgiID4Q4vUzDnMpYGnhbDG09ICz7IiPbvB7ZERAEsiIBZLIiAWSyIgFksiIBZLIiAWSyIgFkREAREQBLIiAWSyIgC8siID2yIiA//Z"/>
          <p:cNvSpPr>
            <a:spLocks noChangeAspect="1" noChangeArrowheads="1"/>
          </p:cNvSpPr>
          <p:nvPr/>
        </p:nvSpPr>
        <p:spPr bwMode="auto">
          <a:xfrm>
            <a:off x="63500" y="-622300"/>
            <a:ext cx="3581400" cy="1276350"/>
          </a:xfrm>
          <a:prstGeom prst="rect">
            <a:avLst/>
          </a:prstGeom>
          <a:noFill/>
        </p:spPr>
        <p:txBody>
          <a:bodyPr vert="horz" wrap="square" lIns="91440" tIns="45720" rIns="91440" bIns="45720" numCol="1" anchor="t" anchorCtr="0" compatLnSpc="1">
            <a:prstTxWarp prst="textNoShape">
              <a:avLst/>
            </a:prstTxWarp>
          </a:bodyPr>
          <a:lstStyle/>
          <a:p>
            <a:endParaRPr lang="en-029"/>
          </a:p>
        </p:txBody>
      </p:sp>
      <p:pic>
        <p:nvPicPr>
          <p:cNvPr id="29706" name="Picture 10" descr="http://www.webshopapps.com/blog/wp-content/uploads/fedex-logo-arrow1.jpeg"/>
          <p:cNvPicPr>
            <a:picLocks noChangeAspect="1" noChangeArrowheads="1"/>
          </p:cNvPicPr>
          <p:nvPr/>
        </p:nvPicPr>
        <p:blipFill>
          <a:blip r:embed="rId2" cstate="print"/>
          <a:srcRect/>
          <a:stretch>
            <a:fillRect/>
          </a:stretch>
        </p:blipFill>
        <p:spPr bwMode="auto">
          <a:xfrm>
            <a:off x="304800" y="5715000"/>
            <a:ext cx="1828800" cy="654304"/>
          </a:xfrm>
          <a:prstGeom prst="rect">
            <a:avLst/>
          </a:prstGeom>
          <a:noFill/>
        </p:spPr>
      </p:pic>
      <p:pic>
        <p:nvPicPr>
          <p:cNvPr id="29708" name="Picture 12" descr="http://www.csreurope.org/data/images/logos/corporatemembers/kpmg-logo.jpg"/>
          <p:cNvPicPr>
            <a:picLocks noChangeAspect="1" noChangeArrowheads="1"/>
          </p:cNvPicPr>
          <p:nvPr/>
        </p:nvPicPr>
        <p:blipFill>
          <a:blip r:embed="rId3" cstate="print"/>
          <a:srcRect/>
          <a:stretch>
            <a:fillRect/>
          </a:stretch>
        </p:blipFill>
        <p:spPr bwMode="auto">
          <a:xfrm>
            <a:off x="2286000" y="4876800"/>
            <a:ext cx="1981200" cy="870779"/>
          </a:xfrm>
          <a:prstGeom prst="rect">
            <a:avLst/>
          </a:prstGeom>
          <a:noFill/>
        </p:spPr>
      </p:pic>
      <p:pic>
        <p:nvPicPr>
          <p:cNvPr id="29710" name="Picture 14" descr="http://mobile-financial.com/files/1228429351_RBC.svg.png"/>
          <p:cNvPicPr>
            <a:picLocks noChangeAspect="1" noChangeArrowheads="1"/>
          </p:cNvPicPr>
          <p:nvPr/>
        </p:nvPicPr>
        <p:blipFill>
          <a:blip r:embed="rId4" cstate="print"/>
          <a:srcRect/>
          <a:stretch>
            <a:fillRect/>
          </a:stretch>
        </p:blipFill>
        <p:spPr bwMode="auto">
          <a:xfrm>
            <a:off x="4724400" y="5105400"/>
            <a:ext cx="1149246" cy="1524000"/>
          </a:xfrm>
          <a:prstGeom prst="rect">
            <a:avLst/>
          </a:prstGeom>
          <a:noFill/>
        </p:spPr>
      </p:pic>
      <p:pic>
        <p:nvPicPr>
          <p:cNvPr id="29712" name="Picture 16" descr="http://directory.businessbarbados.com/files/2010/06/Scotiabank.jpg"/>
          <p:cNvPicPr>
            <a:picLocks noChangeAspect="1" noChangeArrowheads="1"/>
          </p:cNvPicPr>
          <p:nvPr/>
        </p:nvPicPr>
        <p:blipFill>
          <a:blip r:embed="rId5" cstate="print"/>
          <a:srcRect t="25600" b="32800"/>
          <a:stretch>
            <a:fillRect/>
          </a:stretch>
        </p:blipFill>
        <p:spPr bwMode="auto">
          <a:xfrm>
            <a:off x="5943600" y="5257800"/>
            <a:ext cx="2857500" cy="9906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Multinationals</a:t>
            </a:r>
            <a:endParaRPr lang="en-US" dirty="0"/>
          </a:p>
        </p:txBody>
      </p:sp>
      <p:sp>
        <p:nvSpPr>
          <p:cNvPr id="3" name="Content Placeholder 2"/>
          <p:cNvSpPr>
            <a:spLocks noGrp="1"/>
          </p:cNvSpPr>
          <p:nvPr>
            <p:ph idx="1"/>
          </p:nvPr>
        </p:nvSpPr>
        <p:spPr>
          <a:xfrm>
            <a:off x="457200" y="1600200"/>
            <a:ext cx="8305800" cy="4724400"/>
          </a:xfrm>
        </p:spPr>
        <p:txBody>
          <a:bodyPr>
            <a:normAutofit/>
          </a:bodyPr>
          <a:lstStyle/>
          <a:p>
            <a:pPr>
              <a:buNone/>
            </a:pPr>
            <a:endParaRPr lang="en-029" b="1" dirty="0" smtClean="0"/>
          </a:p>
          <a:p>
            <a:pPr>
              <a:buNone/>
            </a:pPr>
            <a:r>
              <a:rPr lang="en-029" b="1" dirty="0" smtClean="0"/>
              <a:t>ADVANTAGES</a:t>
            </a:r>
            <a:r>
              <a:rPr lang="en-029" dirty="0" smtClean="0"/>
              <a:t>:</a:t>
            </a:r>
          </a:p>
          <a:p>
            <a:r>
              <a:rPr lang="en-029" dirty="0" smtClean="0"/>
              <a:t>They sell far more products to far more customers because of their presence in several countries</a:t>
            </a:r>
          </a:p>
          <a:p>
            <a:r>
              <a:rPr lang="en-029" dirty="0" smtClean="0"/>
              <a:t>Low transportation costs because goods are produced in or close to local markets</a:t>
            </a:r>
          </a:p>
          <a:p>
            <a:r>
              <a:rPr lang="en-029" dirty="0" smtClean="0"/>
              <a:t>Can take advantage of different wage levels in different countries, moving production to countries with the cheapest labour</a:t>
            </a:r>
          </a:p>
          <a:p>
            <a:r>
              <a:rPr lang="en-029" dirty="0" smtClean="0"/>
              <a:t>They can achieve great economies of scale</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Multinationals</a:t>
            </a:r>
            <a:endParaRPr lang="en-US" dirty="0"/>
          </a:p>
        </p:txBody>
      </p:sp>
      <p:sp>
        <p:nvSpPr>
          <p:cNvPr id="3" name="Content Placeholder 2"/>
          <p:cNvSpPr>
            <a:spLocks noGrp="1"/>
          </p:cNvSpPr>
          <p:nvPr>
            <p:ph idx="1"/>
          </p:nvPr>
        </p:nvSpPr>
        <p:spPr>
          <a:xfrm>
            <a:off x="457200" y="1600200"/>
            <a:ext cx="8305800" cy="4724400"/>
          </a:xfrm>
        </p:spPr>
        <p:txBody>
          <a:bodyPr>
            <a:normAutofit/>
          </a:bodyPr>
          <a:lstStyle/>
          <a:p>
            <a:pPr>
              <a:buNone/>
            </a:pPr>
            <a:endParaRPr lang="en-029" b="1" dirty="0" smtClean="0"/>
          </a:p>
          <a:p>
            <a:pPr>
              <a:buNone/>
            </a:pPr>
            <a:r>
              <a:rPr lang="en-029" b="1" dirty="0" smtClean="0"/>
              <a:t>ADVANTAGES  continued</a:t>
            </a:r>
            <a:r>
              <a:rPr lang="en-029" dirty="0" smtClean="0"/>
              <a:t>:</a:t>
            </a:r>
          </a:p>
          <a:p>
            <a:r>
              <a:rPr lang="en-029" dirty="0" smtClean="0"/>
              <a:t>Because they usually produce a wide variety of goods, they are less vulnerable to a fall in demand for one particular good</a:t>
            </a:r>
          </a:p>
          <a:p>
            <a:r>
              <a:rPr lang="en-029" dirty="0" smtClean="0"/>
              <a:t>They can afford to carry out better quality research and development than other firms in order to improve old products and develop new ones</a:t>
            </a:r>
          </a:p>
          <a:p>
            <a:r>
              <a:rPr lang="en-029" dirty="0" smtClean="0"/>
              <a:t>To provide employment and training opportunities to host countries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Multinationals</a:t>
            </a:r>
            <a:endParaRPr lang="en-US" dirty="0"/>
          </a:p>
        </p:txBody>
      </p:sp>
      <p:sp>
        <p:nvSpPr>
          <p:cNvPr id="3" name="Content Placeholder 2"/>
          <p:cNvSpPr>
            <a:spLocks noGrp="1"/>
          </p:cNvSpPr>
          <p:nvPr>
            <p:ph idx="1"/>
          </p:nvPr>
        </p:nvSpPr>
        <p:spPr/>
        <p:txBody>
          <a:bodyPr>
            <a:normAutofit lnSpcReduction="10000"/>
          </a:bodyPr>
          <a:lstStyle/>
          <a:p>
            <a:pPr>
              <a:buNone/>
            </a:pPr>
            <a:r>
              <a:rPr lang="en-029" b="1" dirty="0" smtClean="0"/>
              <a:t>DISADVANTAGES</a:t>
            </a:r>
            <a:r>
              <a:rPr lang="en-029" dirty="0" smtClean="0"/>
              <a:t>:</a:t>
            </a:r>
          </a:p>
          <a:p>
            <a:r>
              <a:rPr lang="en-029" dirty="0" smtClean="0"/>
              <a:t>They may relocate at anytime resulting in loss of employment in their host country</a:t>
            </a:r>
          </a:p>
          <a:p>
            <a:r>
              <a:rPr lang="en-029" dirty="0" smtClean="0"/>
              <a:t>If a country has a poor tax or legal framework as in the case of many developing countries, multinationals may transfer their profits from one country to another to avoid paying taxes</a:t>
            </a:r>
          </a:p>
          <a:p>
            <a:r>
              <a:rPr lang="en-029" dirty="0" smtClean="0"/>
              <a:t>Because of their large size and wealth, they may cause smaller firms in the host country to go bankrupt</a:t>
            </a:r>
          </a:p>
          <a:p>
            <a:r>
              <a:rPr lang="en-029" dirty="0" smtClean="0"/>
              <a:t>Some of these companies may exploit workers in developing countries where labour is cheap</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Cooperatives</a:t>
            </a:r>
            <a:endParaRPr lang="en-US" dirty="0"/>
          </a:p>
        </p:txBody>
      </p:sp>
      <p:sp>
        <p:nvSpPr>
          <p:cNvPr id="3" name="Content Placeholder 2"/>
          <p:cNvSpPr>
            <a:spLocks noGrp="1"/>
          </p:cNvSpPr>
          <p:nvPr>
            <p:ph idx="1"/>
          </p:nvPr>
        </p:nvSpPr>
        <p:spPr/>
        <p:txBody>
          <a:bodyPr/>
          <a:lstStyle/>
          <a:p>
            <a:pPr>
              <a:buNone/>
            </a:pPr>
            <a:r>
              <a:rPr lang="en-029" dirty="0" smtClean="0"/>
              <a:t>A cooperative is a type of private business that is owned and controlled by a group of people who have a common interest and have equal say in decision making.</a:t>
            </a:r>
          </a:p>
          <a:p>
            <a:pPr>
              <a:buNone/>
            </a:pPr>
            <a:endParaRPr lang="en-029" dirty="0" smtClean="0"/>
          </a:p>
          <a:p>
            <a:r>
              <a:rPr lang="en-029" dirty="0" smtClean="0"/>
              <a:t>Cooperatives aim to provide benefits to all members in the form of lower prices, lower interest rates and employment for members</a:t>
            </a:r>
          </a:p>
          <a:p>
            <a:pPr>
              <a:buNone/>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Cooperatives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029" b="1" dirty="0" smtClean="0"/>
              <a:t>TYPES</a:t>
            </a:r>
            <a:r>
              <a:rPr lang="en-029" dirty="0" smtClean="0"/>
              <a:t>:</a:t>
            </a:r>
          </a:p>
          <a:p>
            <a:r>
              <a:rPr lang="en-029" b="1" dirty="0" smtClean="0"/>
              <a:t>Agricultural/producer</a:t>
            </a:r>
            <a:r>
              <a:rPr lang="en-029" dirty="0" smtClean="0"/>
              <a:t> – members pool resources to buy equipment and raw materials, share in decision making and profits</a:t>
            </a:r>
          </a:p>
          <a:p>
            <a:r>
              <a:rPr lang="en-029" b="1" dirty="0" smtClean="0"/>
              <a:t>Consumers’/retail </a:t>
            </a:r>
            <a:r>
              <a:rPr lang="en-029" dirty="0" smtClean="0"/>
              <a:t>– goods are bought in bulk and resold to members just to cover the cost of the goods</a:t>
            </a:r>
          </a:p>
          <a:p>
            <a:r>
              <a:rPr lang="en-029" b="1" dirty="0" smtClean="0"/>
              <a:t>Workers’</a:t>
            </a:r>
            <a:r>
              <a:rPr lang="en-029" dirty="0" smtClean="0"/>
              <a:t> – owned by workers who all have an equal say in the running of the business and can therefore influence its operations</a:t>
            </a:r>
          </a:p>
          <a:p>
            <a:r>
              <a:rPr lang="en-029" b="1" dirty="0" smtClean="0"/>
              <a:t>Financial </a:t>
            </a:r>
            <a:r>
              <a:rPr lang="en-029" dirty="0" smtClean="0"/>
              <a:t>– members pool their resources together from which they receive loans and other financial services</a:t>
            </a:r>
          </a:p>
          <a:p>
            <a:r>
              <a:rPr lang="en-029" b="1" dirty="0" smtClean="0"/>
              <a:t>Service </a:t>
            </a:r>
            <a:r>
              <a:rPr lang="en-029" dirty="0" smtClean="0"/>
              <a:t>– provide members with services such as health care, housing, transportation and recreation</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8" name="Picture 6" descr="http://www.leavedebtbehind.com/wp-content/uploads/2010/06/CreditUnionLogo.jpg"/>
          <p:cNvPicPr>
            <a:picLocks noChangeAspect="1" noChangeArrowheads="1"/>
          </p:cNvPicPr>
          <p:nvPr/>
        </p:nvPicPr>
        <p:blipFill>
          <a:blip r:embed="rId2" cstate="print">
            <a:lum bright="33000"/>
          </a:blip>
          <a:srcRect/>
          <a:stretch>
            <a:fillRect/>
          </a:stretch>
        </p:blipFill>
        <p:spPr bwMode="auto">
          <a:xfrm>
            <a:off x="5791200" y="1066800"/>
            <a:ext cx="2901993" cy="2228850"/>
          </a:xfrm>
          <a:prstGeom prst="rect">
            <a:avLst/>
          </a:prstGeom>
          <a:noFill/>
        </p:spPr>
      </p:pic>
      <p:sp>
        <p:nvSpPr>
          <p:cNvPr id="2" name="Title 1"/>
          <p:cNvSpPr>
            <a:spLocks noGrp="1"/>
          </p:cNvSpPr>
          <p:nvPr>
            <p:ph type="title"/>
          </p:nvPr>
        </p:nvSpPr>
        <p:spPr/>
        <p:txBody>
          <a:bodyPr/>
          <a:lstStyle/>
          <a:p>
            <a:r>
              <a:rPr lang="en-029" dirty="0" smtClean="0"/>
              <a:t>Cooperatives</a:t>
            </a:r>
            <a:endParaRPr lang="en-US" dirty="0"/>
          </a:p>
        </p:txBody>
      </p:sp>
      <p:sp>
        <p:nvSpPr>
          <p:cNvPr id="3" name="Content Placeholder 2"/>
          <p:cNvSpPr>
            <a:spLocks noGrp="1"/>
          </p:cNvSpPr>
          <p:nvPr>
            <p:ph idx="1"/>
          </p:nvPr>
        </p:nvSpPr>
        <p:spPr/>
        <p:txBody>
          <a:bodyPr>
            <a:normAutofit lnSpcReduction="10000"/>
          </a:bodyPr>
          <a:lstStyle/>
          <a:p>
            <a:pPr>
              <a:buNone/>
            </a:pPr>
            <a:r>
              <a:rPr lang="en-029" b="1" dirty="0" smtClean="0"/>
              <a:t>EXAMPLES</a:t>
            </a:r>
            <a:r>
              <a:rPr lang="en-029" dirty="0" smtClean="0"/>
              <a:t>:</a:t>
            </a:r>
          </a:p>
          <a:p>
            <a:pPr>
              <a:buNone/>
            </a:pPr>
            <a:r>
              <a:rPr lang="en-029" b="1" dirty="0" smtClean="0"/>
              <a:t>Financial</a:t>
            </a:r>
            <a:r>
              <a:rPr lang="en-029" dirty="0" smtClean="0"/>
              <a:t>: St Johns Cooperative Credit Union Ltd, Community First Cooperative Credit Union Ltd</a:t>
            </a:r>
          </a:p>
          <a:p>
            <a:pPr>
              <a:buNone/>
            </a:pPr>
            <a:r>
              <a:rPr lang="en-029" b="1" dirty="0" smtClean="0"/>
              <a:t>Agricultural</a:t>
            </a:r>
            <a:r>
              <a:rPr lang="en-029" dirty="0" smtClean="0"/>
              <a:t>: Antigua-Barbuda Beekeepers Cooperative Society Ltd, </a:t>
            </a:r>
            <a:r>
              <a:rPr lang="en-US" dirty="0" smtClean="0"/>
              <a:t>Antigua Lettuce Farmers Cooperative, Barbuda Fishermen Cooperative Society</a:t>
            </a:r>
          </a:p>
          <a:p>
            <a:pPr>
              <a:buNone/>
            </a:pPr>
            <a:endParaRPr lang="en-US" dirty="0" smtClean="0"/>
          </a:p>
          <a:p>
            <a:pPr>
              <a:buNone/>
            </a:pPr>
            <a:r>
              <a:rPr lang="en-US" sz="2500" dirty="0" smtClean="0"/>
              <a:t>Video Links: 	</a:t>
            </a:r>
            <a:r>
              <a:rPr lang="en-US" sz="2500" dirty="0" smtClean="0">
                <a:hlinkClick r:id="rId3"/>
              </a:rPr>
              <a:t>http://www.youtube.com/watch?v=74gPFEqazMY</a:t>
            </a:r>
            <a:endParaRPr lang="en-US" sz="2500" dirty="0" smtClean="0"/>
          </a:p>
          <a:p>
            <a:pPr>
              <a:buNone/>
            </a:pPr>
            <a:r>
              <a:rPr lang="en-US" sz="2500" dirty="0" smtClean="0"/>
              <a:t>			</a:t>
            </a:r>
            <a:r>
              <a:rPr lang="en-US" sz="2500" dirty="0" smtClean="0">
                <a:hlinkClick r:id="rId4" action="ppaction://hlinkfile"/>
              </a:rPr>
              <a:t>http://www.youtube.com/watch?v=gyWyjg6a3XM</a:t>
            </a:r>
            <a:endParaRPr lang="en-US" sz="2500" dirty="0" smtClean="0"/>
          </a:p>
          <a:p>
            <a:pPr>
              <a:buNone/>
            </a:pPr>
            <a:endParaRPr lang="en-US" sz="2500" dirty="0"/>
          </a:p>
        </p:txBody>
      </p:sp>
      <p:sp>
        <p:nvSpPr>
          <p:cNvPr id="23554" name="AutoShape 2" descr="data:image/jpeg;base64,/9j/4AAQSkZJRgABAQAAAQABAAD/2wCEAAkGBhQSEBQUEhQUFRUWFxgWFxQYFBQWFRYXHBQXFBUXFRYXHSceFxkvGRoYIC8gIycsLC0sFx8xNTAqNSYsLCkBCQoKDgwOGg8PGjAkHyUwKS0pLCw1LDAqLywsLCwsLCwpLCwpLSksLCkpLCwpLCwsNCwpLywsLCwsLCksLCwsLP/AABEIAMUBAAMBIgACEQEDEQH/xAAcAAEAAgMBAQEAAAAAAAAAAAAABwgBBQYEAwL/xABLEAACAQMBBQQGBAoHBgcAAAABAgMABBEFBgcSITETQVFhIjJxgZGhCBRCUiNicoKSsbLB0dIzQ1Rjk7PwJDREU4OiFRcldKPC4f/EABoBAQACAwEAAAAAAAAAAAAAAAACAwEEBQb/xAAyEQACAQIEAgcIAwEBAAAAAAAAAQIDEQQhMUESUQUTYXGBkdEVIqGxweHw8RQyUiNC/9oADAMBAAIRAxEAPwCcaUpQClKUApSlAKUpQClKUApSlAKV5r7UI4V4pZEjXpl2VRnuGWNc5ebztPjzm6jYjuQM59noggmrIUpz/pFvuRhu2p1lKjm634WanCx3DjPUIqjoefpN086zZ76rZwxaOVAvTPC3EO/1TgHyzk1tez8Ta/AyPWR5ki0ri7TetaSKzKJ8KvET2LEeQyucHrgHrg+Ffs71bD/mt0znsn/UBn5VX/DxF7cD8jKnF7nY0rlrLeZp8hwLmNfyw8fzdQK6O3uVdQyMrA96kMPiOVUzpzpu0013ktT7UpSqwKUpQClKUApSlAKUpQClKUApSlAKUpQClKUApSvJqWpx28bSzOqRqMszHAH8T5VlJt2QPUTWr1vai2tFzcTLH4An0j+So5n4VGGr72rm9lNtpcLHOR2nLtCOhZfsxr5nJ9h5V7dB3LBj2uozGV2xxRxkgZ6enISWb3YFdBYSFNKWIlbsWb+xDi5I/Wob6BI5j0+1knbuLAjJ8o1yx95FeG5XX7xWLMLOPHPiKQgL1JZl4n6eypEufqel2xfEcESjBwoy3gBjmzVCevbV3uu3QtbYFYifRiyB6IIBknbv65x3eBraw6hPOlTSitZSz+xB8W78jlNpows3Ctyt2QPSkAkIz04VaQksPPpXVbKbpLy7VGf/AGaPxfPEw7uCPkfecVKOw26m1sQsjgT3Awe1YclP90h9X2nn7K7nhFSrdLSXu0vN/RDgvmyCN4+7i302wjkjaR5TMqdozcgvC7EBBgAZArhrfbKdbOS04gYpAuAQMoQyvxKRz54xzzU8b27OO4094TNCkissiK8qR8TL9nLnqVJqv0dhELWZ2lXtQ6pHCObEZ4pHJHLhHQHNbeCryrUk6ju0/wBEZRSZNH0fwTYXBPfcH/Kj/jWy3naZp0dsZLtOFjyjaIBZWfmQB3N4ni5Vrvo9t/6dN/7g/wCVHUf77dRlfVZI34gkaqsSnpgqpZl8cknPwrRhCdTGyala2eXgTko2zRzei6HPeFxbRtMyjjZcjixxcIbmeZ5jpXs2bBFwY3unsmBHCxEipx8hiTgIZeX2iMeypJ3F7GzwmW6nQxh0CRqwIYji4i+DzA5ADxya7va3YC11CM9tGBLjCzLgSL4ZP2h5Gtut0mo1HTf9cs1Z592jIqm9Uzixe6/aNkrHeRdcrh+Je7BHC/Tv51s9D3xQvJ2d5DJayc+RBdeXXiAAZOvUjHLrXG6dtBe7P3AtrpTLaknhwORX78LnofFD0qWTZ2ep26SFEmjcZV8YYeIyMMjDoRnlWniOri06sE4vSUMvhpclFy2fmbaw1SKdA8MiSKejKwYfKvVUV6ruwuLWTt9JnZXHWFm9YDnwiQ5Dex/iK+2zW97hkNtqifV5lPDx8OEPTm458HXrzFarwfGnKg+Jcv8A0vD0J8WzJOpXzgmDKGUggjIIIII7iCOor6VoEhSlKAUpSgFKUoBSlKAUpSgFKVgmgNdr+vxWcDTztwovxJ7lUd7E8hVfdq9X1DWWMkdvcNbqxEaRxsyjuyxUHifz7uldFrdw2v6uLZGItLcsWI7wuA7/AJRPor4c6mmy09Io0jjUKiAKqjoAOmK6cJRwaTavNryXqQfvZFftkb3WNOiKQae2GOWLWcpcnuBZcEgdwPjWy1DefrcKl5rYRL95rSVVHd1Y/rqdREKivf1r4itUtVOGnbifHXs0/i+B7qnSrxxFVKVNXer/ABGGmlqRTru0d9qzjjDy8CkiOKM8KDvPCvf51pbC+lt5A8TvHIh5MpKsOfT49xqyO6vZIWVgnGuJpvwsviCeap7AP31Em+XVLWS+dLeFVkjJE0wOBI/QrwjkSD1bryrfo4qFSbowjkvLxVvXuIuL1PdpG9nWJQexiE/DgFltncjw4inLzpq+8nW4427aIwKR65tShGeXJmBAP8RXr3L7eLE6WEiKFldikoGG7RuiuOhzjANdxvovUi0icE85WSNR4ntFc/ARn/RrXnKFOuqTpLN65eehmzte5XG6umkcu7M7MclmJZifMnrXxD0HOvyRXTu9is6fZTeJdacjpbsnC5DFWQMOLh4cjnyPT4V5NT2wuri4FxLM5kUkoegj55wi9FHlWjr9d1YUYpuds+e4uSHpu+PVSVjQpM5wADAGdjj8XmTW9beBr/8AYm5c+VlMeX8KjjY3WPqt/bzk4CSrxfkk8LfIk1avVtUjt7aS4kPoRpxk9cju+PIe+uZipQozSjSTv+ciyN2tSBNp9Y1nUIhDPZS8IYMAtlKGBHeGIJHgfEVp9D2mv9GdgEaPtBzimjcKT94KSCD555+6uoj3/XPb8Rgh7HI/B8w+M/fJwGx4jFSJtXpMWr6UJIhlmjE0BI9INjPAfDOCp7qn1rp2p1aaUXy0DjumcPY70tamQPDZJKh+2Lecg+wiStDtjPq2ohBPp8ilDyZLWcNz7ixzlfKpA3G7QdtYm3cjjt2wB0PZNzX4NxD4VJYUVr1cRHDVnGNJJoyo3WpAmwG193pLpBfxTpbSHCmRHUxnIGU4gOJfED21PUUoYAqQQRkEcwR1BB7xWr2m2civbd4JRkMMg96MPVdfAg1wm6vaSSGeXSrs/hICwhY8uJBz4R48vTHlnwqirw4mLqwVpL+y7OfqZWTsSlSlK55MUpSgFKUoBSlKAUpSgFc/t1qht9PupR1WJ+E+DEBF+bZ91dBXF73uej3ePuoT7BNHn/XlVlFJ1Ip818zD0OZ3A2kaWk0pZO0kl4Oo4gqKuOvPmSTUpPfIOrKPayj9Zqu273dcdTgkm+sdjwycAHZ8eTgEnPEMciK60/R5U4/21/P8COviPTrp4ilQlVbnUs+VmQTdskS42oRjq6Y8eJf41AO1moxahtHGpdTAssUIbI4Cq+lJz6c24hXRP9HsY9G9fPnCMe/D1G1vsc7ar/4ezhW7XszJjI5AkMB5joPOrsJSowcpQnd25WsuZiTb2LG7R7VwWtrJMZI/QUlRxqctj0FAHM5OBVULiYu7MxJZiWJPUk8yT55NSTtluYextGuEuO27PBZOy4SFJwWB4j0JFRk1XYKlThBunLivvoRm29T0WF4YpEkT10ZXX8pWDD5gV2e9PeEupSRCEMsMS5w3ImRvWyPLoPfXBZr9Y5VsyhGU1K2a0MXysAaxnurIFYX1vfVxg3GnbMSS201x2kKRxZ5PKFd2GCUjTmSeffgedaiu01Ldo8OlR6g0qEOIz2fC3EqvgL6WeZ7+lcZUKUlO7Tur2DMVPOhbcWVzoPZ384UqnYyqD+FbBHZlVHNiQAfcc1Emxuyrahci3R1jYqzcTAkeiM4wK9+027K8sYWmnWMRhgmVkDHmSByHdy9vOqMRGnUkoylaV7rmSTaNDYW8L3KI8jRwNIAZCvpLGTzYgZw3DjlVrdOuLaK3jSF4hEiqExIuOEAY558KqIpxUh7C7o5NQt+3eUQxk4j9DjL49ZsZAC55Z78VVjaUKiUpz4UhF20N3sNqUNvtHdosidlL2yIcgKTxLIqqenXiHnU2C9QAHiXHjxDHxqtOibu2uNUlse1UCEvxTBCRhSAMLnqSR313I+jyM/763+AP5618ZSoSmnOpZ2Wzd+0lFu2SJdGoRno6fpL/ABqGN6V2lrrNneROpY8PaYYHkj8PpAeMZx7q9b/R6HdesP8Aoj+euB232EOnXMMRlWXtQGBClSB2hTmCT+vuphKVFVPcqXyeVrZBttaFn4jkculfuvnD09hI+Br6ZridxaKUpQClKUApSlAKUpQHCb5demtNOD27mN3mSMuvrKpV2OD3H0QPfUEXO319JC8MlzI8bjDK5D5Gc9SM1O2+y2D6PKSM8DxP/wDIFPyJqtAFeg6OjB0rtbvv2KZt3JX3CbUiG5ktHPozgNGSf6xRjh9pT5rU9g1UPQ9HuZBJNbKzG3CyMUPpIOoYDqendUn6J9IJliC3NuXkAwXR1UN+MVK+ifYT+6qcZg5VJ8dPN7olCStZk2kVAm9qA2Wtw3Yzwt2Uwxyy0TBXX4BfjW6b6RUef9zf/GX+SuQ3jbz49TijjW3MbRvx8bSBjgqVKgADry+FRweGr0ql5Ryaaegk0yfL6CO8tGTOY54iAw+668mHnzBHuqodxCVdgeoJB9xxUlbHb6JLKzW3eDtuDPZvx8JC5yFYYOQD4d2BUc3lx2kjucAuzNgdBlicD41tYPDzoucZabfnkRm0zbbB2Sy6laRuAytMgZSMhhxZII7xyqZN8GjQQaO4hhjiHbRHCIq8+Y7gO6oP0DVja3MNwo4jFIr4PIHB6Zrtt4G9saja/V0gMQLq7MXDeqOQAAGOZ+VSr0pyrQlHRamFaxG7GirWAKyK27u92RJm3jX4XZzTo++RYfgkBJ+ZFQ4TW82g2uku7e0gdVC2sZjUj7WeEcR/NVR8a0ZNQoU3COe7b+LMy1O23NXATWIM9GEie8xPipH3/alwafFF3yyg48VRSx+ZWoR0HV2tbqGdRkxOr8J5Zweme7IzW52+23fU5xKyCNEXgROLixz4mJPeSfkBVFTDyliY1Nks+/b5kk/dscsDVht0O0kY0UmQgC07Tj8l5yqSPME49lV5Ar2WuqSxxSRK7rHLw9og5BwpyufEA1diaCrw4H3/AJ4EYysTbuSsTNJfX7LjtpSqg55ekZX9vMoPzTUtCoK2L3yW1jZRW7W83EgPEymMhmLFmbmQeZNbtvpDW39mn97RD99cfE4avVqyko5bdyyLotW1JXklCgknAAyT3AdSTVWNvtrDealJcRn0UYLCeuFQ+iQPM5b311+2G+CXUYvqllBIna+ixyGkcfcQL08z4VGWq6Y9vO8MoAkjPCwBBweRxke2tvA4aVJ8U8m9uwhN8jdXO8fUJJBI13MCDkBW4VB/JHIjyNWa2avHltLeST15IY3b8pkUmqhxRliAOpOB7TyFXIsLURxIn3UVfgoX91VdJxjGMFFW1MwbPRSlK4xYKUpQClKUApSlAc5vEte00q8Xl/Qu36I4/wD61VA9auLrVv2ltMn3o3XHtQj99U6K4ru9Fu8JLt+f6KqhIm4zVRFqfZk4E0TJg97Ah19/Ij312m8TcwtwzXFjwpKTloTgI57yh6I3l0PlUL7O6kbe7gmH9XIj+4MCflmrfQMGUEcwRkeYPMfKsY+U6FWNSGV/p+xFJor1sXtZDp7NaajZIQGOXMCNMh/vAwy6+BHPFTHpFrp13EJLeO0kTplYouRPcw4cqfI199qtirW/j4LiMEjksg5SJ+S37jyqDdq9krnRJu1gulwfVKyBJsH70Z9ZfPmKqThi3dScZ8tmLcOqOz3obo0kRrqyQK6jLwKoCuB1ZR9l8d3fioLY86k/Rt/F0gC3Ucc6YwWH4KTpg8xlSceQritH063uLl1knFrGeIo8ilhnPoI3D05dT5V0cPGrTi41s0t1n9yDtsbndHpUdxqkazKroqyScDDKsVQ4BB6jJz7qmfeBsdbtpd12cEKssTyKyxKrZQcfIqAeYXHvqvum6pNp152kEiF4yQHXDxuOYPtUj3jNTFpO++1uLZ47sGCQxsp5F43ypB4SvNfYfjWri4VXUjVheytkvQlG1rMirdxo8d1qcEMq8SP2mRkjOIXZeng2D7q52WIoxU8ipII8CDg/Ou03NR51mA8zwiVj5YhZc/PHvrQ7Z2jRajdo4we3lOMHGGkLKR5YIreUv+rhfZP4tEdiw+yWyVqdOtQ1vC2YI+ItGhZuKMMxLYz3+NV41nRODUpbVe64aJeXjIVXl7CKtFskB9Qtcf2eH/KWoI2u4YtqCzkKgurdyxwAARG5JPTlzyfbXNwFSXWT33z7ycksicNL2OtYYUjWCEhFC5MUZJwMZJIySTk++uV3r7I2v/hk8qwwxyRBWV1RUI9NQVJUDOQehr27R73LGzXCSC4kxySFlcdOXFJnhA95NQ7tFtzd6u5jeSKKFTxdmXWOMAdCzt6Uh/1gVTg6Fec1Vk2lrdmZOJx1tbtIwVAWZiAFAJJJ6AAVPu7zdDHbIJr1ElmYDEbANHFy6YPJ388cug8ahfQ9V+oXkVxHwymI5+0EJwVIz1xz64rotf3wX92eBJBboeXDESp8PSkPpY+Arq4qnWqe5TsluytWWpLW1WvaVYA9rFbtL3QpDC0h8iMegPM1E1xDPrt0Ba2cUMaZ5oqqqgn1ppQPSOPs9fAd9dbsRuYilC3F3OlwDzEcT8UZbv45Qct7Bipe0/TIoI1jhjSNB0VVCj5d/nXLdalhrqDcpc3oTSucjshu/t9JheXlJKELPOwxyALFUH2F5e01XHV9RNxPLM3rSOzn85icfDA91WK3z659X0uRQcNORCvjgnikP6CkfnVWo1tYC81KrN5sxPLJG82H0/t9RtYzghpo8g96huJv+0H41bYVWTczZ8esQHHJBI590ZA+bCrNCtXpN/8ASK7PqydPQzSlK5RMUpSgFKUoBSlKA/EvT31T/X7Iw3U8R6xyun6LEVcGTpVWd6VrwaxdjHWTi/SRX/ea6/RT9+UexPy/ZXURygqyO6bb2K6s4oGYC4hQIUJALqvJXTPrejjPmDVbq+kM7IwZCVZSCGBwQQcggjmDXTxGFVePDJ25EIysW/1y9aK1mkjHE6RSOo8WVCwHLzAqouo37zSvJK5kdySzHqSefuGe6pX2G33lQIdRJZeguAMuB/eqPWH4w5+RrR7x93vY5vbMiWzlJfK8+y4j34+xnoe7ocVo4Sn/ABpOFTV2s9n2EpO+hwemXKpKjPGsqgjijYkBx3jI5j21MWi7uNK1WHtrN5oW6PHxBzE2OjK/PHgc4NQoorZ6Fr81pOk0DlHU+WCO9WXoV8v1Vv1ac5K8JWa8iCtuSTqn0ep1/oLmNx3B1ZD8RkVzd3ub1NM4hV8fckjPyJB+VTXsBvIh1KPHKOdR6cJYZP40f3l+Y7/Pr+EVyXj8RSbjNK/b9mT6tPRlV7HR9T0+Xto4LmF15cYicjHeCQCCpr57X7Xy35QzwxJKgKmREZGkHgwZiOXdy76tZwCvlLYxt6yK35Sg/rqS6Ri5KUoZ9j+xnhdrEH6Xvpnjs4oILTjkjjWPtCWZTwjhBCKvh3ZrldT0DVNTuWne1lZ3xz7Lsk4QMKAWwMY8z7as5DbKgwihR4AAD4Cv3wCq1jYU25U6dm+b+wcW9WVxsNxmoyY4xDEPxpMke5Aa6nS/o8qMG4um8xEgHd9584+FTFM6qpLEAAZJJwAB1JPcKg/ebvf7UPa2LkREcLzjkX7isfeF8W7/ACHM20sTisTLhjZdvLzuY4EtWc9t5BploDbWSmebOJLhpGYR4PNUAwpfxPQVwnFzz/r51+a+1patI6oilmYhVUDJJPQCu1CDhGzd+8rfYdluh12aHU4I0J4Jm7ORB6pBBPFjuIxnNWY4+VRLslsza6FD9a1CRPrLA8Kg5ZQeqRL1Zj0J6Dx764fbfe7c3paOItBbnlwAjjcdD2jj9kcvbXFrUf5dW9PJbt793MsUrLM+++va5Lu8WKFuKKAFeIHKtIT6ZXxxyGfI1HZoTWCa61OmqUFFbFbdyVvo+WfFe3EnckPD72cfuU1PgqIvo9aeRa3Mp+3KqfoR8R/bqXq89j5cVd9lkXx0FKUrSJClKUApSlAKUpQGCKgnf1sq63K3iDMbqI5CAfRdQQpbwBUgZ8qnevheWaSoySKGRgQykZBB6gitjDV+pqKXn3EZK6KZmlSZvI3RPZ8Vxahnt+rL1kh/nTz6jv8AGo04a9PRqRqrjg7ooatqflWro9lduJ7HiVCJIXBV7d8mJweTcvsnHeK50ClTcFJWkLm111IGcyWuVjY57F/Xizz4eL7a56NWqpSs5JWMHosr14XDxsyOpyrKSrA+IIqfN2u9pLsLb3ZCXPIKx5JNz7u4P5d9V7r9IxBBHIjmD0wfHlWviKEK0bS8+ROMrF0A1ZqJt0O81rk/VLt8zY/BSHGZFAOVbHLjHd4j2VLArzVajKjPgkXJ30M15dQ1KOGN5JWCIgJZmOAB7a/d5dLGjO5CqgLMx6BQMk/Cqy7wd40uoykA8FurHs4xkZ58nk8Wx7hmrsJhXiJW0S1foYbsbPeTvVkviYYOKO1z7GmA6F/xc/Z+NR2aVivSU6MaceCCsUNtiu10HauHToS1qna3jrgzuuI7dSOawrzLNk82OB7R14qs5qc4KatLQHr1PVpbiQyTO0jnq7EsfZz6DyHLwrxmlDUdFZAxxV+4YCzAKOIk4AAyST0AHea9WiaJLdzLDAhd2PIDuHeSe4eZqw27zdVFYBZZgstx9/GVj5erGD+11rXr4iFBXlry3/RlJvQ2m63Z17LTIopeUjFpHHgXOQp8wMCutrAFZrzM5ucnJ7mwKUpUAKUpQClKUApSlAKUpQH5kjyMGoe3j7nA3HcWC4f1ntwAA3LmYvun8Xoe6pjrBWr6GInQlxQfetmRlFSKYzwlGKsCGBIKkYII5EEdxr51ZLeJuqiv1MsIWO5H2ufDJ5SAdD+NVetV0iW2maKaNo3Q4KsMHxBHiMdD3ivR4fEwrr3dd1yKXGx4qUpW1ciYBrNMUqK4genTb5oZklQ4ZGVgc88gg/ux76uFp112sMcmMcaK+PDiUNj51TeJckDrnu/h+r31cbSrbs4Io854I0TPjwqFz8q5HSsUlF75/Qup6Ed7/NbMVhHCpwZ5CG8TGi8TD4lB76r1U4/SLtiYrN+5XmU/nIjD9g1B5NbfR8UqCa7fmQnqYpTNK3WyArHFWaYo27AV0Wxuw8+ozcEIwg/pJT6qDz8W8FHyrd7ut1k2oESy5its+vj0pPxYx+tug9tWI0jRYbaFYoI1jRRyUfMk9SfM8652KxkaPuwzl8F+ciyMLms2Q2Jt9Oh7OEZJ5vI3N3Pme4eAroAKAVmvPznKcuKTuy1K2gpSlRMilKUApSlAKUpQClKUApSlAKUpQCuO3k7ER39q5wBPGpaKTv5DJQ+KnHQ9Dg12NctvJ2g+p6bcSA4cr2cf5bjhHwGT7quoOSqR4NbmGrrMqsRWKzxf6/8AysV7B8zWFKUqOgN1sZp3b6haxYyGmQH2cWW+Qq3CnlVadydh2mrxnujSSQ+Xo9mM+9xVlkXAxXC6WnepGPJfMup6Ecb+NP7TSw4/qpUY+w5jP7VV1NWt3jWPa6XdrjP4F2HtQdoD/wBtVSY863OjJ8VFx5MjNZn5IrIpSugo2KxXdbpNjY9QvWE/OKFBIy9zniwik9eHvOPDFcLUjbjtdEGpCNiAtwhj/PHpp8TxD3iqcS5KjLh1sSjqWJt7dUUKoCqBgKAAAB0AA6CvpWA2azXkjYFKUoBSlKAUpSgFKUoBSlKAUpSgFKUoBSlKAwTUGb/9ow80Vmv9UO1k/KYegPcuT+cKmvUrxYonkc4VFZ2PkoLH34FVF17WGurmWd+srs+PDJyAPIDA91dXoyjx1HN7fMrm8rGvpSleiTysUilKyKhqCX/o62PFNdy8/RSNBy68TMx/YHxqcxUXfR/sCthNIQPwk2AfEIir+vNSjXl8dK9eXgbEND4XkIdGRgCrAqQe8EYI+BNU4uoSjsh5FWKkeYOD8xVzHqqW8TTRDql4gGAJmYDwD/hB8mFbvRMmnOPc/wA8yFRHN0pSu7a5UK+9hctFIjoSGRgykciGByPmK+FKykjJcHZ3WFurWKdOkqB/YT1B8weVbKof3A7Sl4prRjzjPax8/sscMPcefvqS9odoorOEyS5PMKqKMu7k4Covef3A15GvQcKzpx8C9PK5taVGOz2+cXDMZLZo4lIDyLKJDEC3CrSoFBVMkDi5gVJoqFWhOk7TVjKaehmlKVSZFKUoBSlKAUpSgFKUoBSlKAUpSgOa3h6JNeafLBbsqu/DniJAKhgxXI6dBUJPuO1Ln6ER9kq8/jVkSKYrdw+OqUI8MUvH9kJQvuVpG5PU/wDlR/40X7mNDuT1PP8ARxf48f8AGrLYpwDwFX+1a/JeT9THVorS25PUx/VRn2TR8viRX6/8ktS/5cZ/60fL286spimKx7Urcl8fUdWjnN3mzrWOnxQSY41BZ+HmOJmLEA9/dzrpKUrnTm5ycnqywVDe9bdfdXd4bm1VXDqodOJUYMo4QfSIBBGPhUyVjhq2hXlQlxRIyV0ViXc7qZ/4cD2yw/zVh9z+pj/hs+ySL+arPYpwit/2rV/yvj6kOr7SrrbptTH/AAr/AKcX81YG6XU/7K36cf8ANVo+EeFOAeFZ9rVP8r4+o6vtID2B3e6nZ6lBKYSsYbEjcaFezYekCAc+Hd1qUttrKRkt54ozK1tOs5hGOKReFo3CZ+2A2QPEV1XCPCmK062LlVqKo0rrvJqNlYgjZvZ1oTNFapNPLdQtBJ2lrJDFbcTguXZzggL9kdSKnO1g4EVMk8KhcnqcADJr6cIrNYxGJdZ6W/PDYRVhSlK1SQpSlAKUpQClKUApSlAKUpQClKUApSlAKUpQClKUApSlAKUpQClKUApSlAKUpQClKUApSlAKUpQClKUB/9k="/>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029"/>
          </a:p>
        </p:txBody>
      </p:sp>
      <p:sp>
        <p:nvSpPr>
          <p:cNvPr id="23556" name="AutoShape 4" descr="data:image/jpeg;base64,/9j/4AAQSkZJRgABAQAAAQABAAD/2wCEAAkGBhQSEBQUEhQUFRUWFxgWFxQYFBQWFRYXHBQXFBUXFRYXHSceFxkvGRoYIC8gIycsLC0sFx8xNTAqNSYsLCkBCQoKDgwOGg8PGjAkHyUwKS0pLCw1LDAqLywsLCwsLCwpLCwpLSksLCkpLCwpLCwsNCwpLywsLCwsLCksLCwsLP/AABEIAMUBAAMBIgACEQEDEQH/xAAcAAEAAgMBAQEAAAAAAAAAAAAABwgBBQYEAwL/xABLEAACAQMBBQQGBAoHBgcAAAABAgMABBEFBgcSITETQVFhIjJxgZGhCBRCUiNicoKSsbLB0dIzQ1Rjk7PwJDREU4OiFRcldKPC4f/EABoBAQACAwEAAAAAAAAAAAAAAAACAwEEBQb/xAAyEQACAQIEAgcIAwEBAAAAAAAAAQIDEQQhMUESUQUTYXGBkdEVIqGxweHw8RQyUiNC/9oADAMBAAIRAxEAPwCcaUpQClKUApSlAKUpQClKUApSlAKV5r7UI4V4pZEjXpl2VRnuGWNc5ebztPjzm6jYjuQM59noggmrIUpz/pFvuRhu2p1lKjm634WanCx3DjPUIqjoefpN086zZ76rZwxaOVAvTPC3EO/1TgHyzk1tez8Ta/AyPWR5ki0ri7TetaSKzKJ8KvET2LEeQyucHrgHrg+Ffs71bD/mt0znsn/UBn5VX/DxF7cD8jKnF7nY0rlrLeZp8hwLmNfyw8fzdQK6O3uVdQyMrA96kMPiOVUzpzpu0013ktT7UpSqwKUpQClKUApSlAKUpQClKUApSlAKUpQClKUApSvJqWpx28bSzOqRqMszHAH8T5VlJt2QPUTWr1vai2tFzcTLH4An0j+So5n4VGGr72rm9lNtpcLHOR2nLtCOhZfsxr5nJ9h5V7dB3LBj2uozGV2xxRxkgZ6enISWb3YFdBYSFNKWIlbsWb+xDi5I/Wob6BI5j0+1knbuLAjJ8o1yx95FeG5XX7xWLMLOPHPiKQgL1JZl4n6eypEufqel2xfEcESjBwoy3gBjmzVCevbV3uu3QtbYFYifRiyB6IIBknbv65x3eBraw6hPOlTSitZSz+xB8W78jlNpows3Ctyt2QPSkAkIz04VaQksPPpXVbKbpLy7VGf/AGaPxfPEw7uCPkfecVKOw26m1sQsjgT3Awe1YclP90h9X2nn7K7nhFSrdLSXu0vN/RDgvmyCN4+7i302wjkjaR5TMqdozcgvC7EBBgAZArhrfbKdbOS04gYpAuAQMoQyvxKRz54xzzU8b27OO4094TNCkissiK8qR8TL9nLnqVJqv0dhELWZ2lXtQ6pHCObEZ4pHJHLhHQHNbeCryrUk6ju0/wBEZRSZNH0fwTYXBPfcH/Kj/jWy3naZp0dsZLtOFjyjaIBZWfmQB3N4ni5Vrvo9t/6dN/7g/wCVHUf77dRlfVZI34gkaqsSnpgqpZl8cknPwrRhCdTGyala2eXgTko2zRzei6HPeFxbRtMyjjZcjixxcIbmeZ5jpXs2bBFwY3unsmBHCxEipx8hiTgIZeX2iMeypJ3F7GzwmW6nQxh0CRqwIYji4i+DzA5ADxya7va3YC11CM9tGBLjCzLgSL4ZP2h5Gtut0mo1HTf9cs1Z592jIqm9Uzixe6/aNkrHeRdcrh+Je7BHC/Tv51s9D3xQvJ2d5DJayc+RBdeXXiAAZOvUjHLrXG6dtBe7P3AtrpTLaknhwORX78LnofFD0qWTZ2ep26SFEmjcZV8YYeIyMMjDoRnlWniOri06sE4vSUMvhpclFy2fmbaw1SKdA8MiSKejKwYfKvVUV6ruwuLWTt9JnZXHWFm9YDnwiQ5Dex/iK+2zW97hkNtqifV5lPDx8OEPTm458HXrzFarwfGnKg+Jcv8A0vD0J8WzJOpXzgmDKGUggjIIIII7iCOor6VoEhSlKAUpSgFKUoBSlKAUpSgFKVgmgNdr+vxWcDTztwovxJ7lUd7E8hVfdq9X1DWWMkdvcNbqxEaRxsyjuyxUHifz7uldFrdw2v6uLZGItLcsWI7wuA7/AJRPor4c6mmy09Io0jjUKiAKqjoAOmK6cJRwaTavNryXqQfvZFftkb3WNOiKQae2GOWLWcpcnuBZcEgdwPjWy1DefrcKl5rYRL95rSVVHd1Y/rqdREKivf1r4itUtVOGnbifHXs0/i+B7qnSrxxFVKVNXer/ABGGmlqRTru0d9qzjjDy8CkiOKM8KDvPCvf51pbC+lt5A8TvHIh5MpKsOfT49xqyO6vZIWVgnGuJpvwsviCeap7AP31Em+XVLWS+dLeFVkjJE0wOBI/QrwjkSD1bryrfo4qFSbowjkvLxVvXuIuL1PdpG9nWJQexiE/DgFltncjw4inLzpq+8nW4427aIwKR65tShGeXJmBAP8RXr3L7eLE6WEiKFldikoGG7RuiuOhzjANdxvovUi0icE85WSNR4ntFc/ARn/RrXnKFOuqTpLN65eehmzte5XG6umkcu7M7MclmJZifMnrXxD0HOvyRXTu9is6fZTeJdacjpbsnC5DFWQMOLh4cjnyPT4V5NT2wuri4FxLM5kUkoegj55wi9FHlWjr9d1YUYpuds+e4uSHpu+PVSVjQpM5wADAGdjj8XmTW9beBr/8AYm5c+VlMeX8KjjY3WPqt/bzk4CSrxfkk8LfIk1avVtUjt7aS4kPoRpxk9cju+PIe+uZipQozSjSTv+ciyN2tSBNp9Y1nUIhDPZS8IYMAtlKGBHeGIJHgfEVp9D2mv9GdgEaPtBzimjcKT94KSCD555+6uoj3/XPb8Rgh7HI/B8w+M/fJwGx4jFSJtXpMWr6UJIhlmjE0BI9INjPAfDOCp7qn1rp2p1aaUXy0DjumcPY70tamQPDZJKh+2Lecg+wiStDtjPq2ohBPp8ilDyZLWcNz7ixzlfKpA3G7QdtYm3cjjt2wB0PZNzX4NxD4VJYUVr1cRHDVnGNJJoyo3WpAmwG193pLpBfxTpbSHCmRHUxnIGU4gOJfED21PUUoYAqQQRkEcwR1BB7xWr2m2civbd4JRkMMg96MPVdfAg1wm6vaSSGeXSrs/hICwhY8uJBz4R48vTHlnwqirw4mLqwVpL+y7OfqZWTsSlSlK55MUpSgFKUoBSlKAUpSgFc/t1qht9PupR1WJ+E+DEBF+bZ91dBXF73uej3ePuoT7BNHn/XlVlFJ1Ip818zD0OZ3A2kaWk0pZO0kl4Oo4gqKuOvPmSTUpPfIOrKPayj9Zqu273dcdTgkm+sdjwycAHZ8eTgEnPEMciK60/R5U4/21/P8COviPTrp4ilQlVbnUs+VmQTdskS42oRjq6Y8eJf41AO1moxahtHGpdTAssUIbI4Cq+lJz6c24hXRP9HsY9G9fPnCMe/D1G1vsc7ar/4ezhW7XszJjI5AkMB5joPOrsJSowcpQnd25WsuZiTb2LG7R7VwWtrJMZI/QUlRxqctj0FAHM5OBVULiYu7MxJZiWJPUk8yT55NSTtluYextGuEuO27PBZOy4SFJwWB4j0JFRk1XYKlThBunLivvoRm29T0WF4YpEkT10ZXX8pWDD5gV2e9PeEupSRCEMsMS5w3ImRvWyPLoPfXBZr9Y5VsyhGU1K2a0MXysAaxnurIFYX1vfVxg3GnbMSS201x2kKRxZ5PKFd2GCUjTmSeffgedaiu01Ldo8OlR6g0qEOIz2fC3EqvgL6WeZ7+lcZUKUlO7Tur2DMVPOhbcWVzoPZ384UqnYyqD+FbBHZlVHNiQAfcc1Emxuyrahci3R1jYqzcTAkeiM4wK9+027K8sYWmnWMRhgmVkDHmSByHdy9vOqMRGnUkoylaV7rmSTaNDYW8L3KI8jRwNIAZCvpLGTzYgZw3DjlVrdOuLaK3jSF4hEiqExIuOEAY558KqIpxUh7C7o5NQt+3eUQxk4j9DjL49ZsZAC55Z78VVjaUKiUpz4UhF20N3sNqUNvtHdosidlL2yIcgKTxLIqqenXiHnU2C9QAHiXHjxDHxqtOibu2uNUlse1UCEvxTBCRhSAMLnqSR313I+jyM/763+AP5618ZSoSmnOpZ2Wzd+0lFu2SJdGoRno6fpL/ABqGN6V2lrrNneROpY8PaYYHkj8PpAeMZx7q9b/R6HdesP8Aoj+euB232EOnXMMRlWXtQGBClSB2hTmCT+vuphKVFVPcqXyeVrZBttaFn4jkculfuvnD09hI+Br6ZridxaKUpQClKUApSlAKUpQHCb5demtNOD27mN3mSMuvrKpV2OD3H0QPfUEXO319JC8MlzI8bjDK5D5Gc9SM1O2+y2D6PKSM8DxP/wDIFPyJqtAFeg6OjB0rtbvv2KZt3JX3CbUiG5ktHPozgNGSf6xRjh9pT5rU9g1UPQ9HuZBJNbKzG3CyMUPpIOoYDqendUn6J9IJliC3NuXkAwXR1UN+MVK+ifYT+6qcZg5VJ8dPN7olCStZk2kVAm9qA2Wtw3Yzwt2Uwxyy0TBXX4BfjW6b6RUef9zf/GX+SuQ3jbz49TijjW3MbRvx8bSBjgqVKgADry+FRweGr0ql5Ryaaegk0yfL6CO8tGTOY54iAw+668mHnzBHuqodxCVdgeoJB9xxUlbHb6JLKzW3eDtuDPZvx8JC5yFYYOQD4d2BUc3lx2kjucAuzNgdBlicD41tYPDzoucZabfnkRm0zbbB2Sy6laRuAytMgZSMhhxZII7xyqZN8GjQQaO4hhjiHbRHCIq8+Y7gO6oP0DVja3MNwo4jFIr4PIHB6Zrtt4G9saja/V0gMQLq7MXDeqOQAAGOZ+VSr0pyrQlHRamFaxG7GirWAKyK27u92RJm3jX4XZzTo++RYfgkBJ+ZFQ4TW82g2uku7e0gdVC2sZjUj7WeEcR/NVR8a0ZNQoU3COe7b+LMy1O23NXATWIM9GEie8xPipH3/alwafFF3yyg48VRSx+ZWoR0HV2tbqGdRkxOr8J5Zweme7IzW52+23fU5xKyCNEXgROLixz4mJPeSfkBVFTDyliY1Nks+/b5kk/dscsDVht0O0kY0UmQgC07Tj8l5yqSPME49lV5Ar2WuqSxxSRK7rHLw9og5BwpyufEA1diaCrw4H3/AJ4EYysTbuSsTNJfX7LjtpSqg55ekZX9vMoPzTUtCoK2L3yW1jZRW7W83EgPEymMhmLFmbmQeZNbtvpDW39mn97RD99cfE4avVqyko5bdyyLotW1JXklCgknAAyT3AdSTVWNvtrDealJcRn0UYLCeuFQ+iQPM5b311+2G+CXUYvqllBIna+ixyGkcfcQL08z4VGWq6Y9vO8MoAkjPCwBBweRxke2tvA4aVJ8U8m9uwhN8jdXO8fUJJBI13MCDkBW4VB/JHIjyNWa2avHltLeST15IY3b8pkUmqhxRliAOpOB7TyFXIsLURxIn3UVfgoX91VdJxjGMFFW1MwbPRSlK4xYKUpQClKUApSlAc5vEte00q8Xl/Qu36I4/wD61VA9auLrVv2ltMn3o3XHtQj99U6K4ru9Fu8JLt+f6KqhIm4zVRFqfZk4E0TJg97Ah19/Ij312m8TcwtwzXFjwpKTloTgI57yh6I3l0PlUL7O6kbe7gmH9XIj+4MCflmrfQMGUEcwRkeYPMfKsY+U6FWNSGV/p+xFJor1sXtZDp7NaajZIQGOXMCNMh/vAwy6+BHPFTHpFrp13EJLeO0kTplYouRPcw4cqfI199qtirW/j4LiMEjksg5SJ+S37jyqDdq9krnRJu1gulwfVKyBJsH70Z9ZfPmKqThi3dScZ8tmLcOqOz3obo0kRrqyQK6jLwKoCuB1ZR9l8d3fioLY86k/Rt/F0gC3Ucc6YwWH4KTpg8xlSceQritH063uLl1knFrGeIo8ilhnPoI3D05dT5V0cPGrTi41s0t1n9yDtsbndHpUdxqkazKroqyScDDKsVQ4BB6jJz7qmfeBsdbtpd12cEKssTyKyxKrZQcfIqAeYXHvqvum6pNp152kEiF4yQHXDxuOYPtUj3jNTFpO++1uLZ47sGCQxsp5F43ypB4SvNfYfjWri4VXUjVheytkvQlG1rMirdxo8d1qcEMq8SP2mRkjOIXZeng2D7q52WIoxU8ipII8CDg/Ou03NR51mA8zwiVj5YhZc/PHvrQ7Z2jRajdo4we3lOMHGGkLKR5YIreUv+rhfZP4tEdiw+yWyVqdOtQ1vC2YI+ItGhZuKMMxLYz3+NV41nRODUpbVe64aJeXjIVXl7CKtFskB9Qtcf2eH/KWoI2u4YtqCzkKgurdyxwAARG5JPTlzyfbXNwFSXWT33z7ycksicNL2OtYYUjWCEhFC5MUZJwMZJIySTk++uV3r7I2v/hk8qwwxyRBWV1RUI9NQVJUDOQehr27R73LGzXCSC4kxySFlcdOXFJnhA95NQ7tFtzd6u5jeSKKFTxdmXWOMAdCzt6Uh/1gVTg6Fec1Vk2lrdmZOJx1tbtIwVAWZiAFAJJJ6AAVPu7zdDHbIJr1ElmYDEbANHFy6YPJ388cug8ahfQ9V+oXkVxHwymI5+0EJwVIz1xz64rotf3wX92eBJBboeXDESp8PSkPpY+Arq4qnWqe5TsluytWWpLW1WvaVYA9rFbtL3QpDC0h8iMegPM1E1xDPrt0Ba2cUMaZ5oqqqgn1ppQPSOPs9fAd9dbsRuYilC3F3OlwDzEcT8UZbv45Qct7Bipe0/TIoI1jhjSNB0VVCj5d/nXLdalhrqDcpc3oTSucjshu/t9JheXlJKELPOwxyALFUH2F5e01XHV9RNxPLM3rSOzn85icfDA91WK3z659X0uRQcNORCvjgnikP6CkfnVWo1tYC81KrN5sxPLJG82H0/t9RtYzghpo8g96huJv+0H41bYVWTczZ8esQHHJBI590ZA+bCrNCtXpN/8ASK7PqydPQzSlK5RMUpSgFKUoBSlKA/EvT31T/X7Iw3U8R6xyun6LEVcGTpVWd6VrwaxdjHWTi/SRX/ea6/RT9+UexPy/ZXURygqyO6bb2K6s4oGYC4hQIUJALqvJXTPrejjPmDVbq+kM7IwZCVZSCGBwQQcggjmDXTxGFVePDJ25EIysW/1y9aK1mkjHE6RSOo8WVCwHLzAqouo37zSvJK5kdySzHqSefuGe6pX2G33lQIdRJZeguAMuB/eqPWH4w5+RrR7x93vY5vbMiWzlJfK8+y4j34+xnoe7ocVo4Sn/ABpOFTV2s9n2EpO+hwemXKpKjPGsqgjijYkBx3jI5j21MWi7uNK1WHtrN5oW6PHxBzE2OjK/PHgc4NQoorZ6Fr81pOk0DlHU+WCO9WXoV8v1Vv1ac5K8JWa8iCtuSTqn0ep1/oLmNx3B1ZD8RkVzd3ub1NM4hV8fckjPyJB+VTXsBvIh1KPHKOdR6cJYZP40f3l+Y7/Pr+EVyXj8RSbjNK/b9mT6tPRlV7HR9T0+Xto4LmF15cYicjHeCQCCpr57X7Xy35QzwxJKgKmREZGkHgwZiOXdy76tZwCvlLYxt6yK35Sg/rqS6Ri5KUoZ9j+xnhdrEH6Xvpnjs4oILTjkjjWPtCWZTwjhBCKvh3ZrldT0DVNTuWne1lZ3xz7Lsk4QMKAWwMY8z7as5DbKgwihR4AAD4Cv3wCq1jYU25U6dm+b+wcW9WVxsNxmoyY4xDEPxpMke5Aa6nS/o8qMG4um8xEgHd9584+FTFM6qpLEAAZJJwAB1JPcKg/ebvf7UPa2LkREcLzjkX7isfeF8W7/ACHM20sTisTLhjZdvLzuY4EtWc9t5BploDbWSmebOJLhpGYR4PNUAwpfxPQVwnFzz/r51+a+1patI6oilmYhVUDJJPQCu1CDhGzd+8rfYdluh12aHU4I0J4Jm7ORB6pBBPFjuIxnNWY4+VRLslsza6FD9a1CRPrLA8Kg5ZQeqRL1Zj0J6Dx764fbfe7c3paOItBbnlwAjjcdD2jj9kcvbXFrUf5dW9PJbt793MsUrLM+++va5Lu8WKFuKKAFeIHKtIT6ZXxxyGfI1HZoTWCa61OmqUFFbFbdyVvo+WfFe3EnckPD72cfuU1PgqIvo9aeRa3Mp+3KqfoR8R/bqXq89j5cVd9lkXx0FKUrSJClKUApSlAKUpQGCKgnf1sq63K3iDMbqI5CAfRdQQpbwBUgZ8qnevheWaSoySKGRgQykZBB6gitjDV+pqKXn3EZK6KZmlSZvI3RPZ8Vxahnt+rL1kh/nTz6jv8AGo04a9PRqRqrjg7ooatqflWro9lduJ7HiVCJIXBV7d8mJweTcvsnHeK50ClTcFJWkLm111IGcyWuVjY57F/Xizz4eL7a56NWqpSs5JWMHosr14XDxsyOpyrKSrA+IIqfN2u9pLsLb3ZCXPIKx5JNz7u4P5d9V7r9IxBBHIjmD0wfHlWviKEK0bS8+ROMrF0A1ZqJt0O81rk/VLt8zY/BSHGZFAOVbHLjHd4j2VLArzVajKjPgkXJ30M15dQ1KOGN5JWCIgJZmOAB7a/d5dLGjO5CqgLMx6BQMk/Cqy7wd40uoykA8FurHs4xkZ58nk8Wx7hmrsJhXiJW0S1foYbsbPeTvVkviYYOKO1z7GmA6F/xc/Z+NR2aVivSU6MaceCCsUNtiu10HauHToS1qna3jrgzuuI7dSOawrzLNk82OB7R14qs5qc4KatLQHr1PVpbiQyTO0jnq7EsfZz6DyHLwrxmlDUdFZAxxV+4YCzAKOIk4AAyST0AHea9WiaJLdzLDAhd2PIDuHeSe4eZqw27zdVFYBZZgstx9/GVj5erGD+11rXr4iFBXlry3/RlJvQ2m63Z17LTIopeUjFpHHgXOQp8wMCutrAFZrzM5ucnJ7mwKUpUAKUpQClKUApSlAKUpQH5kjyMGoe3j7nA3HcWC4f1ntwAA3LmYvun8Xoe6pjrBWr6GInQlxQfetmRlFSKYzwlGKsCGBIKkYII5EEdxr51ZLeJuqiv1MsIWO5H2ufDJ5SAdD+NVetV0iW2maKaNo3Q4KsMHxBHiMdD3ivR4fEwrr3dd1yKXGx4qUpW1ciYBrNMUqK4genTb5oZklQ4ZGVgc88gg/ux76uFp112sMcmMcaK+PDiUNj51TeJckDrnu/h+r31cbSrbs4Io854I0TPjwqFz8q5HSsUlF75/Qup6Ed7/NbMVhHCpwZ5CG8TGi8TD4lB76r1U4/SLtiYrN+5XmU/nIjD9g1B5NbfR8UqCa7fmQnqYpTNK3WyArHFWaYo27AV0Wxuw8+ozcEIwg/pJT6qDz8W8FHyrd7ut1k2oESy5its+vj0pPxYx+tug9tWI0jRYbaFYoI1jRRyUfMk9SfM8652KxkaPuwzl8F+ciyMLms2Q2Jt9Oh7OEZJ5vI3N3Pme4eAroAKAVmvPznKcuKTuy1K2gpSlRMilKUApSlAKUpQClKUApSlAKUpQCuO3k7ER39q5wBPGpaKTv5DJQ+KnHQ9Dg12NctvJ2g+p6bcSA4cr2cf5bjhHwGT7quoOSqR4NbmGrrMqsRWKzxf6/8AysV7B8zWFKUqOgN1sZp3b6haxYyGmQH2cWW+Qq3CnlVadydh2mrxnujSSQ+Xo9mM+9xVlkXAxXC6WnepGPJfMup6Ecb+NP7TSw4/qpUY+w5jP7VV1NWt3jWPa6XdrjP4F2HtQdoD/wBtVSY863OjJ8VFx5MjNZn5IrIpSugo2KxXdbpNjY9QvWE/OKFBIy9zniwik9eHvOPDFcLUjbjtdEGpCNiAtwhj/PHpp8TxD3iqcS5KjLh1sSjqWJt7dUUKoCqBgKAAAB0AA6CvpWA2azXkjYFKUoBSlKAUpSgFKUoBSlKAUpSgFKUoBSlKAwTUGb/9ow80Vmv9UO1k/KYegPcuT+cKmvUrxYonkc4VFZ2PkoLH34FVF17WGurmWd+srs+PDJyAPIDA91dXoyjx1HN7fMrm8rGvpSleiTysUilKyKhqCX/o62PFNdy8/RSNBy68TMx/YHxqcxUXfR/sCthNIQPwk2AfEIir+vNSjXl8dK9eXgbEND4XkIdGRgCrAqQe8EYI+BNU4uoSjsh5FWKkeYOD8xVzHqqW8TTRDql4gGAJmYDwD/hB8mFbvRMmnOPc/wA8yFRHN0pSu7a5UK+9hctFIjoSGRgykciGByPmK+FKykjJcHZ3WFurWKdOkqB/YT1B8weVbKof3A7Sl4prRjzjPax8/sscMPcefvqS9odoorOEyS5PMKqKMu7k4Covef3A15GvQcKzpx8C9PK5taVGOz2+cXDMZLZo4lIDyLKJDEC3CrSoFBVMkDi5gVJoqFWhOk7TVjKaehmlKVSZFKUoBSlKAUpSgFKUoBSlKAUpSgOa3h6JNeafLBbsqu/DniJAKhgxXI6dBUJPuO1Ln6ER9kq8/jVkSKYrdw+OqUI8MUvH9kJQvuVpG5PU/wDlR/40X7mNDuT1PP8ARxf48f8AGrLYpwDwFX+1a/JeT9THVorS25PUx/VRn2TR8viRX6/8ktS/5cZ/60fL286spimKx7Urcl8fUdWjnN3mzrWOnxQSY41BZ+HmOJmLEA9/dzrpKUrnTm5ycnqywVDe9bdfdXd4bm1VXDqodOJUYMo4QfSIBBGPhUyVjhq2hXlQlxRIyV0ViXc7qZ/4cD2yw/zVh9z+pj/hs+ySL+arPYpwit/2rV/yvj6kOr7SrrbptTH/AAr/AKcX81YG6XU/7K36cf8ANVo+EeFOAeFZ9rVP8r4+o6vtID2B3e6nZ6lBKYSsYbEjcaFezYekCAc+Hd1qUttrKRkt54ozK1tOs5hGOKReFo3CZ+2A2QPEV1XCPCmK062LlVqKo0rrvJqNlYgjZvZ1oTNFapNPLdQtBJ2lrJDFbcTguXZzggL9kdSKnO1g4EVMk8KhcnqcADJr6cIrNYxGJdZ6W/PDYRVhSlK1SQpSlAKUpQClKUApSlAKUpQClKUApSlAKUpQClKUApSlAKUpQClKUApSlAKUpQClKUApSlAKUpQClKUB/9k="/>
          <p:cNvSpPr>
            <a:spLocks noChangeAspect="1" noChangeArrowheads="1"/>
          </p:cNvSpPr>
          <p:nvPr/>
        </p:nvSpPr>
        <p:spPr bwMode="auto">
          <a:xfrm>
            <a:off x="63500" y="-1571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029"/>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Cooperatives</a:t>
            </a:r>
            <a:endParaRPr lang="en-US" dirty="0"/>
          </a:p>
        </p:txBody>
      </p:sp>
      <p:sp>
        <p:nvSpPr>
          <p:cNvPr id="3" name="Content Placeholder 2"/>
          <p:cNvSpPr>
            <a:spLocks noGrp="1"/>
          </p:cNvSpPr>
          <p:nvPr>
            <p:ph idx="1"/>
          </p:nvPr>
        </p:nvSpPr>
        <p:spPr/>
        <p:txBody>
          <a:bodyPr>
            <a:normAutofit lnSpcReduction="10000"/>
          </a:bodyPr>
          <a:lstStyle/>
          <a:p>
            <a:pPr>
              <a:buNone/>
            </a:pPr>
            <a:r>
              <a:rPr lang="en-029" b="1" dirty="0" smtClean="0"/>
              <a:t>ADVANTAGES</a:t>
            </a:r>
          </a:p>
          <a:p>
            <a:r>
              <a:rPr lang="en-029" dirty="0" smtClean="0"/>
              <a:t>Members have equal say in the running of the business</a:t>
            </a:r>
          </a:p>
          <a:p>
            <a:r>
              <a:rPr lang="en-029" dirty="0" smtClean="0"/>
              <a:t>There are little or no advertising costs as members are committed to the business and give their support</a:t>
            </a:r>
          </a:p>
          <a:p>
            <a:r>
              <a:rPr lang="en-029" dirty="0" smtClean="0"/>
              <a:t>Members of workers cooperatives benefit from employment</a:t>
            </a:r>
          </a:p>
          <a:p>
            <a:r>
              <a:rPr lang="en-029" dirty="0" smtClean="0"/>
              <a:t>In some CARICOM countries, interest from savings is not taxed</a:t>
            </a:r>
          </a:p>
          <a:p>
            <a:r>
              <a:rPr lang="en-029" dirty="0" smtClean="0"/>
              <a:t>The welfare of members takes precedence over profit making</a:t>
            </a:r>
          </a:p>
          <a:p>
            <a:endParaRPr lang="en-029" dirty="0" smtClean="0"/>
          </a:p>
          <a:p>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Cooperatives</a:t>
            </a:r>
            <a:endParaRPr lang="en-US" dirty="0"/>
          </a:p>
        </p:txBody>
      </p:sp>
      <p:sp>
        <p:nvSpPr>
          <p:cNvPr id="3" name="Content Placeholder 2"/>
          <p:cNvSpPr>
            <a:spLocks noGrp="1"/>
          </p:cNvSpPr>
          <p:nvPr>
            <p:ph idx="1"/>
          </p:nvPr>
        </p:nvSpPr>
        <p:spPr/>
        <p:txBody>
          <a:bodyPr/>
          <a:lstStyle/>
          <a:p>
            <a:pPr>
              <a:buNone/>
            </a:pPr>
            <a:r>
              <a:rPr lang="en-029" b="1" dirty="0" smtClean="0"/>
              <a:t>DISADVANTAGES</a:t>
            </a:r>
          </a:p>
          <a:p>
            <a:r>
              <a:rPr lang="en-029" dirty="0" smtClean="0"/>
              <a:t>Shortage of capital may inhibit growth and create other problems</a:t>
            </a:r>
          </a:p>
          <a:p>
            <a:r>
              <a:rPr lang="en-029" dirty="0" smtClean="0"/>
              <a:t>Managers may lack the skills to manage successfully</a:t>
            </a:r>
          </a:p>
          <a:p>
            <a:r>
              <a:rPr lang="en-029" dirty="0" smtClean="0"/>
              <a:t>Conflicts may result when members are both employers and employees</a:t>
            </a:r>
          </a:p>
          <a:p>
            <a:r>
              <a:rPr lang="en-029" dirty="0" smtClean="0"/>
              <a:t>Profits may be small or non-existent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4" name="TextBox 3"/>
          <p:cNvSpPr txBox="1"/>
          <p:nvPr/>
        </p:nvSpPr>
        <p:spPr>
          <a:xfrm>
            <a:off x="1447800" y="1676400"/>
            <a:ext cx="6553200" cy="1015663"/>
          </a:xfrm>
          <a:prstGeom prst="rect">
            <a:avLst/>
          </a:prstGeom>
          <a:noFill/>
        </p:spPr>
        <p:txBody>
          <a:bodyPr wrap="square" rtlCol="0">
            <a:spAutoFit/>
          </a:bodyPr>
          <a:lstStyle/>
          <a:p>
            <a:pPr algn="ctr"/>
            <a:r>
              <a:rPr lang="en-029" sz="6000" dirty="0" smtClean="0"/>
              <a:t>The Public Sector</a:t>
            </a:r>
            <a:endParaRPr lang="en-029" sz="6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4" name="TextBox 3"/>
          <p:cNvSpPr txBox="1"/>
          <p:nvPr/>
        </p:nvSpPr>
        <p:spPr>
          <a:xfrm>
            <a:off x="1447800" y="1676400"/>
            <a:ext cx="6553200" cy="1015663"/>
          </a:xfrm>
          <a:prstGeom prst="rect">
            <a:avLst/>
          </a:prstGeom>
          <a:noFill/>
        </p:spPr>
        <p:txBody>
          <a:bodyPr wrap="square" rtlCol="0">
            <a:spAutoFit/>
          </a:bodyPr>
          <a:lstStyle/>
          <a:p>
            <a:pPr algn="ctr"/>
            <a:r>
              <a:rPr lang="en-029" sz="6000" dirty="0" smtClean="0"/>
              <a:t>The Private Sector</a:t>
            </a:r>
            <a:endParaRPr lang="en-029" sz="6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Public Sector</a:t>
            </a:r>
            <a:endParaRPr lang="en-US" dirty="0"/>
          </a:p>
        </p:txBody>
      </p:sp>
      <p:sp>
        <p:nvSpPr>
          <p:cNvPr id="3" name="Content Placeholder 2"/>
          <p:cNvSpPr>
            <a:spLocks noGrp="1"/>
          </p:cNvSpPr>
          <p:nvPr>
            <p:ph idx="1"/>
          </p:nvPr>
        </p:nvSpPr>
        <p:spPr/>
        <p:txBody>
          <a:bodyPr>
            <a:normAutofit/>
          </a:bodyPr>
          <a:lstStyle/>
          <a:p>
            <a:pPr>
              <a:buNone/>
            </a:pPr>
            <a:r>
              <a:rPr lang="en-029" dirty="0" smtClean="0"/>
              <a:t>“ Public sector businesses are those owned and controlled by the government. These firms may be owned by government from the start, or the government may take over a private firm through nationalization.” </a:t>
            </a:r>
            <a:r>
              <a:rPr lang="en-029" sz="1200" dirty="0" smtClean="0"/>
              <a:t>(Robinson and Cooke, 2011)</a:t>
            </a:r>
          </a:p>
          <a:p>
            <a:pPr>
              <a:buNone/>
            </a:pPr>
            <a:endParaRPr lang="en-US"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The Government</a:t>
            </a:r>
            <a:endParaRPr lang="en-029" dirty="0"/>
          </a:p>
        </p:txBody>
      </p:sp>
      <p:sp>
        <p:nvSpPr>
          <p:cNvPr id="3" name="Content Placeholder 2"/>
          <p:cNvSpPr>
            <a:spLocks noGrp="1"/>
          </p:cNvSpPr>
          <p:nvPr>
            <p:ph idx="1"/>
          </p:nvPr>
        </p:nvSpPr>
        <p:spPr/>
        <p:txBody>
          <a:bodyPr/>
          <a:lstStyle/>
          <a:p>
            <a:pPr>
              <a:buNone/>
            </a:pPr>
            <a:r>
              <a:rPr lang="en-029" dirty="0" smtClean="0"/>
              <a:t>The government can be divided into </a:t>
            </a:r>
          </a:p>
          <a:p>
            <a:r>
              <a:rPr lang="en-029" dirty="0" smtClean="0"/>
              <a:t>Central government</a:t>
            </a:r>
          </a:p>
          <a:p>
            <a:r>
              <a:rPr lang="en-029" dirty="0" smtClean="0"/>
              <a:t>Local government</a:t>
            </a:r>
          </a:p>
          <a:p>
            <a:endParaRPr lang="en-029" dirty="0" smtClean="0"/>
          </a:p>
          <a:p>
            <a:pPr>
              <a:buNone/>
            </a:pPr>
            <a:r>
              <a:rPr lang="en-029" b="1" dirty="0" smtClean="0"/>
              <a:t>Central government </a:t>
            </a:r>
            <a:r>
              <a:rPr lang="en-029" dirty="0" smtClean="0"/>
              <a:t>consists of publicly elected members of cabinet. Within the cabinet, the Prime Minister appoints individuals to lead government departments called ministries.</a:t>
            </a:r>
          </a:p>
          <a:p>
            <a:pPr>
              <a:buNone/>
            </a:pPr>
            <a:endParaRPr lang="en-029" dirty="0" smtClean="0"/>
          </a:p>
          <a:p>
            <a:pPr>
              <a:buNone/>
            </a:pPr>
            <a:endParaRPr lang="en-029"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The Government</a:t>
            </a:r>
            <a:endParaRPr lang="en-029" dirty="0"/>
          </a:p>
        </p:txBody>
      </p:sp>
      <p:sp>
        <p:nvSpPr>
          <p:cNvPr id="3" name="Content Placeholder 2"/>
          <p:cNvSpPr>
            <a:spLocks noGrp="1"/>
          </p:cNvSpPr>
          <p:nvPr>
            <p:ph idx="1"/>
          </p:nvPr>
        </p:nvSpPr>
        <p:spPr/>
        <p:txBody>
          <a:bodyPr/>
          <a:lstStyle/>
          <a:p>
            <a:pPr>
              <a:buNone/>
            </a:pPr>
            <a:r>
              <a:rPr lang="en-029" b="1" dirty="0" smtClean="0"/>
              <a:t>Local government </a:t>
            </a:r>
            <a:r>
              <a:rPr lang="en-029" dirty="0" smtClean="0"/>
              <a:t>consists of individuals elected by the local communities in which they live.</a:t>
            </a:r>
          </a:p>
          <a:p>
            <a:pPr>
              <a:buNone/>
            </a:pPr>
            <a:endParaRPr lang="en-029" dirty="0" smtClean="0"/>
          </a:p>
          <a:p>
            <a:r>
              <a:rPr lang="en-029" dirty="0" smtClean="0"/>
              <a:t>Powers, duties and functions are defined by an Act of Parliament</a:t>
            </a:r>
          </a:p>
          <a:p>
            <a:r>
              <a:rPr lang="en-029" dirty="0" smtClean="0"/>
              <a:t>Comprised of a council headed by a chairman or mayor</a:t>
            </a:r>
          </a:p>
          <a:p>
            <a:r>
              <a:rPr lang="en-029" dirty="0" smtClean="0"/>
              <a:t>Financed by central government grants</a:t>
            </a:r>
          </a:p>
          <a:p>
            <a:endParaRPr lang="en-029" dirty="0" smtClean="0"/>
          </a:p>
          <a:p>
            <a:endParaRPr lang="en-029"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Public or State Corporations</a:t>
            </a:r>
            <a:endParaRPr lang="en-029" dirty="0"/>
          </a:p>
        </p:txBody>
      </p:sp>
      <p:sp>
        <p:nvSpPr>
          <p:cNvPr id="3" name="Content Placeholder 2"/>
          <p:cNvSpPr>
            <a:spLocks noGrp="1"/>
          </p:cNvSpPr>
          <p:nvPr>
            <p:ph idx="1"/>
          </p:nvPr>
        </p:nvSpPr>
        <p:spPr/>
        <p:txBody>
          <a:bodyPr>
            <a:normAutofit/>
          </a:bodyPr>
          <a:lstStyle/>
          <a:p>
            <a:pPr>
              <a:buNone/>
            </a:pPr>
            <a:r>
              <a:rPr lang="en-029" dirty="0" smtClean="0"/>
              <a:t>A </a:t>
            </a:r>
            <a:r>
              <a:rPr lang="en-029" b="1" dirty="0" smtClean="0"/>
              <a:t>state corporation </a:t>
            </a:r>
            <a:r>
              <a:rPr lang="en-029" dirty="0" smtClean="0"/>
              <a:t>operates like a public company except that it is formed through an Act of Parliament and is owned and controlled by government. </a:t>
            </a:r>
          </a:p>
          <a:p>
            <a:r>
              <a:rPr lang="en-029" dirty="0" smtClean="0"/>
              <a:t>The responsible government minister selects a Board of Directors</a:t>
            </a:r>
          </a:p>
          <a:p>
            <a:r>
              <a:rPr lang="en-029" dirty="0" smtClean="0"/>
              <a:t>The corporation has a separate legal identity from the government</a:t>
            </a:r>
          </a:p>
          <a:p>
            <a:r>
              <a:rPr lang="en-029" dirty="0" smtClean="0"/>
              <a:t>Financed from the sale of goods services to consumers and grants from central government</a:t>
            </a:r>
          </a:p>
          <a:p>
            <a:endParaRPr lang="en-029"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Public or State Corporations</a:t>
            </a:r>
            <a:endParaRPr lang="en-029" dirty="0"/>
          </a:p>
        </p:txBody>
      </p:sp>
      <p:sp>
        <p:nvSpPr>
          <p:cNvPr id="3" name="Content Placeholder 2"/>
          <p:cNvSpPr>
            <a:spLocks noGrp="1"/>
          </p:cNvSpPr>
          <p:nvPr>
            <p:ph idx="1"/>
          </p:nvPr>
        </p:nvSpPr>
        <p:spPr/>
        <p:txBody>
          <a:bodyPr/>
          <a:lstStyle/>
          <a:p>
            <a:pPr>
              <a:buNone/>
            </a:pPr>
            <a:r>
              <a:rPr lang="en-029" dirty="0" smtClean="0"/>
              <a:t>Local examples:</a:t>
            </a:r>
          </a:p>
          <a:p>
            <a:r>
              <a:rPr lang="en-029" dirty="0" smtClean="0"/>
              <a:t>Central Marketing Corporation </a:t>
            </a:r>
            <a:r>
              <a:rPr lang="en-029" sz="2000" dirty="0" smtClean="0"/>
              <a:t>(formed by the Central Marketing Corporation Act, 1974)</a:t>
            </a:r>
          </a:p>
          <a:p>
            <a:r>
              <a:rPr lang="en-029" dirty="0" smtClean="0"/>
              <a:t>State Insurance Corporation </a:t>
            </a:r>
            <a:r>
              <a:rPr lang="en-029" sz="2000" dirty="0" smtClean="0"/>
              <a:t>(formed by the State Insurance Corporation Act, 1986)</a:t>
            </a:r>
          </a:p>
        </p:txBody>
      </p:sp>
      <p:pic>
        <p:nvPicPr>
          <p:cNvPr id="14338" name="Picture 2" descr="http://www.antigua.gov.ag/photos/photos_2011/sic_logo_md.jpg"/>
          <p:cNvPicPr>
            <a:picLocks noChangeAspect="1" noChangeArrowheads="1"/>
          </p:cNvPicPr>
          <p:nvPr/>
        </p:nvPicPr>
        <p:blipFill>
          <a:blip r:embed="rId2" cstate="print"/>
          <a:srcRect/>
          <a:stretch>
            <a:fillRect/>
          </a:stretch>
        </p:blipFill>
        <p:spPr bwMode="auto">
          <a:xfrm>
            <a:off x="3048000" y="4343400"/>
            <a:ext cx="2381250" cy="2143125"/>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Private Sector Organizations</a:t>
            </a:r>
            <a:endParaRPr lang="en-US" dirty="0"/>
          </a:p>
        </p:txBody>
      </p:sp>
      <p:sp>
        <p:nvSpPr>
          <p:cNvPr id="3" name="Content Placeholder 2"/>
          <p:cNvSpPr>
            <a:spLocks noGrp="1"/>
          </p:cNvSpPr>
          <p:nvPr>
            <p:ph idx="1"/>
          </p:nvPr>
        </p:nvSpPr>
        <p:spPr/>
        <p:txBody>
          <a:bodyPr/>
          <a:lstStyle/>
          <a:p>
            <a:r>
              <a:rPr lang="en-029" dirty="0" smtClean="0"/>
              <a:t>Sole trader/proprietorship</a:t>
            </a:r>
          </a:p>
          <a:p>
            <a:r>
              <a:rPr lang="en-029" dirty="0" smtClean="0"/>
              <a:t>Partnerships</a:t>
            </a:r>
          </a:p>
          <a:p>
            <a:r>
              <a:rPr lang="en-029" dirty="0" smtClean="0"/>
              <a:t>Cooperatives</a:t>
            </a:r>
          </a:p>
          <a:p>
            <a:r>
              <a:rPr lang="en-029" dirty="0" smtClean="0"/>
              <a:t>Private companies</a:t>
            </a:r>
          </a:p>
          <a:p>
            <a:r>
              <a:rPr lang="en-029" dirty="0" smtClean="0"/>
              <a:t>Public companies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029" dirty="0" smtClean="0"/>
              <a:t>Sole Trader/Proprietorship</a:t>
            </a:r>
            <a:br>
              <a:rPr lang="en-029" dirty="0" smtClean="0"/>
            </a:br>
            <a:endParaRPr lang="en-US" dirty="0"/>
          </a:p>
        </p:txBody>
      </p:sp>
      <p:sp>
        <p:nvSpPr>
          <p:cNvPr id="3" name="Content Placeholder 2"/>
          <p:cNvSpPr>
            <a:spLocks noGrp="1"/>
          </p:cNvSpPr>
          <p:nvPr>
            <p:ph idx="1"/>
          </p:nvPr>
        </p:nvSpPr>
        <p:spPr/>
        <p:txBody>
          <a:bodyPr>
            <a:normAutofit fontScale="92500"/>
          </a:bodyPr>
          <a:lstStyle/>
          <a:p>
            <a:pPr>
              <a:buNone/>
            </a:pPr>
            <a:r>
              <a:rPr lang="en-029" b="1" dirty="0" smtClean="0"/>
              <a:t>ADVANTAGES</a:t>
            </a:r>
          </a:p>
          <a:p>
            <a:r>
              <a:rPr lang="en-029" dirty="0" smtClean="0"/>
              <a:t>Easy to form with small amount of start up capital required</a:t>
            </a:r>
          </a:p>
          <a:p>
            <a:r>
              <a:rPr lang="en-029" dirty="0" smtClean="0"/>
              <a:t>Owner has personal control over the direction of his business</a:t>
            </a:r>
          </a:p>
          <a:p>
            <a:r>
              <a:rPr lang="en-029" dirty="0" smtClean="0"/>
              <a:t>Personal contact maintained with staff and customers</a:t>
            </a:r>
          </a:p>
          <a:p>
            <a:r>
              <a:rPr lang="en-029" dirty="0" smtClean="0"/>
              <a:t>Profits not shared</a:t>
            </a:r>
          </a:p>
          <a:p>
            <a:r>
              <a:rPr lang="en-029" dirty="0" smtClean="0"/>
              <a:t>Owner enjoys the privilege and flexibility of being the sole decision maker</a:t>
            </a:r>
          </a:p>
          <a:p>
            <a:r>
              <a:rPr lang="en-029" dirty="0" smtClean="0"/>
              <a:t>Business and wealth generated can be kept in the family</a:t>
            </a:r>
          </a:p>
          <a:p>
            <a:pPr>
              <a:buNone/>
            </a:pPr>
            <a:endParaRPr lang="en-029"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Sole Trader/Proprietorship</a:t>
            </a:r>
            <a:endParaRPr lang="en-US" dirty="0"/>
          </a:p>
        </p:txBody>
      </p:sp>
      <p:sp>
        <p:nvSpPr>
          <p:cNvPr id="3" name="Content Placeholder 2"/>
          <p:cNvSpPr>
            <a:spLocks noGrp="1"/>
          </p:cNvSpPr>
          <p:nvPr>
            <p:ph idx="1"/>
          </p:nvPr>
        </p:nvSpPr>
        <p:spPr/>
        <p:txBody>
          <a:bodyPr/>
          <a:lstStyle/>
          <a:p>
            <a:pPr>
              <a:buNone/>
            </a:pPr>
            <a:r>
              <a:rPr lang="en-029" b="1" dirty="0" smtClean="0"/>
              <a:t>DISADVANTAGES</a:t>
            </a:r>
          </a:p>
          <a:p>
            <a:r>
              <a:rPr lang="en-029" dirty="0" smtClean="0"/>
              <a:t>Limited capital and ability to expand</a:t>
            </a:r>
          </a:p>
          <a:p>
            <a:r>
              <a:rPr lang="en-029" dirty="0" smtClean="0"/>
              <a:t>Unlimited liability</a:t>
            </a:r>
          </a:p>
          <a:p>
            <a:r>
              <a:rPr lang="en-029" dirty="0" smtClean="0"/>
              <a:t>Lack of continuity</a:t>
            </a:r>
          </a:p>
          <a:p>
            <a:r>
              <a:rPr lang="en-029" dirty="0" smtClean="0"/>
              <a:t>Owner bears all the losses</a:t>
            </a:r>
          </a:p>
          <a:p>
            <a:r>
              <a:rPr lang="en-029" dirty="0" smtClean="0"/>
              <a:t>Long working hours</a:t>
            </a:r>
          </a:p>
          <a:p>
            <a:endParaRPr lang="en-029"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Partnership</a:t>
            </a:r>
            <a:endParaRPr lang="en-US" dirty="0"/>
          </a:p>
        </p:txBody>
      </p:sp>
      <p:sp>
        <p:nvSpPr>
          <p:cNvPr id="3" name="Content Placeholder 2"/>
          <p:cNvSpPr>
            <a:spLocks noGrp="1"/>
          </p:cNvSpPr>
          <p:nvPr>
            <p:ph idx="1"/>
          </p:nvPr>
        </p:nvSpPr>
        <p:spPr/>
        <p:txBody>
          <a:bodyPr/>
          <a:lstStyle/>
          <a:p>
            <a:pPr>
              <a:buNone/>
            </a:pPr>
            <a:r>
              <a:rPr lang="en-029" dirty="0" smtClean="0"/>
              <a:t>A </a:t>
            </a:r>
            <a:r>
              <a:rPr lang="en-029" b="1" dirty="0" smtClean="0"/>
              <a:t>partnership</a:t>
            </a:r>
            <a:r>
              <a:rPr lang="en-029" dirty="0" smtClean="0"/>
              <a:t> is a business with two to twenty  partners who pool their money and their resources with the aim of operating a business and making a profit. </a:t>
            </a:r>
          </a:p>
          <a:p>
            <a:pPr>
              <a:buNone/>
            </a:pPr>
            <a:endParaRPr lang="en-029" dirty="0" smtClean="0"/>
          </a:p>
          <a:p>
            <a:pPr>
              <a:buNone/>
            </a:pPr>
            <a:r>
              <a:rPr lang="en-029" dirty="0" smtClean="0"/>
              <a:t>Law firms and architectural companies often operate as partnerships.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Partnership</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029" b="1" dirty="0" smtClean="0"/>
              <a:t>Types </a:t>
            </a:r>
            <a:r>
              <a:rPr lang="en-029" b="1" smtClean="0"/>
              <a:t>of Partnerships:</a:t>
            </a:r>
            <a:endParaRPr lang="en-029" b="1" dirty="0" smtClean="0"/>
          </a:p>
          <a:p>
            <a:r>
              <a:rPr lang="en-029" b="1" dirty="0" smtClean="0"/>
              <a:t>Ordinary</a:t>
            </a:r>
            <a:r>
              <a:rPr lang="en-US" dirty="0" smtClean="0"/>
              <a:t>: consists of active and silent partners all with unlimited liability</a:t>
            </a:r>
          </a:p>
          <a:p>
            <a:r>
              <a:rPr lang="en-US" b="1" dirty="0" smtClean="0"/>
              <a:t>Limited</a:t>
            </a:r>
            <a:r>
              <a:rPr lang="en-US" dirty="0" smtClean="0"/>
              <a:t>: consists of active and silent partners with varying liability </a:t>
            </a:r>
            <a:r>
              <a:rPr lang="en-029" sz="2000" dirty="0" smtClean="0"/>
              <a:t>(Note: At least one partner must be active with unlimited liability.)</a:t>
            </a:r>
            <a:endParaRPr lang="en-US" sz="2000" dirty="0" smtClean="0"/>
          </a:p>
          <a:p>
            <a:pPr>
              <a:buNone/>
            </a:pPr>
            <a:endParaRPr lang="en-US" dirty="0" smtClean="0"/>
          </a:p>
          <a:p>
            <a:pPr>
              <a:buNone/>
            </a:pPr>
            <a:r>
              <a:rPr lang="en-US" dirty="0" smtClean="0"/>
              <a:t>	</a:t>
            </a:r>
            <a:r>
              <a:rPr lang="en-US" u="sng" dirty="0" smtClean="0"/>
              <a:t>Active</a:t>
            </a:r>
            <a:r>
              <a:rPr lang="en-US" dirty="0" smtClean="0"/>
              <a:t>: actively involved in the day to day running of the business</a:t>
            </a:r>
          </a:p>
          <a:p>
            <a:pPr>
              <a:buNone/>
            </a:pPr>
            <a:r>
              <a:rPr lang="en-US" dirty="0" smtClean="0"/>
              <a:t> 	</a:t>
            </a:r>
            <a:r>
              <a:rPr lang="en-029" u="sng" dirty="0" smtClean="0"/>
              <a:t>Silent/Dormant/Sleeping</a:t>
            </a:r>
            <a:r>
              <a:rPr lang="en-029" dirty="0" smtClean="0"/>
              <a:t> : not actively involved in the day to day running of the business</a:t>
            </a:r>
            <a:endParaRPr lang="en-029" sz="2000" dirty="0" smtClean="0"/>
          </a:p>
          <a:p>
            <a:pPr>
              <a:buNone/>
            </a:pPr>
            <a:endParaRPr lang="en-US" sz="2000" dirty="0" smtClean="0"/>
          </a:p>
          <a:p>
            <a:endParaRPr lang="en-029"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029" dirty="0" smtClean="0"/>
              <a:t>Partnership</a:t>
            </a:r>
            <a:endParaRPr lang="en-US" dirty="0"/>
          </a:p>
        </p:txBody>
      </p:sp>
      <p:sp>
        <p:nvSpPr>
          <p:cNvPr id="3" name="Content Placeholder 2"/>
          <p:cNvSpPr>
            <a:spLocks noGrp="1"/>
          </p:cNvSpPr>
          <p:nvPr>
            <p:ph idx="1"/>
          </p:nvPr>
        </p:nvSpPr>
        <p:spPr/>
        <p:txBody>
          <a:bodyPr>
            <a:normAutofit/>
          </a:bodyPr>
          <a:lstStyle/>
          <a:p>
            <a:pPr>
              <a:buNone/>
            </a:pPr>
            <a:r>
              <a:rPr lang="en-029" b="1" dirty="0" smtClean="0"/>
              <a:t>Unlimited liability </a:t>
            </a:r>
            <a:r>
              <a:rPr lang="en-029" dirty="0" smtClean="0"/>
              <a:t>means that “in the event of bankruptcy the partner would be responsible for all the unsecured debts of the firm. If the partner cannot pay the debts then his or her personal assets will be used to make the payment.” </a:t>
            </a:r>
            <a:r>
              <a:rPr lang="en-029" sz="1300" dirty="0" smtClean="0"/>
              <a:t>(Robinson and Cooke, 2011)</a:t>
            </a:r>
          </a:p>
          <a:p>
            <a:pPr>
              <a:buNone/>
            </a:pPr>
            <a:endParaRPr lang="en-029" dirty="0" smtClean="0"/>
          </a:p>
          <a:p>
            <a:pPr>
              <a:buNone/>
            </a:pPr>
            <a:r>
              <a:rPr lang="en-029" dirty="0" smtClean="0"/>
              <a:t>“</a:t>
            </a:r>
            <a:r>
              <a:rPr lang="en-029" b="1" dirty="0" smtClean="0"/>
              <a:t>Limited liability </a:t>
            </a:r>
            <a:r>
              <a:rPr lang="en-029" dirty="0" smtClean="0"/>
              <a:t>means that in the event of bankruptcy the partners would lose only what they invested in the business and their personal assets would not be used.” </a:t>
            </a:r>
            <a:r>
              <a:rPr lang="en-029" sz="1500" dirty="0" smtClean="0"/>
              <a:t>(Robinson and Cooke, 2011)</a:t>
            </a:r>
            <a:endParaRPr lang="en-US" sz="15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994</TotalTime>
  <Words>1689</Words>
  <Application>Microsoft Office PowerPoint</Application>
  <PresentationFormat>On-screen Show (4:3)</PresentationFormat>
  <Paragraphs>189</Paragraphs>
  <Slides>34</Slides>
  <Notes>3</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Flow</vt:lpstr>
      <vt:lpstr>Types of Business Organizations</vt:lpstr>
      <vt:lpstr>Business Sector</vt:lpstr>
      <vt:lpstr>Slide 3</vt:lpstr>
      <vt:lpstr>Private Sector Organizations</vt:lpstr>
      <vt:lpstr>Sole Trader/Proprietorship </vt:lpstr>
      <vt:lpstr>Sole Trader/Proprietorship</vt:lpstr>
      <vt:lpstr>Partnership</vt:lpstr>
      <vt:lpstr>Partnership</vt:lpstr>
      <vt:lpstr>Partnership</vt:lpstr>
      <vt:lpstr>Partnership</vt:lpstr>
      <vt:lpstr>Partnership</vt:lpstr>
      <vt:lpstr>Joint Stock Companies</vt:lpstr>
      <vt:lpstr>Joint Stock Companies</vt:lpstr>
      <vt:lpstr>Joint Stock Companies</vt:lpstr>
      <vt:lpstr>Joint Stock Companies</vt:lpstr>
      <vt:lpstr>Joint Stock Companies</vt:lpstr>
      <vt:lpstr>Joint Stock Companies</vt:lpstr>
      <vt:lpstr>Joint Stock Companies</vt:lpstr>
      <vt:lpstr>Multinationals</vt:lpstr>
      <vt:lpstr>Multinationals</vt:lpstr>
      <vt:lpstr>Multinationals</vt:lpstr>
      <vt:lpstr>Multinationals</vt:lpstr>
      <vt:lpstr>Multinationals</vt:lpstr>
      <vt:lpstr>Cooperatives</vt:lpstr>
      <vt:lpstr>Cooperatives</vt:lpstr>
      <vt:lpstr>Cooperatives</vt:lpstr>
      <vt:lpstr>Cooperatives</vt:lpstr>
      <vt:lpstr>Cooperatives</vt:lpstr>
      <vt:lpstr>Slide 29</vt:lpstr>
      <vt:lpstr>The Public Sector</vt:lpstr>
      <vt:lpstr>The Government</vt:lpstr>
      <vt:lpstr>The Government</vt:lpstr>
      <vt:lpstr>Public or State Corporations</vt:lpstr>
      <vt:lpstr>Public or State Corporations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Business Organizations</dc:title>
  <dc:creator>Jamila</dc:creator>
  <cp:lastModifiedBy>Jamila</cp:lastModifiedBy>
  <cp:revision>194</cp:revision>
  <dcterms:created xsi:type="dcterms:W3CDTF">2006-08-16T00:00:00Z</dcterms:created>
  <dcterms:modified xsi:type="dcterms:W3CDTF">2013-06-02T13:43:47Z</dcterms:modified>
</cp:coreProperties>
</file>