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C820B73-EE1C-4B0B-93A6-CB001D73436D}" type="datetimeFigureOut">
              <a:rPr lang="en-AU" smtClean="0"/>
              <a:pPr/>
              <a:t>2/03/2015</a:t>
            </a:fld>
            <a:endParaRPr lang="en-AU"/>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AU"/>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A1900EE-4DD7-4BA8-88A6-C6AC89F0A879}"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820B73-EE1C-4B0B-93A6-CB001D73436D}" type="datetimeFigureOut">
              <a:rPr lang="en-AU" smtClean="0"/>
              <a:pPr/>
              <a:t>2/03/2015</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DA1900EE-4DD7-4BA8-88A6-C6AC89F0A879}"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820B73-EE1C-4B0B-93A6-CB001D73436D}" type="datetimeFigureOut">
              <a:rPr lang="en-AU" smtClean="0"/>
              <a:pPr/>
              <a:t>2/03/2015</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DA1900EE-4DD7-4BA8-88A6-C6AC89F0A879}"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C820B73-EE1C-4B0B-93A6-CB001D73436D}" type="datetimeFigureOut">
              <a:rPr lang="en-AU" smtClean="0"/>
              <a:pPr/>
              <a:t>2/03/2015</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DA1900EE-4DD7-4BA8-88A6-C6AC89F0A879}" type="slidenum">
              <a:rPr lang="en-AU" smtClean="0"/>
              <a:pPr/>
              <a:t>‹#›</a:t>
            </a:fld>
            <a:endParaRPr lang="en-AU"/>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C820B73-EE1C-4B0B-93A6-CB001D73436D}" type="datetimeFigureOut">
              <a:rPr lang="en-AU" smtClean="0"/>
              <a:pPr/>
              <a:t>2/03/2015</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DA1900EE-4DD7-4BA8-88A6-C6AC89F0A879}" type="slidenum">
              <a:rPr lang="en-AU" smtClean="0"/>
              <a:pPr/>
              <a:t>‹#›</a:t>
            </a:fld>
            <a:endParaRPr lang="en-AU"/>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C820B73-EE1C-4B0B-93A6-CB001D73436D}" type="datetimeFigureOut">
              <a:rPr lang="en-AU" smtClean="0"/>
              <a:pPr/>
              <a:t>2/03/2015</a:t>
            </a:fld>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DA1900EE-4DD7-4BA8-88A6-C6AC89F0A879}" type="slidenum">
              <a:rPr lang="en-AU" smtClean="0"/>
              <a:pPr/>
              <a:t>‹#›</a:t>
            </a:fld>
            <a:endParaRPr lang="en-AU"/>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C820B73-EE1C-4B0B-93A6-CB001D73436D}" type="datetimeFigureOut">
              <a:rPr lang="en-AU" smtClean="0"/>
              <a:pPr/>
              <a:t>2/03/2015</a:t>
            </a:fld>
            <a:endParaRPr lang="en-AU"/>
          </a:p>
        </p:txBody>
      </p:sp>
      <p:sp>
        <p:nvSpPr>
          <p:cNvPr id="8" name="Footer Placeholder 7"/>
          <p:cNvSpPr>
            <a:spLocks noGrp="1"/>
          </p:cNvSpPr>
          <p:nvPr>
            <p:ph type="ftr" sz="quarter" idx="11"/>
          </p:nvPr>
        </p:nvSpPr>
        <p:spPr/>
        <p:txBody>
          <a:bodyPr/>
          <a:lstStyle>
            <a:extLst/>
          </a:lstStyle>
          <a:p>
            <a:endParaRPr lang="en-AU"/>
          </a:p>
        </p:txBody>
      </p:sp>
      <p:sp>
        <p:nvSpPr>
          <p:cNvPr id="9" name="Slide Number Placeholder 8"/>
          <p:cNvSpPr>
            <a:spLocks noGrp="1"/>
          </p:cNvSpPr>
          <p:nvPr>
            <p:ph type="sldNum" sz="quarter" idx="12"/>
          </p:nvPr>
        </p:nvSpPr>
        <p:spPr/>
        <p:txBody>
          <a:bodyPr/>
          <a:lstStyle>
            <a:extLst/>
          </a:lstStyle>
          <a:p>
            <a:fld id="{DA1900EE-4DD7-4BA8-88A6-C6AC89F0A879}"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C820B73-EE1C-4B0B-93A6-CB001D73436D}" type="datetimeFigureOut">
              <a:rPr lang="en-AU" smtClean="0"/>
              <a:pPr/>
              <a:t>2/03/2015</a:t>
            </a:fld>
            <a:endParaRPr lang="en-AU"/>
          </a:p>
        </p:txBody>
      </p:sp>
      <p:sp>
        <p:nvSpPr>
          <p:cNvPr id="4" name="Footer Placeholder 3"/>
          <p:cNvSpPr>
            <a:spLocks noGrp="1"/>
          </p:cNvSpPr>
          <p:nvPr>
            <p:ph type="ftr" sz="quarter" idx="11"/>
          </p:nvPr>
        </p:nvSpPr>
        <p:spPr/>
        <p:txBody>
          <a:bodyPr/>
          <a:lstStyle>
            <a:extLst/>
          </a:lstStyle>
          <a:p>
            <a:endParaRPr lang="en-AU"/>
          </a:p>
        </p:txBody>
      </p:sp>
      <p:sp>
        <p:nvSpPr>
          <p:cNvPr id="5" name="Slide Number Placeholder 4"/>
          <p:cNvSpPr>
            <a:spLocks noGrp="1"/>
          </p:cNvSpPr>
          <p:nvPr>
            <p:ph type="sldNum" sz="quarter" idx="12"/>
          </p:nvPr>
        </p:nvSpPr>
        <p:spPr/>
        <p:txBody>
          <a:bodyPr/>
          <a:lstStyle>
            <a:extLst/>
          </a:lstStyle>
          <a:p>
            <a:fld id="{DA1900EE-4DD7-4BA8-88A6-C6AC89F0A879}" type="slidenum">
              <a:rPr lang="en-AU" smtClean="0"/>
              <a:pPr/>
              <a:t>‹#›</a:t>
            </a:fld>
            <a:endParaRPr lang="en-AU"/>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C820B73-EE1C-4B0B-93A6-CB001D73436D}" type="datetimeFigureOut">
              <a:rPr lang="en-AU" smtClean="0"/>
              <a:pPr/>
              <a:t>2/03/2015</a:t>
            </a:fld>
            <a:endParaRPr lang="en-AU"/>
          </a:p>
        </p:txBody>
      </p:sp>
      <p:sp>
        <p:nvSpPr>
          <p:cNvPr id="3" name="Footer Placeholder 2"/>
          <p:cNvSpPr>
            <a:spLocks noGrp="1"/>
          </p:cNvSpPr>
          <p:nvPr>
            <p:ph type="ftr" sz="quarter" idx="11"/>
          </p:nvPr>
        </p:nvSpPr>
        <p:spPr/>
        <p:txBody>
          <a:bodyPr/>
          <a:lstStyle>
            <a:extLst/>
          </a:lstStyle>
          <a:p>
            <a:endParaRPr lang="en-AU"/>
          </a:p>
        </p:txBody>
      </p:sp>
      <p:sp>
        <p:nvSpPr>
          <p:cNvPr id="4" name="Slide Number Placeholder 3"/>
          <p:cNvSpPr>
            <a:spLocks noGrp="1"/>
          </p:cNvSpPr>
          <p:nvPr>
            <p:ph type="sldNum" sz="quarter" idx="12"/>
          </p:nvPr>
        </p:nvSpPr>
        <p:spPr/>
        <p:txBody>
          <a:bodyPr/>
          <a:lstStyle>
            <a:extLst/>
          </a:lstStyle>
          <a:p>
            <a:fld id="{DA1900EE-4DD7-4BA8-88A6-C6AC89F0A879}"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C820B73-EE1C-4B0B-93A6-CB001D73436D}" type="datetimeFigureOut">
              <a:rPr lang="en-AU" smtClean="0"/>
              <a:pPr/>
              <a:t>2/03/2015</a:t>
            </a:fld>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DA1900EE-4DD7-4BA8-88A6-C6AC89F0A879}" type="slidenum">
              <a:rPr lang="en-AU" smtClean="0"/>
              <a:pPr/>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C820B73-EE1C-4B0B-93A6-CB001D73436D}" type="datetimeFigureOut">
              <a:rPr lang="en-AU" smtClean="0"/>
              <a:pPr/>
              <a:t>2/03/2015</a:t>
            </a:fld>
            <a:endParaRPr lang="en-AU"/>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AU"/>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A1900EE-4DD7-4BA8-88A6-C6AC89F0A879}" type="slidenum">
              <a:rPr lang="en-AU" smtClean="0"/>
              <a:pPr/>
              <a:t>‹#›</a:t>
            </a:fld>
            <a:endParaRPr lang="en-AU"/>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C820B73-EE1C-4B0B-93A6-CB001D73436D}" type="datetimeFigureOut">
              <a:rPr lang="en-AU" smtClean="0"/>
              <a:pPr/>
              <a:t>2/03/2015</a:t>
            </a:fld>
            <a:endParaRPr lang="en-AU"/>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AU"/>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A1900EE-4DD7-4BA8-88A6-C6AC89F0A879}"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Types of Business -2</a:t>
            </a:r>
            <a:endParaRPr lang="en-AU" dirty="0"/>
          </a:p>
        </p:txBody>
      </p:sp>
      <p:sp>
        <p:nvSpPr>
          <p:cNvPr id="3" name="Subtitle 2"/>
          <p:cNvSpPr>
            <a:spLocks noGrp="1"/>
          </p:cNvSpPr>
          <p:nvPr>
            <p:ph type="subTitle" idx="1"/>
          </p:nvPr>
        </p:nvSpPr>
        <p:spPr/>
        <p:txBody>
          <a:bodyPr/>
          <a:lstStyle/>
          <a:p>
            <a:r>
              <a:rPr lang="en-AU" dirty="0" smtClean="0"/>
              <a:t>Lesson 6</a:t>
            </a:r>
            <a:endParaRPr lang="en-AU" dirty="0"/>
          </a:p>
        </p:txBody>
      </p:sp>
    </p:spTree>
    <p:extLst>
      <p:ext uri="{BB962C8B-B14F-4D97-AF65-F5344CB8AC3E}">
        <p14:creationId xmlns:p14="http://schemas.microsoft.com/office/powerpoint/2010/main" val="2344608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a:solidFill>
                  <a:srgbClr val="00B0F0"/>
                </a:solidFill>
              </a:rPr>
              <a:t>A </a:t>
            </a:r>
            <a:r>
              <a:rPr lang="en-AU" b="1" dirty="0">
                <a:solidFill>
                  <a:srgbClr val="00B0F0"/>
                </a:solidFill>
              </a:rPr>
              <a:t>partnership </a:t>
            </a:r>
            <a:r>
              <a:rPr lang="en-AU" dirty="0">
                <a:solidFill>
                  <a:srgbClr val="00B0F0"/>
                </a:solidFill>
              </a:rPr>
              <a:t>is a business conducted in common by two or more people with a view to profit.</a:t>
            </a:r>
          </a:p>
          <a:p>
            <a:r>
              <a:rPr lang="en-AU" dirty="0"/>
              <a:t>Generally a partnership is conducted by between </a:t>
            </a:r>
            <a:r>
              <a:rPr lang="en-AU" b="1" dirty="0"/>
              <a:t>2 and 20</a:t>
            </a:r>
            <a:r>
              <a:rPr lang="en-AU" dirty="0"/>
              <a:t> people.</a:t>
            </a:r>
          </a:p>
          <a:p>
            <a:r>
              <a:rPr lang="en-AU" dirty="0"/>
              <a:t>However Legal and Medical partnerships can have </a:t>
            </a:r>
            <a:r>
              <a:rPr lang="en-AU" b="1" dirty="0"/>
              <a:t>100</a:t>
            </a:r>
            <a:r>
              <a:rPr lang="en-AU" dirty="0"/>
              <a:t> </a:t>
            </a:r>
            <a:r>
              <a:rPr lang="en-AU" dirty="0" smtClean="0"/>
              <a:t>partners</a:t>
            </a:r>
            <a:endParaRPr lang="en-AU" dirty="0"/>
          </a:p>
        </p:txBody>
      </p:sp>
      <p:sp>
        <p:nvSpPr>
          <p:cNvPr id="2" name="Title 1"/>
          <p:cNvSpPr>
            <a:spLocks noGrp="1"/>
          </p:cNvSpPr>
          <p:nvPr>
            <p:ph type="title"/>
          </p:nvPr>
        </p:nvSpPr>
        <p:spPr/>
        <p:txBody>
          <a:bodyPr/>
          <a:lstStyle/>
          <a:p>
            <a:r>
              <a:rPr lang="en-AU" dirty="0" smtClean="0"/>
              <a:t>PARTNERSHIPS</a:t>
            </a:r>
            <a:endParaRPr lang="en-AU" dirty="0"/>
          </a:p>
        </p:txBody>
      </p:sp>
    </p:spTree>
    <p:extLst>
      <p:ext uri="{BB962C8B-B14F-4D97-AF65-F5344CB8AC3E}">
        <p14:creationId xmlns:p14="http://schemas.microsoft.com/office/powerpoint/2010/main" val="2934919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r>
              <a:rPr lang="en-AU" dirty="0" smtClean="0"/>
              <a:t>The most usual form of partnership in Australia is a family partnership.  </a:t>
            </a:r>
          </a:p>
          <a:p>
            <a:endParaRPr lang="en-AU" dirty="0" smtClean="0"/>
          </a:p>
          <a:p>
            <a:r>
              <a:rPr lang="en-AU" dirty="0" err="1" smtClean="0"/>
              <a:t>e.g</a:t>
            </a:r>
            <a:r>
              <a:rPr lang="en-AU" dirty="0" smtClean="0"/>
              <a:t>  a father and son/s may form a partnership to carry out their painting and decorating business  </a:t>
            </a:r>
            <a:r>
              <a:rPr lang="en-AU" dirty="0" err="1" smtClean="0"/>
              <a:t>ie</a:t>
            </a:r>
            <a:r>
              <a:rPr lang="en-AU" dirty="0" smtClean="0"/>
              <a:t>   J Artist and Sons;  a brother and sister of your age may form a partnership to operate a babysitting agency.</a:t>
            </a:r>
          </a:p>
          <a:p>
            <a:endParaRPr lang="en-AU" dirty="0"/>
          </a:p>
        </p:txBody>
      </p:sp>
    </p:spTree>
    <p:extLst>
      <p:ext uri="{BB962C8B-B14F-4D97-AF65-F5344CB8AC3E}">
        <p14:creationId xmlns:p14="http://schemas.microsoft.com/office/powerpoint/2010/main" val="3426548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060848"/>
            <a:ext cx="8229600" cy="4392488"/>
          </a:xfrm>
        </p:spPr>
        <p:txBody>
          <a:bodyPr>
            <a:normAutofit fontScale="92500"/>
          </a:bodyPr>
          <a:lstStyle/>
          <a:p>
            <a:pPr marL="0" indent="0">
              <a:buNone/>
            </a:pPr>
            <a:r>
              <a:rPr lang="en-AU" dirty="0" smtClean="0"/>
              <a:t>	</a:t>
            </a:r>
          </a:p>
          <a:p>
            <a:r>
              <a:rPr lang="en-AU" dirty="0" smtClean="0"/>
              <a:t>The name and location of the business.</a:t>
            </a:r>
          </a:p>
          <a:p>
            <a:r>
              <a:rPr lang="en-AU" dirty="0" smtClean="0"/>
              <a:t>The nature of the business to be conducted.</a:t>
            </a:r>
          </a:p>
          <a:p>
            <a:r>
              <a:rPr lang="en-AU" dirty="0" smtClean="0"/>
              <a:t>The names and addresses of each partner.</a:t>
            </a:r>
          </a:p>
          <a:p>
            <a:r>
              <a:rPr lang="en-AU" dirty="0" smtClean="0"/>
              <a:t>The amount of capital invested by each partner.</a:t>
            </a:r>
          </a:p>
          <a:p>
            <a:r>
              <a:rPr lang="en-AU" dirty="0" smtClean="0"/>
              <a:t>The duties and responsibilities of each partner.</a:t>
            </a:r>
          </a:p>
          <a:p>
            <a:r>
              <a:rPr lang="en-AU" dirty="0" smtClean="0"/>
              <a:t>The method of sharing the profits and losses.</a:t>
            </a:r>
          </a:p>
          <a:p>
            <a:r>
              <a:rPr lang="en-AU" dirty="0" smtClean="0"/>
              <a:t>Decision-making procedures.</a:t>
            </a:r>
          </a:p>
          <a:p>
            <a:r>
              <a:rPr lang="en-AU" dirty="0" smtClean="0"/>
              <a:t>Procedures to be followed on the death or retirement of a partner.</a:t>
            </a:r>
          </a:p>
          <a:p>
            <a:endParaRPr lang="en-AU" dirty="0"/>
          </a:p>
        </p:txBody>
      </p:sp>
      <p:sp>
        <p:nvSpPr>
          <p:cNvPr id="2" name="Title 1"/>
          <p:cNvSpPr>
            <a:spLocks noGrp="1"/>
          </p:cNvSpPr>
          <p:nvPr>
            <p:ph type="title"/>
          </p:nvPr>
        </p:nvSpPr>
        <p:spPr>
          <a:xfrm>
            <a:off x="467544" y="764704"/>
            <a:ext cx="8229600" cy="1143000"/>
          </a:xfrm>
        </p:spPr>
        <p:txBody>
          <a:bodyPr>
            <a:noAutofit/>
          </a:bodyPr>
          <a:lstStyle/>
          <a:p>
            <a:r>
              <a:rPr lang="en-AU" sz="3200" dirty="0" smtClean="0"/>
              <a:t>In order for a partnership to operate successfully a  Partnership Agreement  is drawn up. This is a legally binding agreement and usually outlines:</a:t>
            </a:r>
            <a:endParaRPr lang="en-AU" sz="3200" dirty="0"/>
          </a:p>
        </p:txBody>
      </p:sp>
    </p:spTree>
    <p:extLst>
      <p:ext uri="{BB962C8B-B14F-4D97-AF65-F5344CB8AC3E}">
        <p14:creationId xmlns:p14="http://schemas.microsoft.com/office/powerpoint/2010/main" val="2771002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r>
              <a:rPr lang="en-AU" dirty="0"/>
              <a:t>When a partnership agreement is not drawn up, the </a:t>
            </a:r>
            <a:r>
              <a:rPr lang="en-AU" b="1" dirty="0"/>
              <a:t>Partnership Act</a:t>
            </a:r>
            <a:r>
              <a:rPr lang="en-AU" dirty="0"/>
              <a:t> comes into force. This basically assumes that the business is owned 50/50 and all partners can act on a given matter.</a:t>
            </a:r>
          </a:p>
          <a:p>
            <a:pPr marL="0" indent="0">
              <a:buNone/>
            </a:pPr>
            <a:endParaRPr lang="en-AU" dirty="0"/>
          </a:p>
          <a:p>
            <a:r>
              <a:rPr lang="en-AU" dirty="0"/>
              <a:t>Again, a partnership may incorporate the names of the partners in its name. If it does not contain the names of all partners then it must be registered under the Business Names Act.</a:t>
            </a:r>
          </a:p>
          <a:p>
            <a:endParaRPr lang="en-AU" dirty="0"/>
          </a:p>
        </p:txBody>
      </p:sp>
    </p:spTree>
    <p:extLst>
      <p:ext uri="{BB962C8B-B14F-4D97-AF65-F5344CB8AC3E}">
        <p14:creationId xmlns:p14="http://schemas.microsoft.com/office/powerpoint/2010/main" val="3696592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25144"/>
          </a:xfrm>
        </p:spPr>
        <p:txBody>
          <a:bodyPr>
            <a:normAutofit fontScale="62500" lnSpcReduction="20000"/>
          </a:bodyPr>
          <a:lstStyle/>
          <a:p>
            <a:pPr lvl="0">
              <a:buFont typeface="Wingdings" pitchFamily="2" charset="2"/>
              <a:buChar char="ü"/>
            </a:pPr>
            <a:r>
              <a:rPr lang="en-AU" sz="3400" dirty="0">
                <a:solidFill>
                  <a:srgbClr val="00B0F0"/>
                </a:solidFill>
              </a:rPr>
              <a:t>Larger amounts of capital may be raised.</a:t>
            </a:r>
          </a:p>
          <a:p>
            <a:pPr lvl="0">
              <a:buFont typeface="Wingdings" pitchFamily="2" charset="2"/>
              <a:buChar char="ü"/>
            </a:pPr>
            <a:r>
              <a:rPr lang="en-AU" sz="3400" dirty="0">
                <a:solidFill>
                  <a:srgbClr val="00B0F0"/>
                </a:solidFill>
              </a:rPr>
              <a:t>May be easier to borrow money, giving more opportunities for future expansion.</a:t>
            </a:r>
          </a:p>
          <a:p>
            <a:pPr lvl="0">
              <a:buFont typeface="Wingdings" pitchFamily="2" charset="2"/>
              <a:buChar char="ü"/>
            </a:pPr>
            <a:r>
              <a:rPr lang="en-AU" sz="3400" dirty="0">
                <a:solidFill>
                  <a:srgbClr val="00B0F0"/>
                </a:solidFill>
              </a:rPr>
              <a:t>People with specialist skills may work together - wider range of skills available.</a:t>
            </a:r>
          </a:p>
          <a:p>
            <a:pPr lvl="0">
              <a:buFont typeface="Wingdings" pitchFamily="2" charset="2"/>
              <a:buChar char="ü"/>
            </a:pPr>
            <a:r>
              <a:rPr lang="en-AU" sz="3400" dirty="0">
                <a:solidFill>
                  <a:srgbClr val="00B0F0"/>
                </a:solidFill>
              </a:rPr>
              <a:t>Work loads may be shared between partners.</a:t>
            </a:r>
          </a:p>
          <a:p>
            <a:pPr lvl="0">
              <a:buFont typeface="Wingdings" pitchFamily="2" charset="2"/>
              <a:buChar char="ü"/>
            </a:pPr>
            <a:r>
              <a:rPr lang="en-AU" sz="3400" dirty="0">
                <a:solidFill>
                  <a:srgbClr val="00B0F0"/>
                </a:solidFill>
              </a:rPr>
              <a:t>More people to share decision making</a:t>
            </a:r>
          </a:p>
          <a:p>
            <a:pPr lvl="0">
              <a:buFont typeface="Wingdings" pitchFamily="2" charset="2"/>
              <a:buChar char="ü"/>
            </a:pPr>
            <a:r>
              <a:rPr lang="en-AU" sz="3400" dirty="0">
                <a:solidFill>
                  <a:srgbClr val="00B0F0"/>
                </a:solidFill>
              </a:rPr>
              <a:t>Establishment is again simple and relatively easy.</a:t>
            </a:r>
          </a:p>
          <a:p>
            <a:pPr lvl="0">
              <a:buFont typeface="Wingdings" pitchFamily="2" charset="2"/>
              <a:buChar char="ü"/>
            </a:pPr>
            <a:r>
              <a:rPr lang="en-AU" sz="3400" dirty="0">
                <a:solidFill>
                  <a:srgbClr val="00B0F0"/>
                </a:solidFill>
              </a:rPr>
              <a:t>Business dealings are confidential and need only be revealed to government departments,  </a:t>
            </a:r>
            <a:r>
              <a:rPr lang="en-AU" sz="3400" dirty="0" err="1">
                <a:solidFill>
                  <a:srgbClr val="00B0F0"/>
                </a:solidFill>
              </a:rPr>
              <a:t>eg</a:t>
            </a:r>
            <a:r>
              <a:rPr lang="en-AU" sz="3400" dirty="0">
                <a:solidFill>
                  <a:srgbClr val="00B0F0"/>
                </a:solidFill>
              </a:rPr>
              <a:t>  taxation.  (It should be noted that, although the partnership </a:t>
            </a:r>
            <a:r>
              <a:rPr lang="en-AU" sz="3400" b="1" dirty="0">
                <a:solidFill>
                  <a:srgbClr val="00B0F0"/>
                </a:solidFill>
              </a:rPr>
              <a:t>has</a:t>
            </a:r>
            <a:r>
              <a:rPr lang="en-AU" sz="3400" dirty="0">
                <a:solidFill>
                  <a:srgbClr val="00B0F0"/>
                </a:solidFill>
              </a:rPr>
              <a:t> to send in a taxation return, it </a:t>
            </a:r>
            <a:r>
              <a:rPr lang="en-AU" sz="3400" b="1" dirty="0">
                <a:solidFill>
                  <a:srgbClr val="00B0F0"/>
                </a:solidFill>
              </a:rPr>
              <a:t>does not</a:t>
            </a:r>
            <a:r>
              <a:rPr lang="en-AU" sz="3400" dirty="0">
                <a:solidFill>
                  <a:srgbClr val="00B0F0"/>
                </a:solidFill>
              </a:rPr>
              <a:t> pay income tax. The partners have to include their share of the partnership’s profit, on their </a:t>
            </a:r>
            <a:r>
              <a:rPr lang="en-AU" sz="3400" b="1" dirty="0">
                <a:solidFill>
                  <a:srgbClr val="00B0F0"/>
                </a:solidFill>
              </a:rPr>
              <a:t>own</a:t>
            </a:r>
            <a:r>
              <a:rPr lang="en-AU" sz="3400" dirty="0">
                <a:solidFill>
                  <a:srgbClr val="00B0F0"/>
                </a:solidFill>
              </a:rPr>
              <a:t> personal tax return, (calculated with all other personal dealings.)</a:t>
            </a:r>
          </a:p>
          <a:p>
            <a:endParaRPr lang="en-AU" dirty="0"/>
          </a:p>
        </p:txBody>
      </p:sp>
      <p:sp>
        <p:nvSpPr>
          <p:cNvPr id="2" name="Title 1"/>
          <p:cNvSpPr>
            <a:spLocks noGrp="1"/>
          </p:cNvSpPr>
          <p:nvPr>
            <p:ph type="title"/>
          </p:nvPr>
        </p:nvSpPr>
        <p:spPr/>
        <p:txBody>
          <a:bodyPr>
            <a:normAutofit fontScale="90000"/>
          </a:bodyPr>
          <a:lstStyle/>
          <a:p>
            <a:r>
              <a:rPr lang="en-AU" dirty="0" smtClean="0"/>
              <a:t>	ADVANTAGES  OF  PARTNERSHIPS</a:t>
            </a:r>
            <a:endParaRPr lang="en-AU" dirty="0"/>
          </a:p>
        </p:txBody>
      </p:sp>
    </p:spTree>
    <p:extLst>
      <p:ext uri="{BB962C8B-B14F-4D97-AF65-F5344CB8AC3E}">
        <p14:creationId xmlns:p14="http://schemas.microsoft.com/office/powerpoint/2010/main" val="4285160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72816"/>
            <a:ext cx="8229600" cy="4853136"/>
          </a:xfrm>
        </p:spPr>
        <p:txBody>
          <a:bodyPr>
            <a:normAutofit fontScale="92500" lnSpcReduction="10000"/>
          </a:bodyPr>
          <a:lstStyle/>
          <a:p>
            <a:pPr lvl="0"/>
            <a:r>
              <a:rPr lang="en-AU" dirty="0">
                <a:solidFill>
                  <a:srgbClr val="00B0F0"/>
                </a:solidFill>
              </a:rPr>
              <a:t>Partners have unlimited liability for the partnership debts.</a:t>
            </a:r>
          </a:p>
          <a:p>
            <a:endParaRPr lang="en-AU" dirty="0">
              <a:solidFill>
                <a:srgbClr val="00B0F0"/>
              </a:solidFill>
            </a:endParaRPr>
          </a:p>
          <a:p>
            <a:r>
              <a:rPr lang="en-AU" i="1" dirty="0">
                <a:solidFill>
                  <a:srgbClr val="00B0F0"/>
                </a:solidFill>
              </a:rPr>
              <a:t>If one partner is unable to pay his/her share (after the sale of private assets) then the other partners must cover that share also.</a:t>
            </a:r>
            <a:endParaRPr lang="en-AU" dirty="0">
              <a:solidFill>
                <a:srgbClr val="00B0F0"/>
              </a:solidFill>
            </a:endParaRPr>
          </a:p>
          <a:p>
            <a:endParaRPr lang="en-AU" dirty="0">
              <a:solidFill>
                <a:srgbClr val="00B0F0"/>
              </a:solidFill>
            </a:endParaRPr>
          </a:p>
          <a:p>
            <a:pPr lvl="0"/>
            <a:r>
              <a:rPr lang="en-AU" dirty="0">
                <a:solidFill>
                  <a:srgbClr val="00B0F0"/>
                </a:solidFill>
              </a:rPr>
              <a:t>Partners may disagree on business related matters and make the partnership unworkable</a:t>
            </a:r>
            <a:r>
              <a:rPr lang="en-AU" dirty="0" smtClean="0">
                <a:solidFill>
                  <a:srgbClr val="00B0F0"/>
                </a:solidFill>
              </a:rPr>
              <a:t>.</a:t>
            </a:r>
          </a:p>
          <a:p>
            <a:pPr lvl="0"/>
            <a:endParaRPr lang="en-AU" dirty="0">
              <a:solidFill>
                <a:srgbClr val="00B0F0"/>
              </a:solidFill>
            </a:endParaRPr>
          </a:p>
          <a:p>
            <a:pPr lvl="0"/>
            <a:r>
              <a:rPr lang="en-AU" dirty="0">
                <a:solidFill>
                  <a:srgbClr val="00B0F0"/>
                </a:solidFill>
              </a:rPr>
              <a:t>Partnerships generally have a limited life (because of all the hassles</a:t>
            </a:r>
            <a:r>
              <a:rPr lang="en-AU" dirty="0" smtClean="0">
                <a:solidFill>
                  <a:srgbClr val="00B0F0"/>
                </a:solidFill>
              </a:rPr>
              <a:t>!).</a:t>
            </a:r>
            <a:endParaRPr lang="en-AU" dirty="0">
              <a:solidFill>
                <a:srgbClr val="00B0F0"/>
              </a:solidFill>
            </a:endParaRPr>
          </a:p>
        </p:txBody>
      </p:sp>
      <p:sp>
        <p:nvSpPr>
          <p:cNvPr id="2" name="Title 1"/>
          <p:cNvSpPr>
            <a:spLocks noGrp="1"/>
          </p:cNvSpPr>
          <p:nvPr>
            <p:ph type="title"/>
          </p:nvPr>
        </p:nvSpPr>
        <p:spPr/>
        <p:txBody>
          <a:bodyPr>
            <a:normAutofit fontScale="90000"/>
          </a:bodyPr>
          <a:lstStyle/>
          <a:p>
            <a:r>
              <a:rPr lang="en-AU" dirty="0" smtClean="0"/>
              <a:t>	DISADVANTAGES  OF  PARTNERSHIPS</a:t>
            </a:r>
            <a:endParaRPr lang="en-AU" dirty="0"/>
          </a:p>
        </p:txBody>
      </p:sp>
    </p:spTree>
    <p:extLst>
      <p:ext uri="{BB962C8B-B14F-4D97-AF65-F5344CB8AC3E}">
        <p14:creationId xmlns:p14="http://schemas.microsoft.com/office/powerpoint/2010/main" val="3606768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AU" dirty="0" smtClean="0">
                <a:solidFill>
                  <a:srgbClr val="00B0F0"/>
                </a:solidFill>
              </a:rPr>
              <a:t>A </a:t>
            </a:r>
            <a:r>
              <a:rPr lang="en-AU" b="1" dirty="0" smtClean="0">
                <a:solidFill>
                  <a:srgbClr val="00B0F0"/>
                </a:solidFill>
              </a:rPr>
              <a:t>company </a:t>
            </a:r>
            <a:r>
              <a:rPr lang="en-AU" dirty="0" smtClean="0">
                <a:solidFill>
                  <a:srgbClr val="00B0F0"/>
                </a:solidFill>
              </a:rPr>
              <a:t>is a business, registered under a Companies Act (1989), whose capital is obtained from a number of people who buy shares in the company.</a:t>
            </a:r>
          </a:p>
          <a:p>
            <a:endParaRPr lang="en-AU" dirty="0" smtClean="0">
              <a:solidFill>
                <a:srgbClr val="00B0F0"/>
              </a:solidFill>
            </a:endParaRPr>
          </a:p>
          <a:p>
            <a:r>
              <a:rPr lang="en-AU" dirty="0" smtClean="0">
                <a:solidFill>
                  <a:srgbClr val="00B0F0"/>
                </a:solidFill>
              </a:rPr>
              <a:t>There are </a:t>
            </a:r>
            <a:r>
              <a:rPr lang="en-AU" b="1" dirty="0" smtClean="0">
                <a:solidFill>
                  <a:srgbClr val="00B0F0"/>
                </a:solidFill>
              </a:rPr>
              <a:t>three </a:t>
            </a:r>
            <a:r>
              <a:rPr lang="en-AU" dirty="0" smtClean="0">
                <a:solidFill>
                  <a:srgbClr val="00B0F0"/>
                </a:solidFill>
              </a:rPr>
              <a:t>main types of companies in Australia:</a:t>
            </a:r>
          </a:p>
          <a:p>
            <a:endParaRPr lang="en-AU" dirty="0" smtClean="0">
              <a:solidFill>
                <a:srgbClr val="00B0F0"/>
              </a:solidFill>
            </a:endParaRPr>
          </a:p>
          <a:p>
            <a:pPr marL="514350" lvl="0" indent="-514350">
              <a:buFont typeface="+mj-lt"/>
              <a:buAutoNum type="arabicPeriod"/>
            </a:pPr>
            <a:r>
              <a:rPr lang="en-AU" dirty="0" smtClean="0">
                <a:solidFill>
                  <a:srgbClr val="00B0F0"/>
                </a:solidFill>
              </a:rPr>
              <a:t>Public Companies – Owned by 5-infinity shareholders</a:t>
            </a:r>
          </a:p>
          <a:p>
            <a:pPr marL="514350" lvl="0" indent="-514350">
              <a:buFont typeface="+mj-lt"/>
              <a:buAutoNum type="arabicPeriod"/>
            </a:pPr>
            <a:r>
              <a:rPr lang="en-AU" dirty="0" smtClean="0">
                <a:solidFill>
                  <a:srgbClr val="00B0F0"/>
                </a:solidFill>
              </a:rPr>
              <a:t>Private Companies – owned by 2-50 private shareholders</a:t>
            </a:r>
          </a:p>
          <a:p>
            <a:pPr marL="514350" lvl="0" indent="-514350">
              <a:buFont typeface="+mj-lt"/>
              <a:buAutoNum type="arabicPeriod"/>
            </a:pPr>
            <a:r>
              <a:rPr lang="en-AU" dirty="0" smtClean="0">
                <a:solidFill>
                  <a:srgbClr val="00B0F0"/>
                </a:solidFill>
              </a:rPr>
              <a:t>No Liability Mining Companies</a:t>
            </a:r>
          </a:p>
          <a:p>
            <a:endParaRPr lang="en-AU" dirty="0"/>
          </a:p>
        </p:txBody>
      </p:sp>
      <p:sp>
        <p:nvSpPr>
          <p:cNvPr id="2" name="Title 1"/>
          <p:cNvSpPr>
            <a:spLocks noGrp="1"/>
          </p:cNvSpPr>
          <p:nvPr>
            <p:ph type="title"/>
          </p:nvPr>
        </p:nvSpPr>
        <p:spPr/>
        <p:txBody>
          <a:bodyPr/>
          <a:lstStyle/>
          <a:p>
            <a:r>
              <a:rPr lang="en-AU" u="sng" dirty="0" smtClean="0"/>
              <a:t>COMPANIES</a:t>
            </a:r>
            <a:endParaRPr lang="en-AU" dirty="0"/>
          </a:p>
        </p:txBody>
      </p:sp>
    </p:spTree>
    <p:extLst>
      <p:ext uri="{BB962C8B-B14F-4D97-AF65-F5344CB8AC3E}">
        <p14:creationId xmlns:p14="http://schemas.microsoft.com/office/powerpoint/2010/main" val="1563365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0" indent="-514350">
              <a:buFont typeface="+mj-lt"/>
              <a:buAutoNum type="arabicPeriod"/>
            </a:pPr>
            <a:r>
              <a:rPr lang="en-AU" dirty="0" smtClean="0"/>
              <a:t>Public Company</a:t>
            </a:r>
          </a:p>
          <a:p>
            <a:pPr marL="514350" lvl="0" indent="-514350">
              <a:buFont typeface="+mj-lt"/>
              <a:buAutoNum type="arabicPeriod"/>
            </a:pPr>
            <a:r>
              <a:rPr lang="en-AU" dirty="0" smtClean="0"/>
              <a:t>Proprietary Company</a:t>
            </a:r>
          </a:p>
          <a:p>
            <a:pPr>
              <a:buNone/>
            </a:pPr>
            <a:endParaRPr lang="en-AU" dirty="0" smtClean="0"/>
          </a:p>
          <a:p>
            <a:r>
              <a:rPr lang="en-AU" dirty="0" smtClean="0"/>
              <a:t>Both have </a:t>
            </a:r>
            <a:r>
              <a:rPr lang="en-AU" b="1" dirty="0" smtClean="0"/>
              <a:t>limited liability</a:t>
            </a:r>
            <a:r>
              <a:rPr lang="en-AU" dirty="0" smtClean="0"/>
              <a:t>.</a:t>
            </a:r>
          </a:p>
          <a:p>
            <a:pPr>
              <a:buNone/>
            </a:pPr>
            <a:endParaRPr lang="en-AU" dirty="0" smtClean="0"/>
          </a:p>
          <a:p>
            <a:r>
              <a:rPr lang="en-AU" i="1" dirty="0" smtClean="0">
                <a:solidFill>
                  <a:srgbClr val="00B0F0"/>
                </a:solidFill>
              </a:rPr>
              <a:t>The greatest amount investors can lose is the value of their shares. They </a:t>
            </a:r>
            <a:r>
              <a:rPr lang="en-AU" b="1" i="1" dirty="0" smtClean="0">
                <a:solidFill>
                  <a:srgbClr val="00B0F0"/>
                </a:solidFill>
              </a:rPr>
              <a:t>do not</a:t>
            </a:r>
            <a:r>
              <a:rPr lang="en-AU" i="1" dirty="0" smtClean="0">
                <a:solidFill>
                  <a:srgbClr val="00B0F0"/>
                </a:solidFill>
              </a:rPr>
              <a:t> lose personal assets.</a:t>
            </a:r>
            <a:endParaRPr lang="en-AU" dirty="0" smtClean="0">
              <a:solidFill>
                <a:srgbClr val="00B0F0"/>
              </a:solidFill>
            </a:endParaRPr>
          </a:p>
          <a:p>
            <a:endParaRPr lang="en-AU" dirty="0"/>
          </a:p>
        </p:txBody>
      </p:sp>
      <p:sp>
        <p:nvSpPr>
          <p:cNvPr id="2" name="Title 1"/>
          <p:cNvSpPr>
            <a:spLocks noGrp="1"/>
          </p:cNvSpPr>
          <p:nvPr>
            <p:ph type="title"/>
          </p:nvPr>
        </p:nvSpPr>
        <p:spPr/>
        <p:txBody>
          <a:bodyPr>
            <a:normAutofit fontScale="90000"/>
          </a:bodyPr>
          <a:lstStyle/>
          <a:p>
            <a:r>
              <a:rPr lang="en-AU" b="1" dirty="0" smtClean="0"/>
              <a:t>THE  </a:t>
            </a:r>
            <a:r>
              <a:rPr lang="en-AU" b="1" dirty="0" smtClean="0">
                <a:solidFill>
                  <a:srgbClr val="00B0F0"/>
                </a:solidFill>
              </a:rPr>
              <a:t>LIMITED  LIABILITY  </a:t>
            </a:r>
            <a:r>
              <a:rPr lang="en-AU" b="1" dirty="0" smtClean="0"/>
              <a:t>COMPANY</a:t>
            </a:r>
            <a:endParaRPr lang="en-A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1772816"/>
            <a:ext cx="9252300" cy="3350716"/>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b="1" dirty="0" smtClean="0"/>
              <a:t>COMMON  FEATURES</a:t>
            </a:r>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63272" cy="4997152"/>
          </a:xfrm>
        </p:spPr>
        <p:txBody>
          <a:bodyPr>
            <a:normAutofit fontScale="92500" lnSpcReduction="20000"/>
          </a:bodyPr>
          <a:lstStyle/>
          <a:p>
            <a:pPr lvl="0"/>
            <a:r>
              <a:rPr lang="en-AU" dirty="0" smtClean="0">
                <a:solidFill>
                  <a:srgbClr val="00B0F0"/>
                </a:solidFill>
              </a:rPr>
              <a:t>Public Companies have a </a:t>
            </a:r>
            <a:r>
              <a:rPr lang="en-AU" b="1" dirty="0" smtClean="0">
                <a:solidFill>
                  <a:srgbClr val="00B0F0"/>
                </a:solidFill>
              </a:rPr>
              <a:t>minimum of 5</a:t>
            </a:r>
            <a:r>
              <a:rPr lang="en-AU" dirty="0" smtClean="0">
                <a:solidFill>
                  <a:srgbClr val="00B0F0"/>
                </a:solidFill>
              </a:rPr>
              <a:t> shareholders, but </a:t>
            </a:r>
            <a:r>
              <a:rPr lang="en-AU" b="1" dirty="0" smtClean="0">
                <a:solidFill>
                  <a:srgbClr val="00B0F0"/>
                </a:solidFill>
              </a:rPr>
              <a:t>no maximum</a:t>
            </a:r>
            <a:r>
              <a:rPr lang="en-AU" dirty="0" smtClean="0">
                <a:solidFill>
                  <a:srgbClr val="00B0F0"/>
                </a:solidFill>
              </a:rPr>
              <a:t>.  A </a:t>
            </a:r>
            <a:r>
              <a:rPr lang="en-AU" b="1" dirty="0" smtClean="0">
                <a:solidFill>
                  <a:srgbClr val="00B0F0"/>
                </a:solidFill>
              </a:rPr>
              <a:t>shareholder</a:t>
            </a:r>
            <a:r>
              <a:rPr lang="en-AU" dirty="0" smtClean="0">
                <a:solidFill>
                  <a:srgbClr val="00B0F0"/>
                </a:solidFill>
              </a:rPr>
              <a:t> is a person who owns part of the company but may not help run it.</a:t>
            </a:r>
          </a:p>
          <a:p>
            <a:endParaRPr lang="en-AU" dirty="0" smtClean="0"/>
          </a:p>
          <a:p>
            <a:pPr lvl="0"/>
            <a:r>
              <a:rPr lang="en-AU" dirty="0" smtClean="0"/>
              <a:t>A </a:t>
            </a:r>
            <a:r>
              <a:rPr lang="en-AU" b="1" dirty="0" smtClean="0"/>
              <a:t>Board of Directors</a:t>
            </a:r>
            <a:r>
              <a:rPr lang="en-AU" dirty="0" smtClean="0"/>
              <a:t> are elected by the shareholders to run the company.</a:t>
            </a:r>
          </a:p>
          <a:p>
            <a:endParaRPr lang="en-AU" dirty="0" smtClean="0"/>
          </a:p>
          <a:p>
            <a:pPr lvl="0"/>
            <a:r>
              <a:rPr lang="en-AU" dirty="0" smtClean="0"/>
              <a:t>The name of the company, should have  </a:t>
            </a:r>
            <a:r>
              <a:rPr lang="en-AU" b="1" dirty="0" smtClean="0"/>
              <a:t>LTD or  Limited </a:t>
            </a:r>
            <a:r>
              <a:rPr lang="en-AU" dirty="0" smtClean="0"/>
              <a:t> after its name. </a:t>
            </a:r>
            <a:r>
              <a:rPr lang="en-AU" b="1" dirty="0" err="1" smtClean="0"/>
              <a:t>eg</a:t>
            </a:r>
            <a:r>
              <a:rPr lang="en-AU" b="1" dirty="0" smtClean="0"/>
              <a:t>   DODWELL  CO  LTD</a:t>
            </a:r>
          </a:p>
          <a:p>
            <a:pPr lvl="0"/>
            <a:endParaRPr lang="en-AU" dirty="0" smtClean="0"/>
          </a:p>
          <a:p>
            <a:pPr lvl="0"/>
            <a:r>
              <a:rPr lang="en-AU" dirty="0" smtClean="0"/>
              <a:t>Such companies may offer to sell shares to the public,  </a:t>
            </a:r>
            <a:r>
              <a:rPr lang="en-AU" dirty="0" err="1" smtClean="0"/>
              <a:t>ie</a:t>
            </a:r>
            <a:r>
              <a:rPr lang="en-AU" dirty="0" smtClean="0"/>
              <a:t>  this company raises  </a:t>
            </a:r>
            <a:r>
              <a:rPr lang="en-AU" b="1" dirty="0" smtClean="0"/>
              <a:t>CAPITAL</a:t>
            </a:r>
            <a:r>
              <a:rPr lang="en-AU" dirty="0" smtClean="0"/>
              <a:t>  from the General Public  -  that is, anyone from the public can become a </a:t>
            </a:r>
            <a:r>
              <a:rPr lang="en-AU" b="1" dirty="0" smtClean="0"/>
              <a:t>shareholder.</a:t>
            </a:r>
            <a:endParaRPr lang="en-AU" dirty="0" smtClean="0"/>
          </a:p>
          <a:p>
            <a:endParaRPr lang="en-AU" dirty="0"/>
          </a:p>
        </p:txBody>
      </p:sp>
      <p:sp>
        <p:nvSpPr>
          <p:cNvPr id="2" name="Title 1"/>
          <p:cNvSpPr>
            <a:spLocks noGrp="1"/>
          </p:cNvSpPr>
          <p:nvPr>
            <p:ph type="title"/>
          </p:nvPr>
        </p:nvSpPr>
        <p:spPr/>
        <p:txBody>
          <a:bodyPr/>
          <a:lstStyle/>
          <a:p>
            <a:r>
              <a:rPr lang="en-AU" u="sng" dirty="0" smtClean="0"/>
              <a:t>PUBLIC  COMPANIES</a:t>
            </a:r>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Sole Trader</a:t>
            </a:r>
          </a:p>
          <a:p>
            <a:r>
              <a:rPr lang="en-AU" dirty="0" smtClean="0"/>
              <a:t>Partnership</a:t>
            </a:r>
          </a:p>
          <a:p>
            <a:r>
              <a:rPr lang="en-AU" dirty="0" smtClean="0"/>
              <a:t>Companies – private and public</a:t>
            </a:r>
          </a:p>
          <a:p>
            <a:r>
              <a:rPr lang="en-AU" dirty="0" smtClean="0"/>
              <a:t>Government enterprise</a:t>
            </a:r>
            <a:endParaRPr lang="en-AU" dirty="0"/>
          </a:p>
        </p:txBody>
      </p:sp>
      <p:sp>
        <p:nvSpPr>
          <p:cNvPr id="2" name="Title 1"/>
          <p:cNvSpPr>
            <a:spLocks noGrp="1"/>
          </p:cNvSpPr>
          <p:nvPr>
            <p:ph type="title"/>
          </p:nvPr>
        </p:nvSpPr>
        <p:spPr/>
        <p:txBody>
          <a:bodyPr/>
          <a:lstStyle/>
          <a:p>
            <a:r>
              <a:rPr lang="en-AU" dirty="0" smtClean="0"/>
              <a:t>Legal structure</a:t>
            </a:r>
            <a:endParaRPr lang="en-AU" dirty="0"/>
          </a:p>
        </p:txBody>
      </p:sp>
    </p:spTree>
    <p:extLst>
      <p:ext uri="{BB962C8B-B14F-4D97-AF65-F5344CB8AC3E}">
        <p14:creationId xmlns:p14="http://schemas.microsoft.com/office/powerpoint/2010/main" val="3110893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lvl="0"/>
            <a:r>
              <a:rPr lang="en-AU" dirty="0" smtClean="0"/>
              <a:t>The original cost price of the shares when they are first issued is known as the </a:t>
            </a:r>
            <a:r>
              <a:rPr lang="en-AU" b="1" dirty="0" smtClean="0"/>
              <a:t>par value</a:t>
            </a:r>
            <a:r>
              <a:rPr lang="en-AU" dirty="0" smtClean="0"/>
              <a:t> of the share.</a:t>
            </a:r>
          </a:p>
          <a:p>
            <a:endParaRPr lang="en-AU" dirty="0" smtClean="0"/>
          </a:p>
          <a:p>
            <a:pPr lvl="0"/>
            <a:r>
              <a:rPr lang="en-AU" dirty="0" smtClean="0"/>
              <a:t>This may be done through the </a:t>
            </a:r>
            <a:r>
              <a:rPr lang="en-AU" b="1" dirty="0" smtClean="0"/>
              <a:t>Stock Exchange.</a:t>
            </a:r>
            <a:r>
              <a:rPr lang="en-AU" dirty="0" smtClean="0"/>
              <a:t>  </a:t>
            </a:r>
            <a:r>
              <a:rPr lang="en-AU" dirty="0" smtClean="0">
                <a:solidFill>
                  <a:srgbClr val="00B0F0"/>
                </a:solidFill>
              </a:rPr>
              <a:t>All Public Companies are listed on the  </a:t>
            </a:r>
            <a:r>
              <a:rPr lang="en-AU" b="1" dirty="0" smtClean="0">
                <a:solidFill>
                  <a:srgbClr val="00B0F0"/>
                </a:solidFill>
              </a:rPr>
              <a:t>Stock Exchange </a:t>
            </a:r>
            <a:r>
              <a:rPr lang="en-AU" dirty="0" smtClean="0">
                <a:solidFill>
                  <a:srgbClr val="00B0F0"/>
                </a:solidFill>
              </a:rPr>
              <a:t> </a:t>
            </a:r>
            <a:r>
              <a:rPr lang="en-AU" dirty="0" smtClean="0"/>
              <a:t>and this list is available to the general public, via the local newspaper.</a:t>
            </a:r>
          </a:p>
          <a:p>
            <a:endParaRPr lang="en-AU" dirty="0"/>
          </a:p>
        </p:txBody>
      </p:sp>
      <p:sp>
        <p:nvSpPr>
          <p:cNvPr id="5122" name="AutoShape 2" descr="Image result for stock mark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AU"/>
          </a:p>
        </p:txBody>
      </p:sp>
      <p:pic>
        <p:nvPicPr>
          <p:cNvPr id="5123" name="Picture 3"/>
          <p:cNvPicPr>
            <a:picLocks noChangeAspect="1" noChangeArrowheads="1"/>
          </p:cNvPicPr>
          <p:nvPr/>
        </p:nvPicPr>
        <p:blipFill>
          <a:blip r:embed="rId2" cstate="print"/>
          <a:srcRect/>
          <a:stretch>
            <a:fillRect/>
          </a:stretch>
        </p:blipFill>
        <p:spPr bwMode="auto">
          <a:xfrm>
            <a:off x="5724128" y="4653136"/>
            <a:ext cx="2466975" cy="184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a:bodyPr>
          <a:lstStyle/>
          <a:p>
            <a:pPr lvl="0"/>
            <a:r>
              <a:rPr lang="en-AU" dirty="0" smtClean="0"/>
              <a:t>A person may enlist the services of a </a:t>
            </a:r>
            <a:r>
              <a:rPr lang="en-AU" b="1" dirty="0" smtClean="0"/>
              <a:t>Stockbroker</a:t>
            </a:r>
            <a:r>
              <a:rPr lang="en-AU" dirty="0" smtClean="0"/>
              <a:t> to purchase/sell shares on their behalf.</a:t>
            </a:r>
          </a:p>
          <a:p>
            <a:endParaRPr lang="en-AU" dirty="0" smtClean="0"/>
          </a:p>
          <a:p>
            <a:pPr lvl="0"/>
            <a:r>
              <a:rPr lang="en-AU" dirty="0" smtClean="0"/>
              <a:t>For this service, the stockbroker charges a fee/commission called </a:t>
            </a:r>
            <a:r>
              <a:rPr lang="en-AU" b="1" dirty="0" smtClean="0"/>
              <a:t>brokerage.</a:t>
            </a:r>
            <a:endParaRPr lang="en-AU" dirty="0" smtClean="0"/>
          </a:p>
          <a:p>
            <a:endParaRPr lang="en-AU" dirty="0" smtClean="0"/>
          </a:p>
          <a:p>
            <a:pPr lvl="0"/>
            <a:r>
              <a:rPr lang="en-AU" dirty="0" smtClean="0"/>
              <a:t>The shareholder receives a </a:t>
            </a:r>
            <a:r>
              <a:rPr lang="en-AU" b="1" dirty="0" smtClean="0"/>
              <a:t>share certificate</a:t>
            </a:r>
            <a:r>
              <a:rPr lang="en-AU" dirty="0" smtClean="0"/>
              <a:t> which states the number of shares they own.</a:t>
            </a:r>
          </a:p>
          <a:p>
            <a:endParaRPr lang="en-AU" dirty="0" smtClean="0"/>
          </a:p>
          <a:p>
            <a:endParaRPr lang="en-A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fontScale="92500"/>
          </a:bodyPr>
          <a:lstStyle/>
          <a:p>
            <a:pPr lvl="0"/>
            <a:r>
              <a:rPr lang="en-AU" dirty="0" smtClean="0"/>
              <a:t>Companies operate all kinds of business. Because of their ability to raise funds, they are often quite </a:t>
            </a:r>
            <a:r>
              <a:rPr lang="en-AU" b="1" dirty="0" smtClean="0"/>
              <a:t>large</a:t>
            </a:r>
            <a:r>
              <a:rPr lang="en-AU" dirty="0" smtClean="0"/>
              <a:t>. They may have thousands of shareholders and employees.</a:t>
            </a:r>
          </a:p>
          <a:p>
            <a:endParaRPr lang="en-AU" dirty="0" smtClean="0"/>
          </a:p>
          <a:p>
            <a:pPr lvl="0"/>
            <a:r>
              <a:rPr lang="en-AU" dirty="0" smtClean="0"/>
              <a:t>A public company can also obtain </a:t>
            </a:r>
            <a:r>
              <a:rPr lang="en-AU" b="1" dirty="0" smtClean="0"/>
              <a:t>loans</a:t>
            </a:r>
            <a:r>
              <a:rPr lang="en-AU" dirty="0" smtClean="0"/>
              <a:t> from the public by issuing </a:t>
            </a:r>
            <a:r>
              <a:rPr lang="en-AU" b="1" dirty="0" smtClean="0"/>
              <a:t>debentures.</a:t>
            </a:r>
            <a:r>
              <a:rPr lang="en-AU" dirty="0" smtClean="0"/>
              <a:t> </a:t>
            </a:r>
            <a:r>
              <a:rPr lang="en-AU" dirty="0" smtClean="0">
                <a:solidFill>
                  <a:srgbClr val="00B0F0"/>
                </a:solidFill>
              </a:rPr>
              <a:t>A debenture is a document which acknowledges a loan given to a company for a </a:t>
            </a:r>
            <a:r>
              <a:rPr lang="en-AU" b="1" dirty="0" smtClean="0">
                <a:solidFill>
                  <a:srgbClr val="00B0F0"/>
                </a:solidFill>
              </a:rPr>
              <a:t>fixed</a:t>
            </a:r>
            <a:r>
              <a:rPr lang="en-AU" dirty="0" smtClean="0">
                <a:solidFill>
                  <a:srgbClr val="00B0F0"/>
                </a:solidFill>
              </a:rPr>
              <a:t> period of </a:t>
            </a:r>
            <a:r>
              <a:rPr lang="en-AU" b="1" dirty="0" smtClean="0">
                <a:solidFill>
                  <a:srgbClr val="00B0F0"/>
                </a:solidFill>
              </a:rPr>
              <a:t>time</a:t>
            </a:r>
            <a:r>
              <a:rPr lang="en-AU" dirty="0" smtClean="0">
                <a:solidFill>
                  <a:srgbClr val="00B0F0"/>
                </a:solidFill>
              </a:rPr>
              <a:t> at a </a:t>
            </a:r>
            <a:r>
              <a:rPr lang="en-AU" b="1" dirty="0" smtClean="0">
                <a:solidFill>
                  <a:srgbClr val="00B0F0"/>
                </a:solidFill>
              </a:rPr>
              <a:t>fixed rate of interest.</a:t>
            </a:r>
            <a:r>
              <a:rPr lang="en-AU" dirty="0" smtClean="0">
                <a:solidFill>
                  <a:srgbClr val="00B0F0"/>
                </a:solidFill>
              </a:rPr>
              <a:t> Debenture holders are </a:t>
            </a:r>
            <a:r>
              <a:rPr lang="en-AU" b="1" dirty="0" smtClean="0">
                <a:solidFill>
                  <a:srgbClr val="00B0F0"/>
                </a:solidFill>
              </a:rPr>
              <a:t>not</a:t>
            </a:r>
            <a:r>
              <a:rPr lang="en-AU" dirty="0" smtClean="0">
                <a:solidFill>
                  <a:srgbClr val="00B0F0"/>
                </a:solidFill>
              </a:rPr>
              <a:t> owners of the company. </a:t>
            </a:r>
            <a:r>
              <a:rPr lang="en-AU" dirty="0" smtClean="0"/>
              <a:t>They cannot vote at company meetings, as can the shareholders. They are simple owed money by the company.</a:t>
            </a:r>
          </a:p>
          <a:p>
            <a:endParaRPr lang="en-A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dirty="0" smtClean="0"/>
              <a:t>There are strict </a:t>
            </a:r>
            <a:r>
              <a:rPr lang="en-AU" b="1" dirty="0" smtClean="0"/>
              <a:t>legal requirements</a:t>
            </a:r>
            <a:r>
              <a:rPr lang="en-AU" dirty="0" smtClean="0"/>
              <a:t> that these companies must meet.  For example, the company </a:t>
            </a:r>
            <a:r>
              <a:rPr lang="en-AU" b="1" dirty="0" smtClean="0"/>
              <a:t>must</a:t>
            </a:r>
            <a:r>
              <a:rPr lang="en-AU" dirty="0" smtClean="0"/>
              <a:t> publish a </a:t>
            </a:r>
            <a:r>
              <a:rPr lang="en-AU" b="1" dirty="0" smtClean="0"/>
              <a:t>COMPANY  REPORT</a:t>
            </a:r>
            <a:r>
              <a:rPr lang="en-AU" dirty="0" smtClean="0"/>
              <a:t>  each year, in which the Managers of the company let all shareholders know how the company has progressed or performed  -  that is, how much profit it has made.</a:t>
            </a:r>
          </a:p>
          <a:p>
            <a:endParaRPr lang="en-AU" dirty="0"/>
          </a:p>
        </p:txBody>
      </p:sp>
      <p:sp>
        <p:nvSpPr>
          <p:cNvPr id="2" name="Title 1"/>
          <p:cNvSpPr>
            <a:spLocks noGrp="1"/>
          </p:cNvSpPr>
          <p:nvPr>
            <p:ph type="title"/>
          </p:nvPr>
        </p:nvSpPr>
        <p:spPr/>
        <p:txBody>
          <a:bodyPr/>
          <a:lstStyle/>
          <a:p>
            <a:endParaRPr lang="en-AU"/>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cstate="print"/>
          <a:srcRect/>
          <a:stretch>
            <a:fillRect/>
          </a:stretch>
        </p:blipFill>
        <p:spPr bwMode="auto">
          <a:xfrm>
            <a:off x="457200" y="1484784"/>
            <a:ext cx="8229600" cy="45789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b="1" u="sng" smtClean="0"/>
              <a:t>PRIVATE  COMPANIES</a:t>
            </a:r>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cstate="print"/>
          <a:srcRect/>
          <a:stretch>
            <a:fillRect/>
          </a:stretch>
        </p:blipFill>
        <p:spPr bwMode="auto">
          <a:xfrm>
            <a:off x="0" y="1844824"/>
            <a:ext cx="8964488" cy="353759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AU" u="sng" dirty="0" smtClean="0"/>
              <a:t>ADVANTAGES  OF PUBLIC  AND  PRIVATE  COMPANIES</a:t>
            </a:r>
            <a:endParaRPr lang="en-A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Grp="1" noChangeAspect="1" noChangeArrowheads="1"/>
          </p:cNvPicPr>
          <p:nvPr>
            <p:ph idx="1"/>
          </p:nvPr>
        </p:nvPicPr>
        <p:blipFill>
          <a:blip r:embed="rId2" cstate="print"/>
          <a:stretch>
            <a:fillRect/>
          </a:stretch>
        </p:blipFill>
        <p:spPr bwMode="auto">
          <a:xfrm>
            <a:off x="457200" y="1937066"/>
            <a:ext cx="8229600" cy="361410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AU" dirty="0" smtClean="0"/>
              <a:t>Disadvantages of Public and Private Companies</a:t>
            </a:r>
            <a:endParaRPr lang="en-A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92896"/>
            <a:ext cx="8229600" cy="3633267"/>
          </a:xfrm>
        </p:spPr>
        <p:txBody>
          <a:bodyPr/>
          <a:lstStyle/>
          <a:p>
            <a:r>
              <a:rPr lang="en-AU" dirty="0" smtClean="0"/>
              <a:t>Fill in the blanks on your handout as we go.</a:t>
            </a:r>
            <a:endParaRPr lang="en-AU" dirty="0"/>
          </a:p>
        </p:txBody>
      </p:sp>
      <p:sp>
        <p:nvSpPr>
          <p:cNvPr id="2" name="Title 1"/>
          <p:cNvSpPr>
            <a:spLocks noGrp="1"/>
          </p:cNvSpPr>
          <p:nvPr>
            <p:ph type="title"/>
          </p:nvPr>
        </p:nvSpPr>
        <p:spPr/>
        <p:txBody>
          <a:bodyPr>
            <a:normAutofit fontScale="90000"/>
          </a:bodyPr>
          <a:lstStyle/>
          <a:p>
            <a:r>
              <a:rPr lang="en-AU" dirty="0" smtClean="0"/>
              <a:t>Handout How a Public Company is Formed</a:t>
            </a:r>
            <a:endParaRPr lang="en-A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t>A group of interested people (at least 5) consult a solicitor and an accountant. To incorporate, a </a:t>
            </a:r>
            <a:r>
              <a:rPr lang="en-AU" b="1" dirty="0" smtClean="0"/>
              <a:t>legal</a:t>
            </a:r>
            <a:r>
              <a:rPr lang="en-AU" dirty="0" smtClean="0"/>
              <a:t> process is followed.  </a:t>
            </a:r>
          </a:p>
          <a:p>
            <a:pPr>
              <a:buNone/>
            </a:pPr>
            <a:endParaRPr lang="en-AU" dirty="0" smtClean="0"/>
          </a:p>
          <a:p>
            <a:r>
              <a:rPr lang="en-AU" dirty="0" smtClean="0"/>
              <a:t>Documents that must be drawn up include:</a:t>
            </a:r>
          </a:p>
          <a:p>
            <a:pPr marL="514350" lvl="0" indent="-514350">
              <a:buFont typeface="+mj-lt"/>
              <a:buAutoNum type="arabicPeriod"/>
            </a:pPr>
            <a:r>
              <a:rPr lang="en-AU" dirty="0" smtClean="0"/>
              <a:t>Memorandum of Association</a:t>
            </a:r>
          </a:p>
          <a:p>
            <a:pPr marL="514350" lvl="0" indent="-514350">
              <a:buFont typeface="+mj-lt"/>
              <a:buAutoNum type="arabicPeriod"/>
            </a:pPr>
            <a:r>
              <a:rPr lang="en-AU" dirty="0" smtClean="0"/>
              <a:t>Articles of Association</a:t>
            </a:r>
          </a:p>
          <a:p>
            <a:pPr marL="514350" lvl="0" indent="-514350">
              <a:buFont typeface="+mj-lt"/>
              <a:buAutoNum type="arabicPeriod"/>
            </a:pPr>
            <a:r>
              <a:rPr lang="en-AU" dirty="0" smtClean="0"/>
              <a:t>Prospectus</a:t>
            </a:r>
          </a:p>
          <a:p>
            <a:pPr marL="514350" lvl="0" indent="-514350">
              <a:buFont typeface="+mj-lt"/>
              <a:buAutoNum type="arabicPeriod"/>
            </a:pPr>
            <a:r>
              <a:rPr lang="en-AU" dirty="0" smtClean="0"/>
              <a:t>Certificate of Incorporation</a:t>
            </a:r>
          </a:p>
          <a:p>
            <a:endParaRPr lang="en-AU" dirty="0"/>
          </a:p>
        </p:txBody>
      </p:sp>
      <p:sp>
        <p:nvSpPr>
          <p:cNvPr id="2" name="Title 1"/>
          <p:cNvSpPr>
            <a:spLocks noGrp="1"/>
          </p:cNvSpPr>
          <p:nvPr>
            <p:ph type="title"/>
          </p:nvPr>
        </p:nvSpPr>
        <p:spPr/>
        <p:txBody>
          <a:bodyPr>
            <a:normAutofit fontScale="90000"/>
          </a:bodyPr>
          <a:lstStyle/>
          <a:p>
            <a:r>
              <a:rPr lang="en-AU" u="sng" dirty="0" smtClean="0"/>
              <a:t>HOW  A  PUBLIC COMPANY  IS  FORMED</a:t>
            </a:r>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cstate="print"/>
          <a:srcRect/>
          <a:stretch>
            <a:fillRect/>
          </a:stretch>
        </p:blipFill>
        <p:spPr bwMode="auto">
          <a:xfrm>
            <a:off x="395536" y="1484785"/>
            <a:ext cx="8184771" cy="4392488"/>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b="1" dirty="0" smtClean="0"/>
              <a:t>STEP  1</a:t>
            </a:r>
            <a:endParaRPr lang="en-AU" dirty="0"/>
          </a:p>
        </p:txBody>
      </p:sp>
      <p:pic>
        <p:nvPicPr>
          <p:cNvPr id="39939" name="Picture 3"/>
          <p:cNvPicPr>
            <a:picLocks noChangeAspect="1" noChangeArrowheads="1"/>
          </p:cNvPicPr>
          <p:nvPr/>
        </p:nvPicPr>
        <p:blipFill>
          <a:blip r:embed="rId3" cstate="print"/>
          <a:srcRect/>
          <a:stretch>
            <a:fillRect/>
          </a:stretch>
        </p:blipFill>
        <p:spPr bwMode="auto">
          <a:xfrm>
            <a:off x="395536" y="5877272"/>
            <a:ext cx="6391275" cy="5429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a:solidFill>
                  <a:srgbClr val="00B0F0"/>
                </a:solidFill>
              </a:rPr>
              <a:t>A </a:t>
            </a:r>
            <a:r>
              <a:rPr lang="en-AU" b="1" dirty="0">
                <a:solidFill>
                  <a:srgbClr val="00B0F0"/>
                </a:solidFill>
              </a:rPr>
              <a:t>sole trader </a:t>
            </a:r>
            <a:r>
              <a:rPr lang="en-AU" dirty="0">
                <a:solidFill>
                  <a:srgbClr val="00B0F0"/>
                </a:solidFill>
              </a:rPr>
              <a:t>is a business that is owned by </a:t>
            </a:r>
            <a:r>
              <a:rPr lang="en-AU" b="1" dirty="0">
                <a:solidFill>
                  <a:srgbClr val="00B0F0"/>
                </a:solidFill>
              </a:rPr>
              <a:t>one</a:t>
            </a:r>
            <a:r>
              <a:rPr lang="en-AU" dirty="0">
                <a:solidFill>
                  <a:srgbClr val="00B0F0"/>
                </a:solidFill>
              </a:rPr>
              <a:t> person.</a:t>
            </a:r>
          </a:p>
          <a:p>
            <a:r>
              <a:rPr lang="en-AU" dirty="0"/>
              <a:t>Sole Traders contribute most of the money and other resources needed to begin a business.  </a:t>
            </a:r>
            <a:r>
              <a:rPr lang="en-AU" dirty="0">
                <a:solidFill>
                  <a:srgbClr val="00B0F0"/>
                </a:solidFill>
              </a:rPr>
              <a:t>Therefore they:</a:t>
            </a:r>
          </a:p>
          <a:p>
            <a:pPr lvl="0">
              <a:buFont typeface="Wingdings" pitchFamily="2" charset="2"/>
              <a:buChar char="§"/>
            </a:pPr>
            <a:r>
              <a:rPr lang="en-AU" dirty="0">
                <a:solidFill>
                  <a:srgbClr val="00B0F0"/>
                </a:solidFill>
              </a:rPr>
              <a:t>take most of the risks</a:t>
            </a:r>
          </a:p>
          <a:p>
            <a:pPr lvl="0">
              <a:buFont typeface="Wingdings" pitchFamily="2" charset="2"/>
              <a:buChar char="§"/>
            </a:pPr>
            <a:r>
              <a:rPr lang="en-AU" dirty="0">
                <a:solidFill>
                  <a:srgbClr val="00B0F0"/>
                </a:solidFill>
              </a:rPr>
              <a:t>stand to make all of the profit</a:t>
            </a:r>
          </a:p>
          <a:p>
            <a:pPr>
              <a:buFont typeface="Wingdings" pitchFamily="2" charset="2"/>
              <a:buChar char="§"/>
            </a:pPr>
            <a:r>
              <a:rPr lang="en-AU" dirty="0">
                <a:solidFill>
                  <a:srgbClr val="00B0F0"/>
                </a:solidFill>
              </a:rPr>
              <a:t>must take most of the responsibilities for the business</a:t>
            </a:r>
          </a:p>
        </p:txBody>
      </p:sp>
      <p:sp>
        <p:nvSpPr>
          <p:cNvPr id="2" name="Title 1"/>
          <p:cNvSpPr>
            <a:spLocks noGrp="1"/>
          </p:cNvSpPr>
          <p:nvPr>
            <p:ph type="title"/>
          </p:nvPr>
        </p:nvSpPr>
        <p:spPr/>
        <p:txBody>
          <a:bodyPr/>
          <a:lstStyle/>
          <a:p>
            <a:r>
              <a:rPr lang="en-AU" dirty="0" smtClean="0"/>
              <a:t>Sole Trader</a:t>
            </a:r>
            <a:endParaRPr lang="en-AU" dirty="0"/>
          </a:p>
        </p:txBody>
      </p:sp>
    </p:spTree>
    <p:extLst>
      <p:ext uri="{BB962C8B-B14F-4D97-AF65-F5344CB8AC3E}">
        <p14:creationId xmlns:p14="http://schemas.microsoft.com/office/powerpoint/2010/main" val="19377797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a:stretch>
            <a:fillRect/>
          </a:stretch>
        </p:blipFill>
        <p:spPr bwMode="auto">
          <a:xfrm>
            <a:off x="179511" y="2060848"/>
            <a:ext cx="8964489" cy="3174429"/>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b="1" dirty="0" smtClean="0"/>
              <a:t>STEP  2</a:t>
            </a:r>
            <a:endParaRPr lang="en-A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cstate="print"/>
          <a:stretch>
            <a:fillRect/>
          </a:stretch>
        </p:blipFill>
        <p:spPr bwMode="auto">
          <a:xfrm>
            <a:off x="457200" y="1594665"/>
            <a:ext cx="8229600" cy="429890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AU" b="1" dirty="0" smtClean="0"/>
              <a:t>STEP  3</a:t>
            </a:r>
            <a:endParaRPr lang="en-A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solidFill>
                  <a:srgbClr val="00B0F0"/>
                </a:solidFill>
              </a:rPr>
              <a:t>This is a legal structure that is managed for the benefit of a beneficiary</a:t>
            </a:r>
            <a:r>
              <a:rPr lang="en-US" b="1" dirty="0" smtClean="0"/>
              <a:t>.</a:t>
            </a:r>
            <a:endParaRPr lang="en-AU" b="1" dirty="0" smtClean="0"/>
          </a:p>
          <a:p>
            <a:endParaRPr lang="en-US" b="1" dirty="0" smtClean="0"/>
          </a:p>
          <a:p>
            <a:r>
              <a:rPr lang="en-US" b="1" dirty="0" smtClean="0"/>
              <a:t>The Trustee</a:t>
            </a:r>
            <a:r>
              <a:rPr lang="en-US" dirty="0" smtClean="0"/>
              <a:t> Manages and makes decisions cannot benefit from the assets of the trust</a:t>
            </a:r>
          </a:p>
          <a:p>
            <a:endParaRPr lang="en-AU" b="1" dirty="0" smtClean="0"/>
          </a:p>
          <a:p>
            <a:r>
              <a:rPr lang="en-AU" dirty="0" smtClean="0"/>
              <a:t>Trust Deed</a:t>
            </a:r>
            <a:r>
              <a:rPr lang="en-AU" b="1" dirty="0" smtClean="0"/>
              <a:t> This is a legal document that creates the t</a:t>
            </a:r>
            <a:r>
              <a:rPr lang="en-AU" dirty="0" smtClean="0"/>
              <a:t>r</a:t>
            </a:r>
            <a:r>
              <a:rPr lang="en-AU" b="1" dirty="0" smtClean="0"/>
              <a:t>u</a:t>
            </a:r>
            <a:r>
              <a:rPr lang="en-AU" dirty="0" smtClean="0"/>
              <a:t>st. It sets out who are the beneficiaries, the trustees and their powers and the assets of the trust.</a:t>
            </a:r>
            <a:endParaRPr lang="en-AU" dirty="0"/>
          </a:p>
        </p:txBody>
      </p:sp>
      <p:sp>
        <p:nvSpPr>
          <p:cNvPr id="2" name="Title 1"/>
          <p:cNvSpPr>
            <a:spLocks noGrp="1"/>
          </p:cNvSpPr>
          <p:nvPr>
            <p:ph type="title"/>
          </p:nvPr>
        </p:nvSpPr>
        <p:spPr/>
        <p:txBody>
          <a:bodyPr>
            <a:normAutofit/>
          </a:bodyPr>
          <a:lstStyle/>
          <a:p>
            <a:r>
              <a:rPr lang="en-US" b="1" dirty="0" smtClean="0"/>
              <a:t>A Trust</a:t>
            </a:r>
            <a:endParaRPr lang="en-A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CO-OPERATIVES</a:t>
            </a:r>
            <a:endParaRPr lang="en-AU" b="1" dirty="0" smtClean="0"/>
          </a:p>
          <a:p>
            <a:pPr>
              <a:buNone/>
            </a:pPr>
            <a:endParaRPr lang="en-AU" dirty="0" smtClean="0"/>
          </a:p>
          <a:p>
            <a:pPr lvl="0"/>
            <a:r>
              <a:rPr lang="en-AU" dirty="0" smtClean="0">
                <a:solidFill>
                  <a:srgbClr val="00B0F0"/>
                </a:solidFill>
              </a:rPr>
              <a:t>A  </a:t>
            </a:r>
            <a:r>
              <a:rPr lang="en-AU" b="1" dirty="0" smtClean="0">
                <a:solidFill>
                  <a:srgbClr val="00B0F0"/>
                </a:solidFill>
              </a:rPr>
              <a:t>Co-operative</a:t>
            </a:r>
            <a:r>
              <a:rPr lang="en-AU" dirty="0" smtClean="0">
                <a:solidFill>
                  <a:srgbClr val="00B0F0"/>
                </a:solidFill>
              </a:rPr>
              <a:t>  is a business organisation established by a number of people with </a:t>
            </a:r>
            <a:r>
              <a:rPr lang="en-AU" b="1" dirty="0" smtClean="0">
                <a:solidFill>
                  <a:srgbClr val="00B0F0"/>
                </a:solidFill>
              </a:rPr>
              <a:t>similar</a:t>
            </a:r>
            <a:r>
              <a:rPr lang="en-AU" dirty="0" smtClean="0">
                <a:solidFill>
                  <a:srgbClr val="00B0F0"/>
                </a:solidFill>
              </a:rPr>
              <a:t> interests.</a:t>
            </a:r>
          </a:p>
          <a:p>
            <a:endParaRPr lang="en-AU" dirty="0" smtClean="0"/>
          </a:p>
          <a:p>
            <a:pPr lvl="0"/>
            <a:r>
              <a:rPr lang="en-AU" dirty="0" smtClean="0"/>
              <a:t>A co-operative is normally established as a type of limited liability company.</a:t>
            </a:r>
          </a:p>
          <a:p>
            <a:endParaRPr lang="en-AU" dirty="0" smtClean="0"/>
          </a:p>
        </p:txBody>
      </p:sp>
      <p:sp>
        <p:nvSpPr>
          <p:cNvPr id="2" name="Title 1"/>
          <p:cNvSpPr>
            <a:spLocks noGrp="1"/>
          </p:cNvSpPr>
          <p:nvPr>
            <p:ph type="title"/>
          </p:nvPr>
        </p:nvSpPr>
        <p:spPr/>
        <p:txBody>
          <a:bodyPr>
            <a:normAutofit fontScale="90000"/>
          </a:bodyPr>
          <a:lstStyle/>
          <a:p>
            <a:r>
              <a:rPr lang="en-AU" u="sng" dirty="0" smtClean="0"/>
              <a:t>OTHER  FORMS  OF  BUSINESS  ORGANISATIONS</a:t>
            </a:r>
            <a:endParaRPr lang="en-A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pPr lvl="0"/>
            <a:r>
              <a:rPr lang="en-AU" dirty="0" smtClean="0"/>
              <a:t>In most instances, an Act of Parliament governs the operation of co-operatives. The Act sets out such things as:</a:t>
            </a:r>
          </a:p>
          <a:p>
            <a:endParaRPr lang="en-AU" dirty="0" smtClean="0"/>
          </a:p>
          <a:p>
            <a:pPr lvl="0"/>
            <a:r>
              <a:rPr lang="en-AU" dirty="0" smtClean="0"/>
              <a:t>the minimum number of persons required to form a</a:t>
            </a:r>
          </a:p>
          <a:p>
            <a:r>
              <a:rPr lang="en-AU" dirty="0" smtClean="0"/>
              <a:t>co-operative</a:t>
            </a:r>
          </a:p>
          <a:p>
            <a:pPr lvl="0"/>
            <a:r>
              <a:rPr lang="en-AU" dirty="0" smtClean="0"/>
              <a:t>reporting requirements</a:t>
            </a:r>
          </a:p>
          <a:p>
            <a:pPr lvl="0"/>
            <a:r>
              <a:rPr lang="en-AU" dirty="0" smtClean="0"/>
              <a:t>the maximum number of shares that can be owned by any one person</a:t>
            </a:r>
          </a:p>
          <a:p>
            <a:endParaRPr lang="en-A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AU" dirty="0" smtClean="0"/>
          </a:p>
          <a:p>
            <a:pPr marL="514350" lvl="0" indent="-514350">
              <a:buFont typeface="+mj-lt"/>
              <a:buAutoNum type="arabicPeriod"/>
            </a:pPr>
            <a:r>
              <a:rPr lang="en-AU" dirty="0" smtClean="0"/>
              <a:t>Producer  Co-operatives</a:t>
            </a:r>
          </a:p>
          <a:p>
            <a:pPr marL="514350" lvl="0" indent="-514350">
              <a:buFont typeface="+mj-lt"/>
              <a:buAutoNum type="arabicPeriod"/>
            </a:pPr>
            <a:r>
              <a:rPr lang="en-AU" dirty="0" smtClean="0"/>
              <a:t>Consumer  Co-operatives</a:t>
            </a:r>
          </a:p>
          <a:p>
            <a:endParaRPr lang="en-AU" dirty="0" smtClean="0"/>
          </a:p>
          <a:p>
            <a:r>
              <a:rPr lang="en-AU" dirty="0" smtClean="0"/>
              <a:t>There is a third type of co-operative called  Financial  Institution</a:t>
            </a:r>
          </a:p>
          <a:p>
            <a:pPr marL="514350" indent="-514350">
              <a:buFont typeface="+mj-lt"/>
              <a:buAutoNum type="arabicPeriod" startAt="3"/>
            </a:pPr>
            <a:r>
              <a:rPr lang="en-AU" dirty="0" smtClean="0"/>
              <a:t>Co-operatives.</a:t>
            </a:r>
          </a:p>
          <a:p>
            <a:endParaRPr lang="en-AU" dirty="0"/>
          </a:p>
        </p:txBody>
      </p:sp>
      <p:sp>
        <p:nvSpPr>
          <p:cNvPr id="2" name="Title 1"/>
          <p:cNvSpPr>
            <a:spLocks noGrp="1"/>
          </p:cNvSpPr>
          <p:nvPr>
            <p:ph type="title"/>
          </p:nvPr>
        </p:nvSpPr>
        <p:spPr/>
        <p:txBody>
          <a:bodyPr>
            <a:normAutofit fontScale="90000"/>
          </a:bodyPr>
          <a:lstStyle/>
          <a:p>
            <a:r>
              <a:rPr lang="en-AU" dirty="0" smtClean="0"/>
              <a:t>There are two main types of co-operatives:</a:t>
            </a:r>
            <a:endParaRPr lang="en-A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accent1"/>
            </a:solidFill>
          </a:ln>
        </p:spPr>
        <p:txBody>
          <a:bodyPr>
            <a:normAutofit fontScale="92500" lnSpcReduction="10000"/>
          </a:bodyPr>
          <a:lstStyle/>
          <a:p>
            <a:pPr lvl="0"/>
            <a:r>
              <a:rPr lang="en-AU" dirty="0" smtClean="0">
                <a:solidFill>
                  <a:schemeClr val="accent1"/>
                </a:solidFill>
              </a:rPr>
              <a:t>A producer co-operative is formed by suppliers wishing to produce and market a product. </a:t>
            </a:r>
            <a:r>
              <a:rPr lang="en-AU" dirty="0" smtClean="0"/>
              <a:t>These are common in primary production, </a:t>
            </a:r>
            <a:r>
              <a:rPr lang="en-AU" dirty="0" err="1" smtClean="0"/>
              <a:t>eg</a:t>
            </a:r>
            <a:r>
              <a:rPr lang="en-AU" dirty="0" smtClean="0"/>
              <a:t> fruit growers, grain growers, fishing communities.</a:t>
            </a:r>
          </a:p>
          <a:p>
            <a:endParaRPr lang="en-AU" dirty="0" smtClean="0"/>
          </a:p>
          <a:p>
            <a:pPr lvl="0"/>
            <a:r>
              <a:rPr lang="en-AU" dirty="0" smtClean="0"/>
              <a:t>Producers buy shares in a co-operative and sell their goods to it. The co-operative buys each farmer’s production, to process and sell it for them.</a:t>
            </a:r>
          </a:p>
          <a:p>
            <a:endParaRPr lang="en-AU" dirty="0" smtClean="0"/>
          </a:p>
          <a:p>
            <a:pPr lvl="0"/>
            <a:r>
              <a:rPr lang="en-AU" dirty="0" smtClean="0"/>
              <a:t>The co-operative is run as a business, with management and staff hired to run it.</a:t>
            </a:r>
          </a:p>
        </p:txBody>
      </p:sp>
      <p:sp>
        <p:nvSpPr>
          <p:cNvPr id="2" name="Title 1"/>
          <p:cNvSpPr>
            <a:spLocks noGrp="1"/>
          </p:cNvSpPr>
          <p:nvPr>
            <p:ph type="title"/>
          </p:nvPr>
        </p:nvSpPr>
        <p:spPr/>
        <p:txBody>
          <a:bodyPr>
            <a:normAutofit/>
          </a:bodyPr>
          <a:lstStyle/>
          <a:p>
            <a:r>
              <a:rPr lang="en-AU" b="1" dirty="0" smtClean="0"/>
              <a:t>PRODUCER  CO-OPERATIVES</a:t>
            </a:r>
            <a:endParaRPr lang="en-A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dirty="0" smtClean="0"/>
              <a:t>Such co-operatives aim to reduce costs and increase profits for growers.</a:t>
            </a:r>
          </a:p>
          <a:p>
            <a:endParaRPr lang="en-AU" dirty="0" smtClean="0"/>
          </a:p>
          <a:p>
            <a:pPr lvl="0"/>
            <a:r>
              <a:rPr lang="en-AU" dirty="0" smtClean="0"/>
              <a:t>Members receive </a:t>
            </a:r>
            <a:r>
              <a:rPr lang="en-AU" b="1" dirty="0" smtClean="0"/>
              <a:t>dividends</a:t>
            </a:r>
            <a:r>
              <a:rPr lang="en-AU" dirty="0" smtClean="0"/>
              <a:t> each year based on the quantity and quality of the products they have supplied.</a:t>
            </a:r>
          </a:p>
          <a:p>
            <a:endParaRPr lang="en-AU" dirty="0"/>
          </a:p>
        </p:txBody>
      </p:sp>
      <p:sp>
        <p:nvSpPr>
          <p:cNvPr id="2" name="Title 1"/>
          <p:cNvSpPr>
            <a:spLocks noGrp="1"/>
          </p:cNvSpPr>
          <p:nvPr>
            <p:ph type="title"/>
          </p:nvPr>
        </p:nvSpPr>
        <p:spPr/>
        <p:txBody>
          <a:bodyPr/>
          <a:lstStyle/>
          <a:p>
            <a:endParaRPr lang="en-AU"/>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AU" dirty="0" smtClean="0">
                <a:solidFill>
                  <a:srgbClr val="00B0F0"/>
                </a:solidFill>
              </a:rPr>
              <a:t>A consumer co-operative is formed by consumers of particular goods or services to provide a </a:t>
            </a:r>
            <a:r>
              <a:rPr lang="en-AU" b="1" dirty="0" smtClean="0">
                <a:solidFill>
                  <a:srgbClr val="00B0F0"/>
                </a:solidFill>
              </a:rPr>
              <a:t>retail</a:t>
            </a:r>
            <a:r>
              <a:rPr lang="en-AU" dirty="0" smtClean="0">
                <a:solidFill>
                  <a:srgbClr val="00B0F0"/>
                </a:solidFill>
              </a:rPr>
              <a:t> service to its members</a:t>
            </a:r>
            <a:r>
              <a:rPr lang="en-AU" dirty="0" smtClean="0"/>
              <a:t>. </a:t>
            </a:r>
          </a:p>
          <a:p>
            <a:r>
              <a:rPr lang="en-AU" dirty="0" smtClean="0"/>
              <a:t>A committee is formed to run the business and staff are hired to work in the store. </a:t>
            </a:r>
          </a:p>
          <a:p>
            <a:r>
              <a:rPr lang="en-AU" dirty="0" smtClean="0"/>
              <a:t>Shareholders of the co-operative are either given a </a:t>
            </a:r>
            <a:r>
              <a:rPr lang="en-AU" b="1" dirty="0" smtClean="0"/>
              <a:t>discount</a:t>
            </a:r>
            <a:r>
              <a:rPr lang="en-AU" dirty="0" smtClean="0"/>
              <a:t> when they buy goods at the store or paid a </a:t>
            </a:r>
            <a:r>
              <a:rPr lang="en-AU" b="1" dirty="0" smtClean="0"/>
              <a:t>dividend</a:t>
            </a:r>
            <a:r>
              <a:rPr lang="en-AU" dirty="0" smtClean="0"/>
              <a:t> out of the profits at the end of each year. </a:t>
            </a:r>
          </a:p>
          <a:p>
            <a:r>
              <a:rPr lang="en-AU" dirty="0" smtClean="0"/>
              <a:t>The dividend is based on how much the shareholder has spent in the store.</a:t>
            </a:r>
          </a:p>
          <a:p>
            <a:endParaRPr lang="en-AU" dirty="0"/>
          </a:p>
        </p:txBody>
      </p:sp>
      <p:sp>
        <p:nvSpPr>
          <p:cNvPr id="2" name="Title 1"/>
          <p:cNvSpPr>
            <a:spLocks noGrp="1"/>
          </p:cNvSpPr>
          <p:nvPr>
            <p:ph type="title"/>
          </p:nvPr>
        </p:nvSpPr>
        <p:spPr/>
        <p:txBody>
          <a:bodyPr>
            <a:normAutofit/>
          </a:bodyPr>
          <a:lstStyle/>
          <a:p>
            <a:r>
              <a:rPr lang="en-AU" b="1" dirty="0" smtClean="0"/>
              <a:t>CONSUMER  CO-OPERATIVES</a:t>
            </a:r>
            <a:endParaRPr lang="en-AU"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For example, a co-operative store may purchase fruit from the market and sell it cheaply to its members.</a:t>
            </a:r>
          </a:p>
          <a:p>
            <a:pPr>
              <a:buNone/>
            </a:pPr>
            <a:r>
              <a:rPr lang="en-AU" dirty="0" smtClean="0"/>
              <a:t> </a:t>
            </a:r>
          </a:p>
          <a:p>
            <a:r>
              <a:rPr lang="en-AU" dirty="0" smtClean="0"/>
              <a:t>Some producer co-operatives also operate consumer co-operative stores to provide goods and services required by farmers in the district.</a:t>
            </a:r>
          </a:p>
          <a:p>
            <a:endParaRPr lang="en-AU" dirty="0"/>
          </a:p>
        </p:txBody>
      </p:sp>
      <p:sp>
        <p:nvSpPr>
          <p:cNvPr id="2" name="Title 1"/>
          <p:cNvSpPr>
            <a:spLocks noGrp="1"/>
          </p:cNvSpPr>
          <p:nvPr>
            <p:ph type="title"/>
          </p:nvPr>
        </p:nvSpPr>
        <p:spPr/>
        <p:txBody>
          <a:bodyPr/>
          <a:lstStyle/>
          <a:p>
            <a:endParaRPr lang="en-AU"/>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AU" dirty="0">
                <a:solidFill>
                  <a:srgbClr val="00B0F0"/>
                </a:solidFill>
              </a:rPr>
              <a:t>Sole traders are commonly involved in owning </a:t>
            </a:r>
            <a:r>
              <a:rPr lang="en-AU" b="1" dirty="0">
                <a:solidFill>
                  <a:srgbClr val="00B0F0"/>
                </a:solidFill>
              </a:rPr>
              <a:t>small to medium</a:t>
            </a:r>
            <a:r>
              <a:rPr lang="en-AU" dirty="0">
                <a:solidFill>
                  <a:srgbClr val="00B0F0"/>
                </a:solidFill>
              </a:rPr>
              <a:t> business</a:t>
            </a:r>
            <a:r>
              <a:rPr lang="en-AU" dirty="0"/>
              <a:t>. </a:t>
            </a:r>
            <a:endParaRPr lang="en-AU" dirty="0" smtClean="0"/>
          </a:p>
          <a:p>
            <a:endParaRPr lang="en-AU" dirty="0"/>
          </a:p>
          <a:p>
            <a:r>
              <a:rPr lang="en-AU" dirty="0" smtClean="0"/>
              <a:t>Although </a:t>
            </a:r>
            <a:r>
              <a:rPr lang="en-AU" dirty="0"/>
              <a:t>they own the business, they may employ others to help them run the business. </a:t>
            </a:r>
            <a:endParaRPr lang="en-AU" dirty="0" smtClean="0"/>
          </a:p>
          <a:p>
            <a:endParaRPr lang="en-AU" dirty="0"/>
          </a:p>
          <a:p>
            <a:r>
              <a:rPr lang="en-AU" dirty="0" smtClean="0"/>
              <a:t>Sole </a:t>
            </a:r>
            <a:r>
              <a:rPr lang="en-AU" dirty="0"/>
              <a:t>traders may engage in a wide variety of business operations </a:t>
            </a:r>
            <a:r>
              <a:rPr lang="en-AU" dirty="0" err="1"/>
              <a:t>eg</a:t>
            </a:r>
            <a:r>
              <a:rPr lang="en-AU" dirty="0"/>
              <a:t>:  rural, professionals, factories, shops, etc. </a:t>
            </a:r>
            <a:endParaRPr lang="en-AU" dirty="0" smtClean="0"/>
          </a:p>
          <a:p>
            <a:endParaRPr lang="en-AU" dirty="0"/>
          </a:p>
          <a:p>
            <a:r>
              <a:rPr lang="en-AU" dirty="0" smtClean="0"/>
              <a:t>They </a:t>
            </a:r>
            <a:r>
              <a:rPr lang="en-AU" dirty="0"/>
              <a:t>are very common in service industries.</a:t>
            </a:r>
          </a:p>
        </p:txBody>
      </p:sp>
    </p:spTree>
    <p:extLst>
      <p:ext uri="{BB962C8B-B14F-4D97-AF65-F5344CB8AC3E}">
        <p14:creationId xmlns:p14="http://schemas.microsoft.com/office/powerpoint/2010/main" val="142250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80928"/>
            <a:ext cx="8229600" cy="3345235"/>
          </a:xfrm>
        </p:spPr>
        <p:txBody>
          <a:bodyPr/>
          <a:lstStyle/>
          <a:p>
            <a:r>
              <a:rPr lang="en-AU" dirty="0" smtClean="0"/>
              <a:t>In both cases, shareholding members benefit through dealings with the co-operative.  Profits are distributed as dividends or bonuses or used to provide better service to the members.</a:t>
            </a:r>
          </a:p>
          <a:p>
            <a:endParaRPr lang="en-AU" dirty="0"/>
          </a:p>
        </p:txBody>
      </p:sp>
      <p:sp>
        <p:nvSpPr>
          <p:cNvPr id="2" name="Title 1"/>
          <p:cNvSpPr>
            <a:spLocks noGrp="1"/>
          </p:cNvSpPr>
          <p:nvPr>
            <p:ph type="title"/>
          </p:nvPr>
        </p:nvSpPr>
        <p:spPr>
          <a:xfrm>
            <a:off x="395536" y="1196752"/>
            <a:ext cx="8229600" cy="1143000"/>
          </a:xfrm>
        </p:spPr>
        <p:txBody>
          <a:bodyPr>
            <a:normAutofit fontScale="90000"/>
          </a:bodyPr>
          <a:lstStyle/>
          <a:p>
            <a:r>
              <a:rPr lang="en-AU" b="1" dirty="0" smtClean="0"/>
              <a:t>ADVANTAGES OF PRODUCER/CONSUMER CO-OPERATIVES</a:t>
            </a:r>
            <a:r>
              <a:rPr lang="en-AU" dirty="0" smtClean="0"/>
              <a:t/>
            </a:r>
            <a:br>
              <a:rPr lang="en-AU" dirty="0" smtClean="0"/>
            </a:br>
            <a:endParaRPr lang="en-A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AU" dirty="0" smtClean="0">
                <a:solidFill>
                  <a:srgbClr val="00B0F0"/>
                </a:solidFill>
              </a:rPr>
              <a:t>These co-operatives include permanent </a:t>
            </a:r>
            <a:r>
              <a:rPr lang="en-AU" b="1" dirty="0" smtClean="0">
                <a:solidFill>
                  <a:srgbClr val="00B0F0"/>
                </a:solidFill>
              </a:rPr>
              <a:t>building societies</a:t>
            </a:r>
            <a:r>
              <a:rPr lang="en-AU" dirty="0" smtClean="0">
                <a:solidFill>
                  <a:srgbClr val="00B0F0"/>
                </a:solidFill>
              </a:rPr>
              <a:t> and </a:t>
            </a:r>
            <a:r>
              <a:rPr lang="en-AU" b="1" dirty="0" smtClean="0">
                <a:solidFill>
                  <a:srgbClr val="00B0F0"/>
                </a:solidFill>
              </a:rPr>
              <a:t>credit unions.</a:t>
            </a:r>
            <a:endParaRPr lang="en-AU" dirty="0" smtClean="0">
              <a:solidFill>
                <a:srgbClr val="00B0F0"/>
              </a:solidFill>
            </a:endParaRPr>
          </a:p>
          <a:p>
            <a:endParaRPr lang="en-AU" dirty="0" smtClean="0"/>
          </a:p>
          <a:p>
            <a:r>
              <a:rPr lang="en-AU" dirty="0" smtClean="0">
                <a:solidFill>
                  <a:schemeClr val="accent1"/>
                </a:solidFill>
              </a:rPr>
              <a:t>A permanent </a:t>
            </a:r>
            <a:r>
              <a:rPr lang="en-AU" b="1" dirty="0" smtClean="0">
                <a:solidFill>
                  <a:schemeClr val="accent1"/>
                </a:solidFill>
              </a:rPr>
              <a:t>building society</a:t>
            </a:r>
            <a:r>
              <a:rPr lang="en-AU" dirty="0" smtClean="0">
                <a:solidFill>
                  <a:schemeClr val="accent1"/>
                </a:solidFill>
              </a:rPr>
              <a:t> is a type of co-operative because the owners or shareholders are the customers. </a:t>
            </a:r>
            <a:r>
              <a:rPr lang="en-AU" dirty="0" smtClean="0"/>
              <a:t>Customers can either invest in the society and be paid interest each year on their investment, or they can be a customer who borrows money from the society - a loan on which they pay interest.</a:t>
            </a:r>
          </a:p>
          <a:p>
            <a:endParaRPr lang="en-AU" dirty="0" smtClean="0"/>
          </a:p>
          <a:p>
            <a:r>
              <a:rPr lang="en-AU" dirty="0" smtClean="0"/>
              <a:t>An example is the St George Building Society  (however a lot of these are now being transformed to banks).</a:t>
            </a:r>
          </a:p>
          <a:p>
            <a:endParaRPr lang="en-AU" dirty="0"/>
          </a:p>
        </p:txBody>
      </p:sp>
      <p:sp>
        <p:nvSpPr>
          <p:cNvPr id="2" name="Title 1"/>
          <p:cNvSpPr>
            <a:spLocks noGrp="1"/>
          </p:cNvSpPr>
          <p:nvPr>
            <p:ph type="title"/>
          </p:nvPr>
        </p:nvSpPr>
        <p:spPr/>
        <p:txBody>
          <a:bodyPr>
            <a:normAutofit fontScale="90000"/>
          </a:bodyPr>
          <a:lstStyle/>
          <a:p>
            <a:r>
              <a:rPr lang="en-AU" b="1" dirty="0" smtClean="0"/>
              <a:t>FINANCIAL  INSTITUTION  CO-OPERATIVES</a:t>
            </a:r>
            <a:endParaRPr lang="en-AU"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AU" dirty="0" smtClean="0"/>
              <a:t>A </a:t>
            </a:r>
            <a:r>
              <a:rPr lang="en-AU" b="1" dirty="0" smtClean="0"/>
              <a:t>credit union</a:t>
            </a:r>
            <a:r>
              <a:rPr lang="en-AU" dirty="0" smtClean="0"/>
              <a:t> is an organisation formed by a group of people with a </a:t>
            </a:r>
            <a:r>
              <a:rPr lang="en-AU" b="1" dirty="0" smtClean="0"/>
              <a:t>common interest </a:t>
            </a:r>
            <a:r>
              <a:rPr lang="en-AU" dirty="0" smtClean="0"/>
              <a:t>who want a place in which to put savings and from which to borrow money.</a:t>
            </a:r>
          </a:p>
          <a:p>
            <a:endParaRPr lang="en-AU" dirty="0" smtClean="0"/>
          </a:p>
          <a:p>
            <a:r>
              <a:rPr lang="en-AU" dirty="0" smtClean="0"/>
              <a:t>Most are formed by people who work for the same employer or who live and work in the same area.</a:t>
            </a:r>
          </a:p>
          <a:p>
            <a:endParaRPr lang="en-AU" dirty="0" smtClean="0"/>
          </a:p>
          <a:p>
            <a:r>
              <a:rPr lang="en-AU" dirty="0" smtClean="0"/>
              <a:t>An example is </a:t>
            </a:r>
            <a:r>
              <a:rPr lang="en-AU" dirty="0" err="1" smtClean="0"/>
              <a:t>aTeacher’s</a:t>
            </a:r>
            <a:r>
              <a:rPr lang="en-AU" dirty="0" smtClean="0"/>
              <a:t> Credit Union for teachers, staff, and family members. Another is the Police Credit Union.</a:t>
            </a:r>
            <a:endParaRPr lang="en-A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97152"/>
          </a:xfrm>
        </p:spPr>
        <p:txBody>
          <a:bodyPr>
            <a:normAutofit fontScale="85000" lnSpcReduction="20000"/>
          </a:bodyPr>
          <a:lstStyle/>
          <a:p>
            <a:r>
              <a:rPr lang="en-AU" dirty="0" smtClean="0">
                <a:solidFill>
                  <a:srgbClr val="00B0F0"/>
                </a:solidFill>
              </a:rPr>
              <a:t>A </a:t>
            </a:r>
            <a:r>
              <a:rPr lang="en-AU" b="1" dirty="0" smtClean="0">
                <a:solidFill>
                  <a:srgbClr val="00B0F0"/>
                </a:solidFill>
              </a:rPr>
              <a:t>Franchise</a:t>
            </a:r>
            <a:r>
              <a:rPr lang="en-AU" dirty="0" smtClean="0">
                <a:solidFill>
                  <a:srgbClr val="00B0F0"/>
                </a:solidFill>
              </a:rPr>
              <a:t> is where a business firm (called the </a:t>
            </a:r>
            <a:r>
              <a:rPr lang="en-AU" i="1" dirty="0" smtClean="0">
                <a:solidFill>
                  <a:srgbClr val="00B0F0"/>
                </a:solidFill>
              </a:rPr>
              <a:t>franchisor)</a:t>
            </a:r>
            <a:r>
              <a:rPr lang="en-AU" dirty="0" smtClean="0">
                <a:solidFill>
                  <a:srgbClr val="00B0F0"/>
                </a:solidFill>
              </a:rPr>
              <a:t> gives exclusive rights to a salesperson or business (called the </a:t>
            </a:r>
            <a:r>
              <a:rPr lang="en-AU" i="1" dirty="0" smtClean="0">
                <a:solidFill>
                  <a:srgbClr val="00B0F0"/>
                </a:solidFill>
              </a:rPr>
              <a:t>franchisee)</a:t>
            </a:r>
            <a:r>
              <a:rPr lang="en-AU" dirty="0" smtClean="0">
                <a:solidFill>
                  <a:srgbClr val="00B0F0"/>
                </a:solidFill>
              </a:rPr>
              <a:t> to sell its products in a particular area. </a:t>
            </a:r>
            <a:r>
              <a:rPr lang="en-AU" dirty="0" smtClean="0"/>
              <a:t>It is very common in car sales, and service stations, which often operate under a franchise agreement.</a:t>
            </a:r>
          </a:p>
          <a:p>
            <a:endParaRPr lang="en-AU" dirty="0" smtClean="0"/>
          </a:p>
          <a:p>
            <a:r>
              <a:rPr lang="en-AU" dirty="0" smtClean="0"/>
              <a:t>Franchising is also common in the fast-food industry.  McDonald’s, Kentucky Fried Chicken, Big Rooster and Pizza Hut are franchise businesses.</a:t>
            </a:r>
          </a:p>
          <a:p>
            <a:endParaRPr lang="en-AU" dirty="0" smtClean="0"/>
          </a:p>
          <a:p>
            <a:r>
              <a:rPr lang="en-AU" dirty="0" smtClean="0"/>
              <a:t>Cosmetic companies and detergent companies sometimes sell franchises to salespeople, enabling the franchisee to visit people in their own homes. Examples are </a:t>
            </a:r>
            <a:r>
              <a:rPr lang="en-AU" dirty="0" err="1" smtClean="0"/>
              <a:t>Nutrimetics</a:t>
            </a:r>
            <a:r>
              <a:rPr lang="en-AU" dirty="0" smtClean="0"/>
              <a:t> and Amway.</a:t>
            </a:r>
          </a:p>
          <a:p>
            <a:endParaRPr lang="en-AU" dirty="0"/>
          </a:p>
        </p:txBody>
      </p:sp>
      <p:sp>
        <p:nvSpPr>
          <p:cNvPr id="2" name="Title 1"/>
          <p:cNvSpPr>
            <a:spLocks noGrp="1"/>
          </p:cNvSpPr>
          <p:nvPr>
            <p:ph type="title"/>
          </p:nvPr>
        </p:nvSpPr>
        <p:spPr/>
        <p:txBody>
          <a:bodyPr/>
          <a:lstStyle/>
          <a:p>
            <a:r>
              <a:rPr lang="en-AU" u="sng" dirty="0" smtClean="0"/>
              <a:t>FRANCHISES</a:t>
            </a:r>
            <a:endParaRPr lang="en-A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832648"/>
          </a:xfrm>
        </p:spPr>
        <p:txBody>
          <a:bodyPr>
            <a:normAutofit fontScale="85000" lnSpcReduction="10000"/>
          </a:bodyPr>
          <a:lstStyle/>
          <a:p>
            <a:r>
              <a:rPr lang="en-AU" dirty="0" smtClean="0"/>
              <a:t>The company (the </a:t>
            </a:r>
            <a:r>
              <a:rPr lang="en-AU" b="1" dirty="0" smtClean="0"/>
              <a:t>franchisor</a:t>
            </a:r>
            <a:r>
              <a:rPr lang="en-AU" dirty="0" smtClean="0"/>
              <a:t>) provides:</a:t>
            </a:r>
          </a:p>
          <a:p>
            <a:endParaRPr lang="en-AU" dirty="0" smtClean="0"/>
          </a:p>
          <a:p>
            <a:pPr lvl="0"/>
            <a:r>
              <a:rPr lang="en-AU" dirty="0" smtClean="0"/>
              <a:t>the brand name</a:t>
            </a:r>
          </a:p>
          <a:p>
            <a:pPr lvl="0"/>
            <a:r>
              <a:rPr lang="en-AU" dirty="0" smtClean="0"/>
              <a:t>the licence to trade</a:t>
            </a:r>
          </a:p>
          <a:p>
            <a:pPr lvl="0"/>
            <a:r>
              <a:rPr lang="en-AU" dirty="0" smtClean="0"/>
              <a:t>help with organisation, management and staff training</a:t>
            </a:r>
          </a:p>
          <a:p>
            <a:pPr lvl="0"/>
            <a:r>
              <a:rPr lang="en-AU" dirty="0" smtClean="0"/>
              <a:t>advertising and promotion</a:t>
            </a:r>
          </a:p>
          <a:p>
            <a:pPr lvl="0"/>
            <a:r>
              <a:rPr lang="en-AU" dirty="0" smtClean="0"/>
              <a:t>the products needed for sale</a:t>
            </a:r>
          </a:p>
          <a:p>
            <a:endParaRPr lang="en-AU" dirty="0" smtClean="0"/>
          </a:p>
          <a:p>
            <a:r>
              <a:rPr lang="en-AU" dirty="0" smtClean="0"/>
              <a:t>The salesperson (the </a:t>
            </a:r>
            <a:r>
              <a:rPr lang="en-AU" b="1" dirty="0" smtClean="0"/>
              <a:t>franchisee</a:t>
            </a:r>
            <a:r>
              <a:rPr lang="en-AU" dirty="0" smtClean="0"/>
              <a:t>) provides:</a:t>
            </a:r>
          </a:p>
          <a:p>
            <a:pPr>
              <a:buNone/>
            </a:pPr>
            <a:r>
              <a:rPr lang="en-AU" dirty="0" smtClean="0"/>
              <a:t> </a:t>
            </a:r>
          </a:p>
          <a:p>
            <a:pPr lvl="0"/>
            <a:r>
              <a:rPr lang="en-AU" dirty="0" smtClean="0"/>
              <a:t>their own capital</a:t>
            </a:r>
          </a:p>
          <a:p>
            <a:pPr lvl="0"/>
            <a:r>
              <a:rPr lang="en-AU" dirty="0" smtClean="0"/>
              <a:t>their own labour</a:t>
            </a:r>
          </a:p>
          <a:p>
            <a:pPr lvl="0"/>
            <a:r>
              <a:rPr lang="en-AU" dirty="0" smtClean="0"/>
              <a:t>a sum of money to the franchisor for franchise rights</a:t>
            </a:r>
          </a:p>
          <a:p>
            <a:r>
              <a:rPr lang="en-AU" dirty="0" smtClean="0"/>
              <a:t>	(this can be a lump-sum payment and/or a set percentage of the sales)</a:t>
            </a:r>
          </a:p>
          <a:p>
            <a:endParaRPr lang="en-AU" dirty="0"/>
          </a:p>
        </p:txBody>
      </p:sp>
      <p:cxnSp>
        <p:nvCxnSpPr>
          <p:cNvPr id="5" name="Straight Connector 4"/>
          <p:cNvCxnSpPr>
            <a:stCxn id="3" idx="1"/>
            <a:endCxn id="3" idx="3"/>
          </p:cNvCxnSpPr>
          <p:nvPr/>
        </p:nvCxnSpPr>
        <p:spPr>
          <a:xfrm>
            <a:off x="467544" y="3465004"/>
            <a:ext cx="8229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AU"/>
          </a:p>
        </p:txBody>
      </p:sp>
      <p:sp>
        <p:nvSpPr>
          <p:cNvPr id="2" name="Title 1"/>
          <p:cNvSpPr>
            <a:spLocks noGrp="1"/>
          </p:cNvSpPr>
          <p:nvPr>
            <p:ph type="title"/>
          </p:nvPr>
        </p:nvSpPr>
        <p:spPr/>
        <p:txBody>
          <a:bodyPr/>
          <a:lstStyle/>
          <a:p>
            <a:r>
              <a:rPr lang="en-AU" dirty="0" smtClean="0"/>
              <a:t>Handout – fill in the gaps</a:t>
            </a:r>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A sole trader can operate under a </a:t>
            </a:r>
            <a:r>
              <a:rPr lang="en-AU" b="1" dirty="0"/>
              <a:t>business name</a:t>
            </a:r>
            <a:r>
              <a:rPr lang="en-AU" dirty="0"/>
              <a:t>, that is different from that of the owner. </a:t>
            </a:r>
            <a:endParaRPr lang="en-AU" dirty="0" smtClean="0"/>
          </a:p>
          <a:p>
            <a:endParaRPr lang="en-AU" dirty="0"/>
          </a:p>
          <a:p>
            <a:r>
              <a:rPr lang="en-AU" dirty="0" smtClean="0"/>
              <a:t>However</a:t>
            </a:r>
            <a:r>
              <a:rPr lang="en-AU" dirty="0"/>
              <a:t>, this name must be </a:t>
            </a:r>
            <a:r>
              <a:rPr lang="en-AU" b="1" dirty="0"/>
              <a:t>registered</a:t>
            </a:r>
            <a:r>
              <a:rPr lang="en-AU" dirty="0"/>
              <a:t> under the Business Names Act. </a:t>
            </a:r>
            <a:endParaRPr lang="en-AU" dirty="0" smtClean="0"/>
          </a:p>
          <a:p>
            <a:endParaRPr lang="en-AU" dirty="0"/>
          </a:p>
          <a:p>
            <a:r>
              <a:rPr lang="en-AU" dirty="0" smtClean="0"/>
              <a:t>The </a:t>
            </a:r>
            <a:r>
              <a:rPr lang="en-AU" dirty="0"/>
              <a:t>owner may also incorporate his/her name into the name of his/her business.</a:t>
            </a:r>
          </a:p>
          <a:p>
            <a:endParaRPr lang="en-AU" dirty="0"/>
          </a:p>
        </p:txBody>
      </p:sp>
    </p:spTree>
    <p:extLst>
      <p:ext uri="{BB962C8B-B14F-4D97-AF65-F5344CB8AC3E}">
        <p14:creationId xmlns:p14="http://schemas.microsoft.com/office/powerpoint/2010/main" val="1316617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r>
              <a:rPr lang="en-AU" dirty="0"/>
              <a:t>The following points may </a:t>
            </a:r>
            <a:r>
              <a:rPr lang="en-AU" dirty="0">
                <a:solidFill>
                  <a:srgbClr val="00B0F0"/>
                </a:solidFill>
              </a:rPr>
              <a:t>limit sole traders</a:t>
            </a:r>
            <a:r>
              <a:rPr lang="en-AU" dirty="0"/>
              <a:t>:</a:t>
            </a:r>
          </a:p>
          <a:p>
            <a:pPr marL="0" indent="0">
              <a:buNone/>
            </a:pPr>
            <a:endParaRPr lang="en-AU" dirty="0"/>
          </a:p>
          <a:p>
            <a:r>
              <a:rPr lang="en-AU" b="1" dirty="0">
                <a:solidFill>
                  <a:srgbClr val="00B0F0"/>
                </a:solidFill>
              </a:rPr>
              <a:t>Law:</a:t>
            </a:r>
            <a:r>
              <a:rPr lang="en-AU" dirty="0"/>
              <a:t>	</a:t>
            </a:r>
            <a:r>
              <a:rPr lang="en-AU" dirty="0">
                <a:solidFill>
                  <a:srgbClr val="00B0F0"/>
                </a:solidFill>
              </a:rPr>
              <a:t>a sole trader may not operate a bank, building society, etc.</a:t>
            </a:r>
          </a:p>
          <a:p>
            <a:r>
              <a:rPr lang="en-AU" b="1" dirty="0">
                <a:solidFill>
                  <a:srgbClr val="00B0F0"/>
                </a:solidFill>
              </a:rPr>
              <a:t>Licence:</a:t>
            </a:r>
            <a:r>
              <a:rPr lang="en-AU" dirty="0">
                <a:solidFill>
                  <a:srgbClr val="00B0F0"/>
                </a:solidFill>
              </a:rPr>
              <a:t>	certain types of businesses need licenses to operate, such as hotel and taxi services.</a:t>
            </a:r>
          </a:p>
          <a:p>
            <a:r>
              <a:rPr lang="en-AU" b="1" dirty="0">
                <a:solidFill>
                  <a:srgbClr val="00B0F0"/>
                </a:solidFill>
              </a:rPr>
              <a:t>Qualifications:</a:t>
            </a:r>
            <a:r>
              <a:rPr lang="en-AU" dirty="0">
                <a:solidFill>
                  <a:srgbClr val="00B0F0"/>
                </a:solidFill>
              </a:rPr>
              <a:t>	professional qualifications are needed to operate as a doctor, lawyer, etc.</a:t>
            </a:r>
          </a:p>
          <a:p>
            <a:endParaRPr lang="en-AU" dirty="0"/>
          </a:p>
        </p:txBody>
      </p:sp>
    </p:spTree>
    <p:extLst>
      <p:ext uri="{BB962C8B-B14F-4D97-AF65-F5344CB8AC3E}">
        <p14:creationId xmlns:p14="http://schemas.microsoft.com/office/powerpoint/2010/main" val="4143831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97152"/>
          </a:xfrm>
        </p:spPr>
        <p:txBody>
          <a:bodyPr>
            <a:normAutofit fontScale="92500"/>
          </a:bodyPr>
          <a:lstStyle/>
          <a:p>
            <a:pPr lvl="0">
              <a:buFont typeface="Wingdings" pitchFamily="2" charset="2"/>
              <a:buChar char="ü"/>
            </a:pPr>
            <a:r>
              <a:rPr lang="en-AU" dirty="0">
                <a:solidFill>
                  <a:srgbClr val="00B0F0"/>
                </a:solidFill>
              </a:rPr>
              <a:t>The owner has a great deal of control over the business  (makes all the decisions).</a:t>
            </a:r>
          </a:p>
          <a:p>
            <a:pPr lvl="0">
              <a:buFont typeface="Wingdings" pitchFamily="2" charset="2"/>
              <a:buChar char="ü"/>
            </a:pPr>
            <a:r>
              <a:rPr lang="en-AU" dirty="0">
                <a:solidFill>
                  <a:srgbClr val="00B0F0"/>
                </a:solidFill>
              </a:rPr>
              <a:t>The owner has satisfaction of developing his/her own ideas (into success)!</a:t>
            </a:r>
          </a:p>
          <a:p>
            <a:pPr lvl="0">
              <a:buFont typeface="Wingdings" pitchFamily="2" charset="2"/>
              <a:buChar char="ü"/>
            </a:pPr>
            <a:r>
              <a:rPr lang="en-AU" dirty="0">
                <a:solidFill>
                  <a:srgbClr val="00B0F0"/>
                </a:solidFill>
              </a:rPr>
              <a:t>The owner is his/her own boss.</a:t>
            </a:r>
          </a:p>
          <a:p>
            <a:pPr lvl="0">
              <a:buFont typeface="Wingdings" pitchFamily="2" charset="2"/>
              <a:buChar char="ü"/>
            </a:pPr>
            <a:r>
              <a:rPr lang="en-AU" dirty="0">
                <a:solidFill>
                  <a:srgbClr val="00B0F0"/>
                </a:solidFill>
              </a:rPr>
              <a:t>Since it is usually a small business the owner knows the employees and customers personally.</a:t>
            </a:r>
          </a:p>
          <a:p>
            <a:pPr lvl="0">
              <a:buFont typeface="Wingdings" pitchFamily="2" charset="2"/>
              <a:buChar char="ü"/>
            </a:pPr>
            <a:r>
              <a:rPr lang="en-AU" dirty="0">
                <a:solidFill>
                  <a:srgbClr val="00B0F0"/>
                </a:solidFill>
              </a:rPr>
              <a:t>The owner is entitled to all profits.</a:t>
            </a:r>
          </a:p>
          <a:p>
            <a:pPr lvl="0">
              <a:buFont typeface="Wingdings" pitchFamily="2" charset="2"/>
              <a:buChar char="ü"/>
            </a:pPr>
            <a:r>
              <a:rPr lang="en-AU" dirty="0">
                <a:solidFill>
                  <a:srgbClr val="00B0F0"/>
                </a:solidFill>
              </a:rPr>
              <a:t>It is simple to establish with no legal formalities (apart from those detailed above).</a:t>
            </a:r>
          </a:p>
          <a:p>
            <a:pPr lvl="0">
              <a:buFont typeface="Wingdings" pitchFamily="2" charset="2"/>
              <a:buChar char="ü"/>
            </a:pPr>
            <a:r>
              <a:rPr lang="en-AU" dirty="0">
                <a:solidFill>
                  <a:srgbClr val="00B0F0"/>
                </a:solidFill>
              </a:rPr>
              <a:t>Business dealings do not have to be revealed to outsiders, except government departments</a:t>
            </a:r>
            <a:r>
              <a:rPr lang="en-AU" dirty="0" smtClean="0"/>
              <a:t>.</a:t>
            </a:r>
            <a:endParaRPr lang="en-AU" dirty="0"/>
          </a:p>
        </p:txBody>
      </p:sp>
      <p:sp>
        <p:nvSpPr>
          <p:cNvPr id="2" name="Title 1"/>
          <p:cNvSpPr>
            <a:spLocks noGrp="1"/>
          </p:cNvSpPr>
          <p:nvPr>
            <p:ph type="title"/>
          </p:nvPr>
        </p:nvSpPr>
        <p:spPr/>
        <p:txBody>
          <a:bodyPr>
            <a:normAutofit fontScale="90000"/>
          </a:bodyPr>
          <a:lstStyle/>
          <a:p>
            <a:r>
              <a:rPr lang="en-AU" b="1" dirty="0"/>
              <a:t>ADVANTAGES  OF  A  SOLE  TRADER  BUSINESS</a:t>
            </a:r>
            <a:endParaRPr lang="en-AU" dirty="0"/>
          </a:p>
        </p:txBody>
      </p:sp>
    </p:spTree>
    <p:extLst>
      <p:ext uri="{BB962C8B-B14F-4D97-AF65-F5344CB8AC3E}">
        <p14:creationId xmlns:p14="http://schemas.microsoft.com/office/powerpoint/2010/main" val="2312393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41168"/>
          </a:xfrm>
        </p:spPr>
        <p:txBody>
          <a:bodyPr>
            <a:normAutofit fontScale="92500" lnSpcReduction="10000"/>
          </a:bodyPr>
          <a:lstStyle/>
          <a:p>
            <a:pPr marL="0" indent="0">
              <a:buNone/>
            </a:pPr>
            <a:r>
              <a:rPr lang="en-AU" dirty="0" smtClean="0"/>
              <a:t>	</a:t>
            </a:r>
            <a:r>
              <a:rPr lang="en-AU" dirty="0" smtClean="0">
                <a:solidFill>
                  <a:srgbClr val="00B0F0"/>
                </a:solidFill>
              </a:rPr>
              <a:t>The owner has unlimited liability for the debts.</a:t>
            </a:r>
          </a:p>
          <a:p>
            <a:pPr marL="0" indent="0">
              <a:buNone/>
            </a:pPr>
            <a:r>
              <a:rPr lang="en-AU" dirty="0" smtClean="0">
                <a:solidFill>
                  <a:srgbClr val="00B0F0"/>
                </a:solidFill>
              </a:rPr>
              <a:t>This means that the owner is responsible for all the debts of the business. If these debts cannot be met by the business itself, then the owner may need to sell his/her private assets.</a:t>
            </a:r>
          </a:p>
          <a:p>
            <a:pPr marL="0" indent="0">
              <a:buNone/>
            </a:pPr>
            <a:r>
              <a:rPr lang="en-AU" dirty="0" smtClean="0">
                <a:solidFill>
                  <a:srgbClr val="00B0F0"/>
                </a:solidFill>
              </a:rPr>
              <a:t>	</a:t>
            </a:r>
          </a:p>
          <a:p>
            <a:pPr marL="0" indent="0">
              <a:buNone/>
            </a:pPr>
            <a:r>
              <a:rPr lang="en-AU" dirty="0" smtClean="0">
                <a:solidFill>
                  <a:srgbClr val="00B0F0"/>
                </a:solidFill>
              </a:rPr>
              <a:t>	The size of the business is usually restricted to the wealth of the owner.</a:t>
            </a:r>
          </a:p>
          <a:p>
            <a:pPr marL="0" indent="0">
              <a:buNone/>
            </a:pPr>
            <a:r>
              <a:rPr lang="en-AU" dirty="0" smtClean="0">
                <a:solidFill>
                  <a:srgbClr val="00B0F0"/>
                </a:solidFill>
              </a:rPr>
              <a:t>The sole trader finances the business from savings and whatever can be borrowed. The amount of capital derived from these two sources is usually small, which makes it very difficult to expand the business, replace equipment, or cover emergencies.</a:t>
            </a:r>
          </a:p>
        </p:txBody>
      </p:sp>
      <p:sp>
        <p:nvSpPr>
          <p:cNvPr id="2" name="Title 1"/>
          <p:cNvSpPr>
            <a:spLocks noGrp="1"/>
          </p:cNvSpPr>
          <p:nvPr>
            <p:ph type="title"/>
          </p:nvPr>
        </p:nvSpPr>
        <p:spPr/>
        <p:txBody>
          <a:bodyPr>
            <a:normAutofit fontScale="90000"/>
          </a:bodyPr>
          <a:lstStyle/>
          <a:p>
            <a:r>
              <a:rPr lang="en-AU" b="1" dirty="0"/>
              <a:t>DISADVANTAGES  OF  A  SOLE  TRADER  </a:t>
            </a:r>
            <a:r>
              <a:rPr lang="en-AU" b="1" dirty="0" smtClean="0"/>
              <a:t>BUSINESS</a:t>
            </a:r>
            <a:endParaRPr lang="en-AU" dirty="0"/>
          </a:p>
        </p:txBody>
      </p:sp>
    </p:spTree>
    <p:extLst>
      <p:ext uri="{BB962C8B-B14F-4D97-AF65-F5344CB8AC3E}">
        <p14:creationId xmlns:p14="http://schemas.microsoft.com/office/powerpoint/2010/main" val="3507459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AU" dirty="0" smtClean="0">
                <a:solidFill>
                  <a:srgbClr val="00B0F0"/>
                </a:solidFill>
              </a:rPr>
              <a:t>The sole trader must carry out many duties in the business.</a:t>
            </a:r>
          </a:p>
          <a:p>
            <a:pPr marL="0" indent="0">
              <a:buNone/>
            </a:pPr>
            <a:r>
              <a:rPr lang="en-AU" dirty="0" smtClean="0">
                <a:solidFill>
                  <a:srgbClr val="00B0F0"/>
                </a:solidFill>
              </a:rPr>
              <a:t>	Sole traders have difficulty taking holidays and sick leave, because they have problems finding someone to replace them.</a:t>
            </a:r>
          </a:p>
          <a:p>
            <a:pPr marL="0" indent="0">
              <a:buNone/>
            </a:pPr>
            <a:r>
              <a:rPr lang="en-AU" dirty="0" smtClean="0">
                <a:solidFill>
                  <a:srgbClr val="00B0F0"/>
                </a:solidFill>
              </a:rPr>
              <a:t>	The success of the business is limited to the abilities and talents of the owner.</a:t>
            </a:r>
          </a:p>
          <a:p>
            <a:endParaRPr lang="en-AU" dirty="0"/>
          </a:p>
        </p:txBody>
      </p:sp>
      <p:sp>
        <p:nvSpPr>
          <p:cNvPr id="2" name="Title 1"/>
          <p:cNvSpPr>
            <a:spLocks noGrp="1"/>
          </p:cNvSpPr>
          <p:nvPr>
            <p:ph type="title"/>
          </p:nvPr>
        </p:nvSpPr>
        <p:spPr/>
        <p:txBody>
          <a:bodyPr/>
          <a:lstStyle/>
          <a:p>
            <a:r>
              <a:rPr lang="en-AU" dirty="0" smtClean="0"/>
              <a:t>Disadvantages cont..</a:t>
            </a:r>
            <a:endParaRPr lang="en-AU" dirty="0"/>
          </a:p>
        </p:txBody>
      </p:sp>
    </p:spTree>
    <p:extLst>
      <p:ext uri="{BB962C8B-B14F-4D97-AF65-F5344CB8AC3E}">
        <p14:creationId xmlns:p14="http://schemas.microsoft.com/office/powerpoint/2010/main" val="10690487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ypes of Business -2&amp;quot;&quot;/&gt;&lt;property id=&quot;20307&quot; value=&quot;256&quot;/&gt;&lt;/object&gt;&lt;object type=&quot;3&quot; unique_id=&quot;10005&quot;&gt;&lt;property id=&quot;20148&quot; value=&quot;5&quot;/&gt;&lt;property id=&quot;20300&quot; value=&quot;Slide 2 - &amp;quot;Legal structure&amp;quot;&quot;/&gt;&lt;property id=&quot;20307&quot; value=&quot;257&quot;/&gt;&lt;/object&gt;&lt;object type=&quot;3&quot; unique_id=&quot;10006&quot;&gt;&lt;property id=&quot;20148&quot; value=&quot;5&quot;/&gt;&lt;property id=&quot;20300&quot; value=&quot;Slide 3 - &amp;quot;Sole Trader&amp;quot;&quot;/&gt;&lt;property id=&quot;20307&quot; value=&quot;258&quot;/&gt;&lt;/object&gt;&lt;object type=&quot;3&quot; unique_id=&quot;10007&quot;&gt;&lt;property id=&quot;20148&quot; value=&quot;5&quot;/&gt;&lt;property id=&quot;20300&quot; value=&quot;Slide 4&quot;/&gt;&lt;property id=&quot;20307&quot; value=&quot;259&quot;/&gt;&lt;/object&gt;&lt;object type=&quot;3&quot; unique_id=&quot;10008&quot;&gt;&lt;property id=&quot;20148&quot; value=&quot;5&quot;/&gt;&lt;property id=&quot;20300&quot; value=&quot;Slide 5&quot;/&gt;&lt;property id=&quot;20307&quot; value=&quot;260&quot;/&gt;&lt;/object&gt;&lt;object type=&quot;3&quot; unique_id=&quot;10009&quot;&gt;&lt;property id=&quot;20148&quot; value=&quot;5&quot;/&gt;&lt;property id=&quot;20300&quot; value=&quot;Slide 6&quot;/&gt;&lt;property id=&quot;20307&quot; value=&quot;261&quot;/&gt;&lt;/object&gt;&lt;object type=&quot;3&quot; unique_id=&quot;10010&quot;&gt;&lt;property id=&quot;20148&quot; value=&quot;5&quot;/&gt;&lt;property id=&quot;20300&quot; value=&quot;Slide 7 - &amp;quot;ADVANTAGES  OF  A  SOLE  TRADER  BUSINESS&amp;quot;&quot;/&gt;&lt;property id=&quot;20307&quot; value=&quot;262&quot;/&gt;&lt;/object&gt;&lt;object type=&quot;3&quot; unique_id=&quot;10011&quot;&gt;&lt;property id=&quot;20148&quot; value=&quot;5&quot;/&gt;&lt;property id=&quot;20300&quot; value=&quot;Slide 8 - &amp;quot;DISADVANTAGES  OF  A  SOLE  TRADER  BUSINESS&amp;quot;&quot;/&gt;&lt;property id=&quot;20307&quot; value=&quot;263&quot;/&gt;&lt;/object&gt;&lt;object type=&quot;3&quot; unique_id=&quot;10012&quot;&gt;&lt;property id=&quot;20148&quot; value=&quot;5&quot;/&gt;&lt;property id=&quot;20300&quot; value=&quot;Slide 9 - &amp;quot;Disadvantages cont..&amp;quot;&quot;/&gt;&lt;property id=&quot;20307&quot; value=&quot;264&quot;/&gt;&lt;/object&gt;&lt;object type=&quot;3&quot; unique_id=&quot;10013&quot;&gt;&lt;property id=&quot;20148&quot; value=&quot;5&quot;/&gt;&lt;property id=&quot;20300&quot; value=&quot;Slide 10 - &amp;quot;PARTNERSHIPS&amp;quot;&quot;/&gt;&lt;property id=&quot;20307&quot; value=&quot;265&quot;/&gt;&lt;/object&gt;&lt;object type=&quot;3&quot; unique_id=&quot;10014&quot;&gt;&lt;property id=&quot;20148&quot; value=&quot;5&quot;/&gt;&lt;property id=&quot;20300&quot; value=&quot;Slide 11&quot;/&gt;&lt;property id=&quot;20307&quot; value=&quot;266&quot;/&gt;&lt;/object&gt;&lt;object type=&quot;3&quot; unique_id=&quot;10015&quot;&gt;&lt;property id=&quot;20148&quot; value=&quot;5&quot;/&gt;&lt;property id=&quot;20300&quot; value=&quot;Slide 12 - &amp;quot;In order for a partnership to operate successfully a  Partnership Agreement  is drawn up. This is a legally bindin&quot;/&gt;&lt;property id=&quot;20307&quot; value=&quot;267&quot;/&gt;&lt;/object&gt;&lt;object type=&quot;3&quot; unique_id=&quot;10016&quot;&gt;&lt;property id=&quot;20148&quot; value=&quot;5&quot;/&gt;&lt;property id=&quot;20300&quot; value=&quot;Slide 13&quot;/&gt;&lt;property id=&quot;20307&quot; value=&quot;268&quot;/&gt;&lt;/object&gt;&lt;object type=&quot;3&quot; unique_id=&quot;10017&quot;&gt;&lt;property id=&quot;20148&quot; value=&quot;5&quot;/&gt;&lt;property id=&quot;20300&quot; value=&quot;Slide 14 - &amp;quot;&amp;amp;#x09;ADVANTAGES  OF  PARTNERSHIPS&amp;quot;&quot;/&gt;&lt;property id=&quot;20307&quot; value=&quot;269&quot;/&gt;&lt;/object&gt;&lt;object type=&quot;3&quot; unique_id=&quot;10018&quot;&gt;&lt;property id=&quot;20148&quot; value=&quot;5&quot;/&gt;&lt;property id=&quot;20300&quot; value=&quot;Slide 15 - &amp;quot;&amp;amp;#x09;DISADVANTAGES  OF  PARTNERSHIPS&amp;quot;&quot;/&gt;&lt;property id=&quot;20307&quot; value=&quot;270&quot;/&gt;&lt;/object&gt;&lt;object type=&quot;3&quot; unique_id=&quot;10019&quot;&gt;&lt;property id=&quot;20148&quot; value=&quot;5&quot;/&gt;&lt;property id=&quot;20300&quot; value=&quot;Slide 16 - &amp;quot;COMPANIES&amp;quot;&quot;/&gt;&lt;property id=&quot;20307&quot; value=&quot;271&quot;/&gt;&lt;/object&gt;&lt;object type=&quot;3&quot; unique_id=&quot;10020&quot;&gt;&lt;property id=&quot;20148&quot; value=&quot;5&quot;/&gt;&lt;property id=&quot;20300&quot; value=&quot;Slide 17 - &amp;quot;THE  LIMITED  LIABILITY  COMPANY&amp;quot;&quot;/&gt;&lt;property id=&quot;20307&quot; value=&quot;272&quot;/&gt;&lt;/object&gt;&lt;object type=&quot;3&quot; unique_id=&quot;10021&quot;&gt;&lt;property id=&quot;20148&quot; value=&quot;5&quot;/&gt;&lt;property id=&quot;20300&quot; value=&quot;Slide 18 - &amp;quot;COMMON  FEATURES&amp;quot;&quot;/&gt;&lt;property id=&quot;20307&quot; value=&quot;273&quot;/&gt;&lt;/object&gt;&lt;object type=&quot;3&quot; unique_id=&quot;10022&quot;&gt;&lt;property id=&quot;20148&quot; value=&quot;5&quot;/&gt;&lt;property id=&quot;20300&quot; value=&quot;Slide 19 - &amp;quot;PUBLIC  COMPANIES&amp;quot;&quot;/&gt;&lt;property id=&quot;20307&quot; value=&quot;274&quot;/&gt;&lt;/object&gt;&lt;object type=&quot;3&quot; unique_id=&quot;10023&quot;&gt;&lt;property id=&quot;20148&quot; value=&quot;5&quot;/&gt;&lt;property id=&quot;20300&quot; value=&quot;Slide 20&quot;/&gt;&lt;property id=&quot;20307&quot; value=&quot;275&quot;/&gt;&lt;/object&gt;&lt;object type=&quot;3&quot; unique_id=&quot;10024&quot;&gt;&lt;property id=&quot;20148&quot; value=&quot;5&quot;/&gt;&lt;property id=&quot;20300&quot; value=&quot;Slide 21&quot;/&gt;&lt;property id=&quot;20307&quot; value=&quot;276&quot;/&gt;&lt;/object&gt;&lt;object type=&quot;3&quot; unique_id=&quot;10025&quot;&gt;&lt;property id=&quot;20148&quot; value=&quot;5&quot;/&gt;&lt;property id=&quot;20300&quot; value=&quot;Slide 22&quot;/&gt;&lt;property id=&quot;20307&quot; value=&quot;277&quot;/&gt;&lt;/object&gt;&lt;object type=&quot;3&quot; unique_id=&quot;10026&quot;&gt;&lt;property id=&quot;20148&quot; value=&quot;5&quot;/&gt;&lt;property id=&quot;20300&quot; value=&quot;Slide 23&quot;/&gt;&lt;property id=&quot;20307&quot; value=&quot;278&quot;/&gt;&lt;/object&gt;&lt;object type=&quot;3&quot; unique_id=&quot;10027&quot;&gt;&lt;property id=&quot;20148&quot; value=&quot;5&quot;/&gt;&lt;property id=&quot;20300&quot; value=&quot;Slide 24 - &amp;quot;PRIVATE  COMPANIES&amp;quot;&quot;/&gt;&lt;property id=&quot;20307&quot; value=&quot;279&quot;/&gt;&lt;/object&gt;&lt;object type=&quot;3&quot; unique_id=&quot;10028&quot;&gt;&lt;property id=&quot;20148&quot; value=&quot;5&quot;/&gt;&lt;property id=&quot;20300&quot; value=&quot;Slide 25 - &amp;quot;ADVANTAGES  OF PUBLIC  AND  PRIVATE  COMPANIES&amp;quot;&quot;/&gt;&lt;property id=&quot;20307&quot; value=&quot;280&quot;/&gt;&lt;/object&gt;&lt;object type=&quot;3&quot; unique_id=&quot;10029&quot;&gt;&lt;property id=&quot;20148&quot; value=&quot;5&quot;/&gt;&lt;property id=&quot;20300&quot; value=&quot;Slide 26 - &amp;quot;Disadvantages of Public and Private Companies&amp;quot;&quot;/&gt;&lt;property id=&quot;20307&quot; value=&quot;281&quot;/&gt;&lt;/object&gt;&lt;object type=&quot;3&quot; unique_id=&quot;10030&quot;&gt;&lt;property id=&quot;20148&quot; value=&quot;5&quot;/&gt;&lt;property id=&quot;20300&quot; value=&quot;Slide 27 - &amp;quot;Handout How a Public Company is Formed&amp;quot;&quot;/&gt;&lt;property id=&quot;20307&quot; value=&quot;282&quot;/&gt;&lt;/object&gt;&lt;object type=&quot;3&quot; unique_id=&quot;10031&quot;&gt;&lt;property id=&quot;20148&quot; value=&quot;5&quot;/&gt;&lt;property id=&quot;20300&quot; value=&quot;Slide 28 - &amp;quot;HOW  A  PUBLIC COMPANY  IS  FORMED&amp;quot;&quot;/&gt;&lt;property id=&quot;20307&quot; value=&quot;283&quot;/&gt;&lt;/object&gt;&lt;object type=&quot;3&quot; unique_id=&quot;10032&quot;&gt;&lt;property id=&quot;20148&quot; value=&quot;5&quot;/&gt;&lt;property id=&quot;20300&quot; value=&quot;Slide 29 - &amp;quot;STEP  1&amp;quot;&quot;/&gt;&lt;property id=&quot;20307&quot; value=&quot;284&quot;/&gt;&lt;/object&gt;&lt;object type=&quot;3&quot; unique_id=&quot;10033&quot;&gt;&lt;property id=&quot;20148&quot; value=&quot;5&quot;/&gt;&lt;property id=&quot;20300&quot; value=&quot;Slide 30 - &amp;quot;STEP  2&amp;quot;&quot;/&gt;&lt;property id=&quot;20307&quot; value=&quot;285&quot;/&gt;&lt;/object&gt;&lt;object type=&quot;3&quot; unique_id=&quot;10034&quot;&gt;&lt;property id=&quot;20148&quot; value=&quot;5&quot;/&gt;&lt;property id=&quot;20300&quot; value=&quot;Slide 31 - &amp;quot;STEP  3&amp;quot;&quot;/&gt;&lt;property id=&quot;20307&quot; value=&quot;286&quot;/&gt;&lt;/object&gt;&lt;object type=&quot;3&quot; unique_id=&quot;10035&quot;&gt;&lt;property id=&quot;20148&quot; value=&quot;5&quot;/&gt;&lt;property id=&quot;20300&quot; value=&quot;Slide 32 - &amp;quot;A Trust&amp;quot;&quot;/&gt;&lt;property id=&quot;20307&quot; value=&quot;287&quot;/&gt;&lt;/object&gt;&lt;object type=&quot;3&quot; unique_id=&quot;10036&quot;&gt;&lt;property id=&quot;20148&quot; value=&quot;5&quot;/&gt;&lt;property id=&quot;20300&quot; value=&quot;Slide 33 - &amp;quot;OTHER  FORMS  OF  BUSINESS  ORGANISATIONS&amp;quot;&quot;/&gt;&lt;property id=&quot;20307&quot; value=&quot;288&quot;/&gt;&lt;/object&gt;&lt;object type=&quot;3&quot; unique_id=&quot;10037&quot;&gt;&lt;property id=&quot;20148&quot; value=&quot;5&quot;/&gt;&lt;property id=&quot;20300&quot; value=&quot;Slide 34&quot;/&gt;&lt;property id=&quot;20307&quot; value=&quot;289&quot;/&gt;&lt;/object&gt;&lt;object type=&quot;3&quot; unique_id=&quot;10038&quot;&gt;&lt;property id=&quot;20148&quot; value=&quot;5&quot;/&gt;&lt;property id=&quot;20300&quot; value=&quot;Slide 35 - &amp;quot;There are two main types of co-operatives:&amp;quot;&quot;/&gt;&lt;property id=&quot;20307&quot; value=&quot;290&quot;/&gt;&lt;/object&gt;&lt;object type=&quot;3&quot; unique_id=&quot;10039&quot;&gt;&lt;property id=&quot;20148&quot; value=&quot;5&quot;/&gt;&lt;property id=&quot;20300&quot; value=&quot;Slide 36 - &amp;quot;PRODUCER  CO-OPERATIVES&amp;quot;&quot;/&gt;&lt;property id=&quot;20307&quot; value=&quot;291&quot;/&gt;&lt;/object&gt;&lt;object type=&quot;3&quot; unique_id=&quot;10040&quot;&gt;&lt;property id=&quot;20148&quot; value=&quot;5&quot;/&gt;&lt;property id=&quot;20300&quot; value=&quot;Slide 37&quot;/&gt;&lt;property id=&quot;20307&quot; value=&quot;292&quot;/&gt;&lt;/object&gt;&lt;object type=&quot;3&quot; unique_id=&quot;10041&quot;&gt;&lt;property id=&quot;20148&quot; value=&quot;5&quot;/&gt;&lt;property id=&quot;20300&quot; value=&quot;Slide 38 - &amp;quot;CONSUMER  CO-OPERATIVES&amp;quot;&quot;/&gt;&lt;property id=&quot;20307&quot; value=&quot;293&quot;/&gt;&lt;/object&gt;&lt;object type=&quot;3&quot; unique_id=&quot;10042&quot;&gt;&lt;property id=&quot;20148&quot; value=&quot;5&quot;/&gt;&lt;property id=&quot;20300&quot; value=&quot;Slide 39&quot;/&gt;&lt;property id=&quot;20307&quot; value=&quot;294&quot;/&gt;&lt;/object&gt;&lt;object type=&quot;3&quot; unique_id=&quot;10043&quot;&gt;&lt;property id=&quot;20148&quot; value=&quot;5&quot;/&gt;&lt;property id=&quot;20300&quot; value=&quot;Slide 40 - &amp;quot;ADVANTAGES OF PRODUCER/CONSUMER CO-OPERATIVES&amp;#x0D;&amp;#x0A;&amp;quot;&quot;/&gt;&lt;property id=&quot;20307&quot; value=&quot;295&quot;/&gt;&lt;/object&gt;&lt;object type=&quot;3&quot; unique_id=&quot;10044&quot;&gt;&lt;property id=&quot;20148&quot; value=&quot;5&quot;/&gt;&lt;property id=&quot;20300&quot; value=&quot;Slide 41 - &amp;quot;FINANCIAL  INSTITUTION  CO-OPERATIVES&amp;quot;&quot;/&gt;&lt;property id=&quot;20307&quot; value=&quot;296&quot;/&gt;&lt;/object&gt;&lt;object type=&quot;3&quot; unique_id=&quot;10045&quot;&gt;&lt;property id=&quot;20148&quot; value=&quot;5&quot;/&gt;&lt;property id=&quot;20300&quot; value=&quot;Slide 42&quot;/&gt;&lt;property id=&quot;20307&quot; value=&quot;297&quot;/&gt;&lt;/object&gt;&lt;object type=&quot;3&quot; unique_id=&quot;10046&quot;&gt;&lt;property id=&quot;20148&quot; value=&quot;5&quot;/&gt;&lt;property id=&quot;20300&quot; value=&quot;Slide 43 - &amp;quot;FRANCHISES&amp;quot;&quot;/&gt;&lt;property id=&quot;20307&quot; value=&quot;298&quot;/&gt;&lt;/object&gt;&lt;object type=&quot;3&quot; unique_id=&quot;10047&quot;&gt;&lt;property id=&quot;20148&quot; value=&quot;5&quot;/&gt;&lt;property id=&quot;20300&quot; value=&quot;Slide 44&quot;/&gt;&lt;property id=&quot;20307&quot; value=&quot;299&quot;/&gt;&lt;/object&gt;&lt;object type=&quot;3&quot; unique_id=&quot;10048&quot;&gt;&lt;property id=&quot;20148&quot; value=&quot;5&quot;/&gt;&lt;property id=&quot;20300&quot; value=&quot;Slide 45 - &amp;quot;Handout – fill in the gaps&amp;quot;&quot;/&gt;&lt;property id=&quot;20307&quot; value=&quot;300&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184</TotalTime>
  <Words>1958</Words>
  <Application>Microsoft Office PowerPoint</Application>
  <PresentationFormat>On-screen Show (4:3)</PresentationFormat>
  <Paragraphs>212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Types of Business -2</vt:lpstr>
      <vt:lpstr>Legal structure</vt:lpstr>
      <vt:lpstr>Sole Trader</vt:lpstr>
      <vt:lpstr>PowerPoint Presentation</vt:lpstr>
      <vt:lpstr>PowerPoint Presentation</vt:lpstr>
      <vt:lpstr>PowerPoint Presentation</vt:lpstr>
      <vt:lpstr>ADVANTAGES  OF  A  SOLE  TRADER  BUSINESS</vt:lpstr>
      <vt:lpstr>DISADVANTAGES  OF  A  SOLE  TRADER  BUSINESS</vt:lpstr>
      <vt:lpstr>Disadvantages cont..</vt:lpstr>
      <vt:lpstr>PARTNERSHIPS</vt:lpstr>
      <vt:lpstr>PowerPoint Presentation</vt:lpstr>
      <vt:lpstr>In order for a partnership to operate successfully a  Partnership Agreement  is drawn up. This is a legally binding agreement and usually outlines:</vt:lpstr>
      <vt:lpstr>PowerPoint Presentation</vt:lpstr>
      <vt:lpstr> ADVANTAGES  OF  PARTNERSHIPS</vt:lpstr>
      <vt:lpstr> DISADVANTAGES  OF  PARTNERSHIPS</vt:lpstr>
      <vt:lpstr>COMPANIES</vt:lpstr>
      <vt:lpstr>THE  LIMITED  LIABILITY  COMPANY</vt:lpstr>
      <vt:lpstr>COMMON  FEATURES</vt:lpstr>
      <vt:lpstr>PUBLIC  COMPANIES</vt:lpstr>
      <vt:lpstr>PowerPoint Presentation</vt:lpstr>
      <vt:lpstr>PowerPoint Presentation</vt:lpstr>
      <vt:lpstr>PowerPoint Presentation</vt:lpstr>
      <vt:lpstr>PowerPoint Presentation</vt:lpstr>
      <vt:lpstr>PRIVATE  COMPANIES</vt:lpstr>
      <vt:lpstr>ADVANTAGES  OF PUBLIC  AND  PRIVATE  COMPANIES</vt:lpstr>
      <vt:lpstr>Disadvantages of Public and Private Companies</vt:lpstr>
      <vt:lpstr>Handout How a Public Company is Formed</vt:lpstr>
      <vt:lpstr>HOW  A  PUBLIC COMPANY  IS  FORMED</vt:lpstr>
      <vt:lpstr>STEP  1</vt:lpstr>
      <vt:lpstr>STEP  2</vt:lpstr>
      <vt:lpstr>STEP  3</vt:lpstr>
      <vt:lpstr>A Trust</vt:lpstr>
      <vt:lpstr>OTHER  FORMS  OF  BUSINESS  ORGANISATIONS</vt:lpstr>
      <vt:lpstr>PowerPoint Presentation</vt:lpstr>
      <vt:lpstr>There are two main types of co-operatives:</vt:lpstr>
      <vt:lpstr>PRODUCER  CO-OPERATIVES</vt:lpstr>
      <vt:lpstr>PowerPoint Presentation</vt:lpstr>
      <vt:lpstr>CONSUMER  CO-OPERATIVES</vt:lpstr>
      <vt:lpstr>PowerPoint Presentation</vt:lpstr>
      <vt:lpstr>ADVANTAGES OF PRODUCER/CONSUMER CO-OPERATIVES </vt:lpstr>
      <vt:lpstr>FINANCIAL  INSTITUTION  CO-OPERATIVES</vt:lpstr>
      <vt:lpstr>PowerPoint Presentation</vt:lpstr>
      <vt:lpstr>FRANCHISES</vt:lpstr>
      <vt:lpstr>PowerPoint Presentation</vt:lpstr>
      <vt:lpstr>Handout – fill in the gaps</vt:lpstr>
    </vt:vector>
  </TitlesOfParts>
  <Company>NSW, Department of Education and Training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Business -2</dc:title>
  <dc:creator>Hammond, Kelly</dc:creator>
  <cp:lastModifiedBy>kelly.hammond10</cp:lastModifiedBy>
  <cp:revision>13</cp:revision>
  <dcterms:created xsi:type="dcterms:W3CDTF">2015-01-22T03:09:10Z</dcterms:created>
  <dcterms:modified xsi:type="dcterms:W3CDTF">2015-03-01T23:29:09Z</dcterms:modified>
</cp:coreProperties>
</file>