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7" r:id="rId2"/>
    <p:sldId id="319" r:id="rId3"/>
    <p:sldId id="324" r:id="rId4"/>
    <p:sldId id="325" r:id="rId5"/>
    <p:sldId id="326" r:id="rId6"/>
    <p:sldId id="32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Priest" initials="SP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09"/>
  </p:normalViewPr>
  <p:slideViewPr>
    <p:cSldViewPr>
      <p:cViewPr varScale="1">
        <p:scale>
          <a:sx n="93" d="100"/>
          <a:sy n="93" d="100"/>
        </p:scale>
        <p:origin x="166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36CDF8-6B16-4BFC-B312-4B5B3ED7401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AU"/>
        </a:p>
      </dgm:t>
    </dgm:pt>
    <dgm:pt modelId="{AC08AA0F-CC55-4E04-AA6E-AE8D931D0087}">
      <dgm:prSet phldrT="[Text]" custT="1"/>
      <dgm:spPr/>
      <dgm:t>
        <a:bodyPr/>
        <a:lstStyle/>
        <a:p>
          <a:r>
            <a:rPr lang="en-AU" sz="2400" b="1" dirty="0" smtClean="0">
              <a:solidFill>
                <a:schemeClr val="tx1"/>
              </a:solidFill>
            </a:rPr>
            <a:t>Technology</a:t>
          </a:r>
          <a:endParaRPr lang="en-AU" sz="2400" b="1" dirty="0">
            <a:solidFill>
              <a:schemeClr val="tx1"/>
            </a:solidFill>
          </a:endParaRPr>
        </a:p>
      </dgm:t>
    </dgm:pt>
    <dgm:pt modelId="{15F9EBF7-C98B-41DB-97D8-D5F4F7FD0775}" type="parTrans" cxnId="{B5679F20-FE1D-46DA-BBFA-8A39BC7C1F24}">
      <dgm:prSet/>
      <dgm:spPr/>
      <dgm:t>
        <a:bodyPr/>
        <a:lstStyle/>
        <a:p>
          <a:endParaRPr lang="en-AU" sz="2400" b="1">
            <a:solidFill>
              <a:schemeClr val="tx1"/>
            </a:solidFill>
          </a:endParaRPr>
        </a:p>
      </dgm:t>
    </dgm:pt>
    <dgm:pt modelId="{660735EA-3FA4-4F4B-B4BF-F0DE03CC9083}" type="sibTrans" cxnId="{B5679F20-FE1D-46DA-BBFA-8A39BC7C1F24}">
      <dgm:prSet/>
      <dgm:spPr/>
      <dgm:t>
        <a:bodyPr/>
        <a:lstStyle/>
        <a:p>
          <a:endParaRPr lang="en-AU" sz="2400" b="1">
            <a:solidFill>
              <a:schemeClr val="tx1"/>
            </a:solidFill>
          </a:endParaRPr>
        </a:p>
      </dgm:t>
    </dgm:pt>
    <dgm:pt modelId="{51F51FC3-64C8-47FE-89B1-7D5ED4CE399B}">
      <dgm:prSet phldrT="[Text]" custT="1"/>
      <dgm:spPr/>
      <dgm:t>
        <a:bodyPr/>
        <a:lstStyle/>
        <a:p>
          <a:r>
            <a:rPr lang="en-AU" sz="2400" b="1" dirty="0" smtClean="0">
              <a:solidFill>
                <a:schemeClr val="tx1"/>
              </a:solidFill>
            </a:rPr>
            <a:t>health of the economy, </a:t>
          </a:r>
          <a:endParaRPr lang="en-AU" sz="2400" b="1" dirty="0">
            <a:solidFill>
              <a:schemeClr val="tx1"/>
            </a:solidFill>
          </a:endParaRPr>
        </a:p>
      </dgm:t>
    </dgm:pt>
    <dgm:pt modelId="{E020BC95-DA54-4BCD-B004-62EB54CD6803}" type="parTrans" cxnId="{AE8EB756-3B08-4B6D-882A-CED7270CBDD2}">
      <dgm:prSet/>
      <dgm:spPr/>
      <dgm:t>
        <a:bodyPr/>
        <a:lstStyle/>
        <a:p>
          <a:endParaRPr lang="en-AU" sz="2400" b="1">
            <a:solidFill>
              <a:schemeClr val="tx1"/>
            </a:solidFill>
          </a:endParaRPr>
        </a:p>
      </dgm:t>
    </dgm:pt>
    <dgm:pt modelId="{C77765C7-3ECE-4364-9EFC-FBC1CB5A5E22}" type="sibTrans" cxnId="{AE8EB756-3B08-4B6D-882A-CED7270CBDD2}">
      <dgm:prSet/>
      <dgm:spPr/>
      <dgm:t>
        <a:bodyPr/>
        <a:lstStyle/>
        <a:p>
          <a:endParaRPr lang="en-AU" sz="2400" b="1">
            <a:solidFill>
              <a:schemeClr val="tx1"/>
            </a:solidFill>
          </a:endParaRPr>
        </a:p>
      </dgm:t>
    </dgm:pt>
    <dgm:pt modelId="{3E35EA6A-8545-4F93-A603-FDA50806F321}">
      <dgm:prSet phldrT="[Text]" custT="1"/>
      <dgm:spPr/>
      <dgm:t>
        <a:bodyPr/>
        <a:lstStyle/>
        <a:p>
          <a:r>
            <a:rPr lang="en-AU" sz="2400" b="1" dirty="0" smtClean="0">
              <a:solidFill>
                <a:schemeClr val="tx1"/>
              </a:solidFill>
            </a:rPr>
            <a:t>employer and employee expectations, </a:t>
          </a:r>
          <a:endParaRPr lang="en-AU" sz="2400" b="1" dirty="0">
            <a:solidFill>
              <a:schemeClr val="tx1"/>
            </a:solidFill>
          </a:endParaRPr>
        </a:p>
      </dgm:t>
    </dgm:pt>
    <dgm:pt modelId="{8E7064CE-56DE-4618-98FD-E0526D1BF751}" type="parTrans" cxnId="{414834AF-5EDC-4B41-BD1C-29D9DD7F0947}">
      <dgm:prSet/>
      <dgm:spPr/>
      <dgm:t>
        <a:bodyPr/>
        <a:lstStyle/>
        <a:p>
          <a:endParaRPr lang="en-AU" sz="2400" b="1">
            <a:solidFill>
              <a:schemeClr val="tx1"/>
            </a:solidFill>
          </a:endParaRPr>
        </a:p>
      </dgm:t>
    </dgm:pt>
    <dgm:pt modelId="{E3591BDA-F1AB-4761-A3BC-CA0098D1A13A}" type="sibTrans" cxnId="{414834AF-5EDC-4B41-BD1C-29D9DD7F0947}">
      <dgm:prSet/>
      <dgm:spPr/>
      <dgm:t>
        <a:bodyPr/>
        <a:lstStyle/>
        <a:p>
          <a:endParaRPr lang="en-AU" sz="2400" b="1">
            <a:solidFill>
              <a:schemeClr val="tx1"/>
            </a:solidFill>
          </a:endParaRPr>
        </a:p>
      </dgm:t>
    </dgm:pt>
    <dgm:pt modelId="{D221015F-D448-485B-BC9B-7713D6B79A04}">
      <dgm:prSet phldrT="[Text]" custT="1"/>
      <dgm:spPr/>
      <dgm:t>
        <a:bodyPr/>
        <a:lstStyle/>
        <a:p>
          <a:r>
            <a:rPr lang="en-AU" sz="2400" b="1" dirty="0" smtClean="0">
              <a:solidFill>
                <a:schemeClr val="tx1"/>
              </a:solidFill>
            </a:rPr>
            <a:t>consumer demands, and</a:t>
          </a:r>
          <a:endParaRPr lang="en-AU" sz="2400" b="1" dirty="0">
            <a:solidFill>
              <a:schemeClr val="tx1"/>
            </a:solidFill>
          </a:endParaRPr>
        </a:p>
      </dgm:t>
    </dgm:pt>
    <dgm:pt modelId="{0663B547-9B66-40A9-A98A-56CF8B90C430}" type="parTrans" cxnId="{4D838093-2477-4ABC-80D6-54F7F196531B}">
      <dgm:prSet/>
      <dgm:spPr/>
      <dgm:t>
        <a:bodyPr/>
        <a:lstStyle/>
        <a:p>
          <a:endParaRPr lang="en-AU" sz="2400" b="1">
            <a:solidFill>
              <a:schemeClr val="tx1"/>
            </a:solidFill>
          </a:endParaRPr>
        </a:p>
      </dgm:t>
    </dgm:pt>
    <dgm:pt modelId="{888490F7-06B3-4C11-BF17-0BC0C096A3FC}" type="sibTrans" cxnId="{4D838093-2477-4ABC-80D6-54F7F196531B}">
      <dgm:prSet/>
      <dgm:spPr/>
      <dgm:t>
        <a:bodyPr/>
        <a:lstStyle/>
        <a:p>
          <a:endParaRPr lang="en-AU" sz="2400" b="1">
            <a:solidFill>
              <a:schemeClr val="tx1"/>
            </a:solidFill>
          </a:endParaRPr>
        </a:p>
      </dgm:t>
    </dgm:pt>
    <dgm:pt modelId="{6A15EBDA-1935-4B43-8C8A-426D9CA57B16}">
      <dgm:prSet phldrT="[Text]" custT="1"/>
      <dgm:spPr/>
      <dgm:t>
        <a:bodyPr/>
        <a:lstStyle/>
        <a:p>
          <a:r>
            <a:rPr lang="en-AU" sz="2400" b="1" dirty="0" smtClean="0">
              <a:solidFill>
                <a:schemeClr val="tx1"/>
              </a:solidFill>
            </a:rPr>
            <a:t>globalisation. </a:t>
          </a:r>
          <a:endParaRPr lang="en-AU" sz="2400" b="1" dirty="0">
            <a:solidFill>
              <a:schemeClr val="tx1"/>
            </a:solidFill>
          </a:endParaRPr>
        </a:p>
      </dgm:t>
    </dgm:pt>
    <dgm:pt modelId="{D845E612-ED89-4C07-988A-6F679D5B4A05}" type="parTrans" cxnId="{C5F14058-6781-48B6-B6BA-AD8A9AA6D1C8}">
      <dgm:prSet/>
      <dgm:spPr/>
      <dgm:t>
        <a:bodyPr/>
        <a:lstStyle/>
        <a:p>
          <a:endParaRPr lang="en-AU" sz="2400" b="1">
            <a:solidFill>
              <a:schemeClr val="tx1"/>
            </a:solidFill>
          </a:endParaRPr>
        </a:p>
      </dgm:t>
    </dgm:pt>
    <dgm:pt modelId="{7D93663C-1907-449E-9C4C-736EB0695F65}" type="sibTrans" cxnId="{C5F14058-6781-48B6-B6BA-AD8A9AA6D1C8}">
      <dgm:prSet/>
      <dgm:spPr/>
      <dgm:t>
        <a:bodyPr/>
        <a:lstStyle/>
        <a:p>
          <a:endParaRPr lang="en-AU" sz="2400" b="1">
            <a:solidFill>
              <a:schemeClr val="tx1"/>
            </a:solidFill>
          </a:endParaRPr>
        </a:p>
      </dgm:t>
    </dgm:pt>
    <dgm:pt modelId="{A09DEDB5-B9D3-4AE9-A22F-227505E695CB}">
      <dgm:prSet phldrT="[Text]" custT="1"/>
      <dgm:spPr/>
      <dgm:t>
        <a:bodyPr/>
        <a:lstStyle/>
        <a:p>
          <a:r>
            <a:rPr lang="en-AU" sz="2400" b="1" dirty="0" smtClean="0">
              <a:solidFill>
                <a:schemeClr val="tx1"/>
              </a:solidFill>
            </a:rPr>
            <a:t>Changing opportunities</a:t>
          </a:r>
          <a:endParaRPr lang="en-AU" sz="2400" b="1" dirty="0">
            <a:solidFill>
              <a:schemeClr val="tx1"/>
            </a:solidFill>
          </a:endParaRPr>
        </a:p>
      </dgm:t>
    </dgm:pt>
    <dgm:pt modelId="{DE3539D0-B078-491C-896C-B6BD1EF17FA6}" type="parTrans" cxnId="{3335ED4A-F516-4C43-A420-4635AEF8D1B1}">
      <dgm:prSet/>
      <dgm:spPr/>
      <dgm:t>
        <a:bodyPr/>
        <a:lstStyle/>
        <a:p>
          <a:endParaRPr lang="en-AU" b="1"/>
        </a:p>
      </dgm:t>
    </dgm:pt>
    <dgm:pt modelId="{137C71BF-7218-4D89-BE59-4D166C330259}" type="sibTrans" cxnId="{3335ED4A-F516-4C43-A420-4635AEF8D1B1}">
      <dgm:prSet/>
      <dgm:spPr/>
      <dgm:t>
        <a:bodyPr/>
        <a:lstStyle/>
        <a:p>
          <a:endParaRPr lang="en-AU" b="1"/>
        </a:p>
      </dgm:t>
    </dgm:pt>
    <dgm:pt modelId="{56A6A4EA-9BD8-4EF1-B0EF-10B0C622DECE}">
      <dgm:prSet phldrT="[Text]" custT="1"/>
      <dgm:spPr/>
      <dgm:t>
        <a:bodyPr/>
        <a:lstStyle/>
        <a:p>
          <a:r>
            <a:rPr lang="en-AU" sz="2400" b="1" dirty="0" smtClean="0">
              <a:solidFill>
                <a:schemeClr val="tx1"/>
              </a:solidFill>
            </a:rPr>
            <a:t>Government regulations and unions</a:t>
          </a:r>
          <a:endParaRPr lang="en-AU" sz="2400" b="1" dirty="0">
            <a:solidFill>
              <a:schemeClr val="tx1"/>
            </a:solidFill>
          </a:endParaRPr>
        </a:p>
      </dgm:t>
    </dgm:pt>
    <dgm:pt modelId="{C632C125-E50D-404B-9328-F54AA3116639}" type="parTrans" cxnId="{1AF1373C-1AD7-4C33-9816-9AB4D32DCCA3}">
      <dgm:prSet/>
      <dgm:spPr/>
      <dgm:t>
        <a:bodyPr/>
        <a:lstStyle/>
        <a:p>
          <a:endParaRPr lang="en-AU" b="1"/>
        </a:p>
      </dgm:t>
    </dgm:pt>
    <dgm:pt modelId="{664FFCD0-EDC3-4819-B7D7-DF776E9A608F}" type="sibTrans" cxnId="{1AF1373C-1AD7-4C33-9816-9AB4D32DCCA3}">
      <dgm:prSet/>
      <dgm:spPr/>
      <dgm:t>
        <a:bodyPr/>
        <a:lstStyle/>
        <a:p>
          <a:endParaRPr lang="en-AU" b="1"/>
        </a:p>
      </dgm:t>
    </dgm:pt>
    <dgm:pt modelId="{4C30ED97-F3AB-4DDD-94F3-1AEE8F7DC2C8}" type="pres">
      <dgm:prSet presAssocID="{A836CDF8-6B16-4BFC-B312-4B5B3ED7401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A38D71EB-1BE6-4E1C-81D3-0CB2838C3989}" type="pres">
      <dgm:prSet presAssocID="{AC08AA0F-CC55-4E04-AA6E-AE8D931D0087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4FEAD215-B363-4CF5-B80A-6666DE6CADBC}" type="pres">
      <dgm:prSet presAssocID="{660735EA-3FA4-4F4B-B4BF-F0DE03CC9083}" presName="sibTrans" presStyleCnt="0"/>
      <dgm:spPr/>
    </dgm:pt>
    <dgm:pt modelId="{1D4FD022-CCF0-49AF-99D2-EBC919EB3340}" type="pres">
      <dgm:prSet presAssocID="{51F51FC3-64C8-47FE-89B1-7D5ED4CE399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0083BA0-D71D-47D2-940C-6A27CE297FAF}" type="pres">
      <dgm:prSet presAssocID="{C77765C7-3ECE-4364-9EFC-FBC1CB5A5E22}" presName="sibTrans" presStyleCnt="0"/>
      <dgm:spPr/>
    </dgm:pt>
    <dgm:pt modelId="{EF6BA169-EDF5-417C-9268-C61EA6C71108}" type="pres">
      <dgm:prSet presAssocID="{3E35EA6A-8545-4F93-A603-FDA50806F321}" presName="node" presStyleLbl="node1" presStyleIdx="2" presStyleCnt="7" custScaleX="168130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76773419-0135-4297-8840-DBAAD878E920}" type="pres">
      <dgm:prSet presAssocID="{E3591BDA-F1AB-4761-A3BC-CA0098D1A13A}" presName="sibTrans" presStyleCnt="0"/>
      <dgm:spPr/>
    </dgm:pt>
    <dgm:pt modelId="{8C90E965-52C2-4C04-9546-51BE8ABB5E08}" type="pres">
      <dgm:prSet presAssocID="{D221015F-D448-485B-BC9B-7713D6B79A04}" presName="node" presStyleLbl="node1" presStyleIdx="3" presStyleCnt="7" custScaleX="150456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A0B8E2DA-E8BB-425B-9A79-826C1EBB2B7E}" type="pres">
      <dgm:prSet presAssocID="{888490F7-06B3-4C11-BF17-0BC0C096A3FC}" presName="sibTrans" presStyleCnt="0"/>
      <dgm:spPr/>
    </dgm:pt>
    <dgm:pt modelId="{AE6B2DB5-804F-4FAC-B98E-20D440CCD80B}" type="pres">
      <dgm:prSet presAssocID="{6A15EBDA-1935-4B43-8C8A-426D9CA57B1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31AF76A7-863C-4DC0-B969-05AE2E214CA9}" type="pres">
      <dgm:prSet presAssocID="{7D93663C-1907-449E-9C4C-736EB0695F65}" presName="sibTrans" presStyleCnt="0"/>
      <dgm:spPr/>
    </dgm:pt>
    <dgm:pt modelId="{1C0246A5-1F7C-4562-995C-DB774C0D5ABF}" type="pres">
      <dgm:prSet presAssocID="{A09DEDB5-B9D3-4AE9-A22F-227505E695CB}" presName="node" presStyleLbl="node1" presStyleIdx="5" presStyleCnt="7" custScaleX="11767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FCAE2DC0-6A15-44BE-BC11-47B51BDE2F6A}" type="pres">
      <dgm:prSet presAssocID="{137C71BF-7218-4D89-BE59-4D166C330259}" presName="sibTrans" presStyleCnt="0"/>
      <dgm:spPr/>
    </dgm:pt>
    <dgm:pt modelId="{F528AD02-A710-4D18-902F-87D3BFEFB7B7}" type="pres">
      <dgm:prSet presAssocID="{56A6A4EA-9BD8-4EF1-B0EF-10B0C622DECE}" presName="node" presStyleLbl="node1" presStyleIdx="6" presStyleCnt="7" custScaleX="16625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</dgm:ptLst>
  <dgm:cxnLst>
    <dgm:cxn modelId="{3335ED4A-F516-4C43-A420-4635AEF8D1B1}" srcId="{A836CDF8-6B16-4BFC-B312-4B5B3ED7401C}" destId="{A09DEDB5-B9D3-4AE9-A22F-227505E695CB}" srcOrd="5" destOrd="0" parTransId="{DE3539D0-B078-491C-896C-B6BD1EF17FA6}" sibTransId="{137C71BF-7218-4D89-BE59-4D166C330259}"/>
    <dgm:cxn modelId="{D5D2E5D6-1DB5-40E4-8CB4-F39104CE9E50}" type="presOf" srcId="{A09DEDB5-B9D3-4AE9-A22F-227505E695CB}" destId="{1C0246A5-1F7C-4562-995C-DB774C0D5ABF}" srcOrd="0" destOrd="0" presId="urn:microsoft.com/office/officeart/2005/8/layout/default"/>
    <dgm:cxn modelId="{B5679F20-FE1D-46DA-BBFA-8A39BC7C1F24}" srcId="{A836CDF8-6B16-4BFC-B312-4B5B3ED7401C}" destId="{AC08AA0F-CC55-4E04-AA6E-AE8D931D0087}" srcOrd="0" destOrd="0" parTransId="{15F9EBF7-C98B-41DB-97D8-D5F4F7FD0775}" sibTransId="{660735EA-3FA4-4F4B-B4BF-F0DE03CC9083}"/>
    <dgm:cxn modelId="{414834AF-5EDC-4B41-BD1C-29D9DD7F0947}" srcId="{A836CDF8-6B16-4BFC-B312-4B5B3ED7401C}" destId="{3E35EA6A-8545-4F93-A603-FDA50806F321}" srcOrd="2" destOrd="0" parTransId="{8E7064CE-56DE-4618-98FD-E0526D1BF751}" sibTransId="{E3591BDA-F1AB-4761-A3BC-CA0098D1A13A}"/>
    <dgm:cxn modelId="{6D1884C0-5D00-46B1-8F08-E20AF8793997}" type="presOf" srcId="{AC08AA0F-CC55-4E04-AA6E-AE8D931D0087}" destId="{A38D71EB-1BE6-4E1C-81D3-0CB2838C3989}" srcOrd="0" destOrd="0" presId="urn:microsoft.com/office/officeart/2005/8/layout/default"/>
    <dgm:cxn modelId="{4D838093-2477-4ABC-80D6-54F7F196531B}" srcId="{A836CDF8-6B16-4BFC-B312-4B5B3ED7401C}" destId="{D221015F-D448-485B-BC9B-7713D6B79A04}" srcOrd="3" destOrd="0" parTransId="{0663B547-9B66-40A9-A98A-56CF8B90C430}" sibTransId="{888490F7-06B3-4C11-BF17-0BC0C096A3FC}"/>
    <dgm:cxn modelId="{AE8EB756-3B08-4B6D-882A-CED7270CBDD2}" srcId="{A836CDF8-6B16-4BFC-B312-4B5B3ED7401C}" destId="{51F51FC3-64C8-47FE-89B1-7D5ED4CE399B}" srcOrd="1" destOrd="0" parTransId="{E020BC95-DA54-4BCD-B004-62EB54CD6803}" sibTransId="{C77765C7-3ECE-4364-9EFC-FBC1CB5A5E22}"/>
    <dgm:cxn modelId="{3DA16BC9-F3B8-4995-8E3C-7E9E0053E230}" type="presOf" srcId="{A836CDF8-6B16-4BFC-B312-4B5B3ED7401C}" destId="{4C30ED97-F3AB-4DDD-94F3-1AEE8F7DC2C8}" srcOrd="0" destOrd="0" presId="urn:microsoft.com/office/officeart/2005/8/layout/default"/>
    <dgm:cxn modelId="{1AF1373C-1AD7-4C33-9816-9AB4D32DCCA3}" srcId="{A836CDF8-6B16-4BFC-B312-4B5B3ED7401C}" destId="{56A6A4EA-9BD8-4EF1-B0EF-10B0C622DECE}" srcOrd="6" destOrd="0" parTransId="{C632C125-E50D-404B-9328-F54AA3116639}" sibTransId="{664FFCD0-EDC3-4819-B7D7-DF776E9A608F}"/>
    <dgm:cxn modelId="{93C344AA-6EA0-421C-BD67-BC688108501C}" type="presOf" srcId="{D221015F-D448-485B-BC9B-7713D6B79A04}" destId="{8C90E965-52C2-4C04-9546-51BE8ABB5E08}" srcOrd="0" destOrd="0" presId="urn:microsoft.com/office/officeart/2005/8/layout/default"/>
    <dgm:cxn modelId="{644D771C-2A93-459B-8545-87A2A149263C}" type="presOf" srcId="{6A15EBDA-1935-4B43-8C8A-426D9CA57B16}" destId="{AE6B2DB5-804F-4FAC-B98E-20D440CCD80B}" srcOrd="0" destOrd="0" presId="urn:microsoft.com/office/officeart/2005/8/layout/default"/>
    <dgm:cxn modelId="{566D32A9-0422-48BD-8D2B-D5078451F684}" type="presOf" srcId="{3E35EA6A-8545-4F93-A603-FDA50806F321}" destId="{EF6BA169-EDF5-417C-9268-C61EA6C71108}" srcOrd="0" destOrd="0" presId="urn:microsoft.com/office/officeart/2005/8/layout/default"/>
    <dgm:cxn modelId="{C5F14058-6781-48B6-B6BA-AD8A9AA6D1C8}" srcId="{A836CDF8-6B16-4BFC-B312-4B5B3ED7401C}" destId="{6A15EBDA-1935-4B43-8C8A-426D9CA57B16}" srcOrd="4" destOrd="0" parTransId="{D845E612-ED89-4C07-988A-6F679D5B4A05}" sibTransId="{7D93663C-1907-449E-9C4C-736EB0695F65}"/>
    <dgm:cxn modelId="{31F50A4B-4E74-46B4-B4C8-883FF89680A0}" type="presOf" srcId="{51F51FC3-64C8-47FE-89B1-7D5ED4CE399B}" destId="{1D4FD022-CCF0-49AF-99D2-EBC919EB3340}" srcOrd="0" destOrd="0" presId="urn:microsoft.com/office/officeart/2005/8/layout/default"/>
    <dgm:cxn modelId="{AF07B767-D76A-4749-A9B1-293ACC3734C4}" type="presOf" srcId="{56A6A4EA-9BD8-4EF1-B0EF-10B0C622DECE}" destId="{F528AD02-A710-4D18-902F-87D3BFEFB7B7}" srcOrd="0" destOrd="0" presId="urn:microsoft.com/office/officeart/2005/8/layout/default"/>
    <dgm:cxn modelId="{7D0E12E0-0BBA-4E60-A5EB-2C6C7EE3713F}" type="presParOf" srcId="{4C30ED97-F3AB-4DDD-94F3-1AEE8F7DC2C8}" destId="{A38D71EB-1BE6-4E1C-81D3-0CB2838C3989}" srcOrd="0" destOrd="0" presId="urn:microsoft.com/office/officeart/2005/8/layout/default"/>
    <dgm:cxn modelId="{82CB82BB-37B2-4C8A-8665-0A90115F316E}" type="presParOf" srcId="{4C30ED97-F3AB-4DDD-94F3-1AEE8F7DC2C8}" destId="{4FEAD215-B363-4CF5-B80A-6666DE6CADBC}" srcOrd="1" destOrd="0" presId="urn:microsoft.com/office/officeart/2005/8/layout/default"/>
    <dgm:cxn modelId="{9B78ECC2-45DE-438A-BB68-3E28CBDC6DF0}" type="presParOf" srcId="{4C30ED97-F3AB-4DDD-94F3-1AEE8F7DC2C8}" destId="{1D4FD022-CCF0-49AF-99D2-EBC919EB3340}" srcOrd="2" destOrd="0" presId="urn:microsoft.com/office/officeart/2005/8/layout/default"/>
    <dgm:cxn modelId="{D1E5E94D-AFE4-4690-BB0A-1AAB7FADC094}" type="presParOf" srcId="{4C30ED97-F3AB-4DDD-94F3-1AEE8F7DC2C8}" destId="{E0083BA0-D71D-47D2-940C-6A27CE297FAF}" srcOrd="3" destOrd="0" presId="urn:microsoft.com/office/officeart/2005/8/layout/default"/>
    <dgm:cxn modelId="{99512778-34C7-457B-AC6A-F83D0E9B158B}" type="presParOf" srcId="{4C30ED97-F3AB-4DDD-94F3-1AEE8F7DC2C8}" destId="{EF6BA169-EDF5-417C-9268-C61EA6C71108}" srcOrd="4" destOrd="0" presId="urn:microsoft.com/office/officeart/2005/8/layout/default"/>
    <dgm:cxn modelId="{ECB673B6-586A-42E7-95B0-F5A6FA63DAB1}" type="presParOf" srcId="{4C30ED97-F3AB-4DDD-94F3-1AEE8F7DC2C8}" destId="{76773419-0135-4297-8840-DBAAD878E920}" srcOrd="5" destOrd="0" presId="urn:microsoft.com/office/officeart/2005/8/layout/default"/>
    <dgm:cxn modelId="{AB0F73E2-AF3A-494A-86F6-C3E4E204B4A8}" type="presParOf" srcId="{4C30ED97-F3AB-4DDD-94F3-1AEE8F7DC2C8}" destId="{8C90E965-52C2-4C04-9546-51BE8ABB5E08}" srcOrd="6" destOrd="0" presId="urn:microsoft.com/office/officeart/2005/8/layout/default"/>
    <dgm:cxn modelId="{D7323EFA-2466-4E9D-89BA-C5F95C85ACD6}" type="presParOf" srcId="{4C30ED97-F3AB-4DDD-94F3-1AEE8F7DC2C8}" destId="{A0B8E2DA-E8BB-425B-9A79-826C1EBB2B7E}" srcOrd="7" destOrd="0" presId="urn:microsoft.com/office/officeart/2005/8/layout/default"/>
    <dgm:cxn modelId="{AED3FD57-C9D4-45BC-9381-D34388DB7E3A}" type="presParOf" srcId="{4C30ED97-F3AB-4DDD-94F3-1AEE8F7DC2C8}" destId="{AE6B2DB5-804F-4FAC-B98E-20D440CCD80B}" srcOrd="8" destOrd="0" presId="urn:microsoft.com/office/officeart/2005/8/layout/default"/>
    <dgm:cxn modelId="{153950AE-9C54-4CF1-8FA8-D80A2DDE9B9F}" type="presParOf" srcId="{4C30ED97-F3AB-4DDD-94F3-1AEE8F7DC2C8}" destId="{31AF76A7-863C-4DC0-B969-05AE2E214CA9}" srcOrd="9" destOrd="0" presId="urn:microsoft.com/office/officeart/2005/8/layout/default"/>
    <dgm:cxn modelId="{98F8F442-1BAE-43A5-9ACA-21949FADADA2}" type="presParOf" srcId="{4C30ED97-F3AB-4DDD-94F3-1AEE8F7DC2C8}" destId="{1C0246A5-1F7C-4562-995C-DB774C0D5ABF}" srcOrd="10" destOrd="0" presId="urn:microsoft.com/office/officeart/2005/8/layout/default"/>
    <dgm:cxn modelId="{1E32B34A-9C27-4024-B5F6-C1099795EB4E}" type="presParOf" srcId="{4C30ED97-F3AB-4DDD-94F3-1AEE8F7DC2C8}" destId="{FCAE2DC0-6A15-44BE-BC11-47B51BDE2F6A}" srcOrd="11" destOrd="0" presId="urn:microsoft.com/office/officeart/2005/8/layout/default"/>
    <dgm:cxn modelId="{8B8DB599-BC6B-4F1B-9339-7F077CA7DCFE}" type="presParOf" srcId="{4C30ED97-F3AB-4DDD-94F3-1AEE8F7DC2C8}" destId="{F528AD02-A710-4D18-902F-87D3BFEFB7B7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D71EB-1BE6-4E1C-81D3-0CB2838C3989}">
      <dsp:nvSpPr>
        <dsp:cNvPr id="0" name=""/>
        <dsp:cNvSpPr/>
      </dsp:nvSpPr>
      <dsp:spPr>
        <a:xfrm>
          <a:off x="360041" y="627"/>
          <a:ext cx="2031372" cy="12188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>
              <a:solidFill>
                <a:schemeClr val="tx1"/>
              </a:solidFill>
            </a:rPr>
            <a:t>Technology</a:t>
          </a:r>
          <a:endParaRPr lang="en-AU" sz="2400" b="1" kern="1200" dirty="0">
            <a:solidFill>
              <a:schemeClr val="tx1"/>
            </a:solidFill>
          </a:endParaRPr>
        </a:p>
      </dsp:txBody>
      <dsp:txXfrm>
        <a:off x="360041" y="627"/>
        <a:ext cx="2031372" cy="1218823"/>
      </dsp:txXfrm>
    </dsp:sp>
    <dsp:sp modelId="{1D4FD022-CCF0-49AF-99D2-EBC919EB3340}">
      <dsp:nvSpPr>
        <dsp:cNvPr id="0" name=""/>
        <dsp:cNvSpPr/>
      </dsp:nvSpPr>
      <dsp:spPr>
        <a:xfrm>
          <a:off x="2594550" y="627"/>
          <a:ext cx="2031372" cy="12188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>
              <a:solidFill>
                <a:schemeClr val="tx1"/>
              </a:solidFill>
            </a:rPr>
            <a:t>health of the economy, </a:t>
          </a:r>
          <a:endParaRPr lang="en-AU" sz="2400" b="1" kern="1200" dirty="0">
            <a:solidFill>
              <a:schemeClr val="tx1"/>
            </a:solidFill>
          </a:endParaRPr>
        </a:p>
      </dsp:txBody>
      <dsp:txXfrm>
        <a:off x="2594550" y="627"/>
        <a:ext cx="2031372" cy="1218823"/>
      </dsp:txXfrm>
    </dsp:sp>
    <dsp:sp modelId="{EF6BA169-EDF5-417C-9268-C61EA6C71108}">
      <dsp:nvSpPr>
        <dsp:cNvPr id="0" name=""/>
        <dsp:cNvSpPr/>
      </dsp:nvSpPr>
      <dsp:spPr>
        <a:xfrm>
          <a:off x="4829060" y="627"/>
          <a:ext cx="3415346" cy="12188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>
              <a:solidFill>
                <a:schemeClr val="tx1"/>
              </a:solidFill>
            </a:rPr>
            <a:t>employer and employee expectations, </a:t>
          </a:r>
          <a:endParaRPr lang="en-AU" sz="2400" b="1" kern="1200" dirty="0">
            <a:solidFill>
              <a:schemeClr val="tx1"/>
            </a:solidFill>
          </a:endParaRPr>
        </a:p>
      </dsp:txBody>
      <dsp:txXfrm>
        <a:off x="4829060" y="627"/>
        <a:ext cx="3415346" cy="1218823"/>
      </dsp:txXfrm>
    </dsp:sp>
    <dsp:sp modelId="{8C90E965-52C2-4C04-9546-51BE8ABB5E08}">
      <dsp:nvSpPr>
        <dsp:cNvPr id="0" name=""/>
        <dsp:cNvSpPr/>
      </dsp:nvSpPr>
      <dsp:spPr>
        <a:xfrm>
          <a:off x="360041" y="1422588"/>
          <a:ext cx="3056321" cy="12188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>
              <a:solidFill>
                <a:schemeClr val="tx1"/>
              </a:solidFill>
            </a:rPr>
            <a:t>consumer demands, and</a:t>
          </a:r>
          <a:endParaRPr lang="en-AU" sz="2400" b="1" kern="1200" dirty="0">
            <a:solidFill>
              <a:schemeClr val="tx1"/>
            </a:solidFill>
          </a:endParaRPr>
        </a:p>
      </dsp:txBody>
      <dsp:txXfrm>
        <a:off x="360041" y="1422588"/>
        <a:ext cx="3056321" cy="1218823"/>
      </dsp:txXfrm>
    </dsp:sp>
    <dsp:sp modelId="{AE6B2DB5-804F-4FAC-B98E-20D440CCD80B}">
      <dsp:nvSpPr>
        <dsp:cNvPr id="0" name=""/>
        <dsp:cNvSpPr/>
      </dsp:nvSpPr>
      <dsp:spPr>
        <a:xfrm>
          <a:off x="3619500" y="1422588"/>
          <a:ext cx="2031372" cy="121882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>
              <a:solidFill>
                <a:schemeClr val="tx1"/>
              </a:solidFill>
            </a:rPr>
            <a:t>globalisation. </a:t>
          </a:r>
          <a:endParaRPr lang="en-AU" sz="2400" b="1" kern="1200" dirty="0">
            <a:solidFill>
              <a:schemeClr val="tx1"/>
            </a:solidFill>
          </a:endParaRPr>
        </a:p>
      </dsp:txBody>
      <dsp:txXfrm>
        <a:off x="3619500" y="1422588"/>
        <a:ext cx="2031372" cy="1218823"/>
      </dsp:txXfrm>
    </dsp:sp>
    <dsp:sp modelId="{1C0246A5-1F7C-4562-995C-DB774C0D5ABF}">
      <dsp:nvSpPr>
        <dsp:cNvPr id="0" name=""/>
        <dsp:cNvSpPr/>
      </dsp:nvSpPr>
      <dsp:spPr>
        <a:xfrm>
          <a:off x="5854009" y="1422588"/>
          <a:ext cx="2390397" cy="12188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>
              <a:solidFill>
                <a:schemeClr val="tx1"/>
              </a:solidFill>
            </a:rPr>
            <a:t>Changing opportunities</a:t>
          </a:r>
          <a:endParaRPr lang="en-AU" sz="2400" b="1" kern="1200" dirty="0">
            <a:solidFill>
              <a:schemeClr val="tx1"/>
            </a:solidFill>
          </a:endParaRPr>
        </a:p>
      </dsp:txBody>
      <dsp:txXfrm>
        <a:off x="5854009" y="1422588"/>
        <a:ext cx="2390397" cy="1218823"/>
      </dsp:txXfrm>
    </dsp:sp>
    <dsp:sp modelId="{F528AD02-A710-4D18-902F-87D3BFEFB7B7}">
      <dsp:nvSpPr>
        <dsp:cNvPr id="0" name=""/>
        <dsp:cNvSpPr/>
      </dsp:nvSpPr>
      <dsp:spPr>
        <a:xfrm>
          <a:off x="2613605" y="2844548"/>
          <a:ext cx="3377237" cy="12188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2400" b="1" kern="1200" dirty="0" smtClean="0">
              <a:solidFill>
                <a:schemeClr val="tx1"/>
              </a:solidFill>
            </a:rPr>
            <a:t>Government regulations and unions</a:t>
          </a:r>
          <a:endParaRPr lang="en-AU" sz="2400" b="1" kern="1200" dirty="0">
            <a:solidFill>
              <a:schemeClr val="tx1"/>
            </a:solidFill>
          </a:endParaRPr>
        </a:p>
      </dsp:txBody>
      <dsp:txXfrm>
        <a:off x="2613605" y="2844548"/>
        <a:ext cx="3377237" cy="1218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85C66-6F99-5147-A7A6-00E67EF0504C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9A7CE-BD87-0E4C-B7C4-7A0CFA12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29/5/18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995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29/5/18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68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29/5/18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85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29/5/18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823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29/5/18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4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29/5/18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40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29/5/18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23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29/5/18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79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29/5/18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45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29/5/18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635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16C4-9C4E-4113-80B6-7B4612A69929}" type="datetimeFigureOut">
              <a:rPr lang="en-AU" smtClean="0"/>
              <a:t>29/5/18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858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316C4-9C4E-4113-80B6-7B4612A69929}" type="datetimeFigureOut">
              <a:rPr lang="en-AU" smtClean="0"/>
              <a:t>29/5/18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985C3-C905-4D28-8C98-EB5CE71471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562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804"/>
            <a:ext cx="9144000" cy="45653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774" y="-13860"/>
            <a:ext cx="81612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eucher" pitchFamily="2" charset="0"/>
              </a:rPr>
              <a:t>Economics &amp; Business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leucher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301208"/>
            <a:ext cx="9169277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eucher" pitchFamily="2" charset="0"/>
              </a:rPr>
              <a:t>Lesson </a:t>
            </a:r>
            <a:r>
              <a:rPr lang="en-US" sz="5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eucher" pitchFamily="2" charset="0"/>
              </a:rPr>
              <a:t>14 </a:t>
            </a:r>
            <a:r>
              <a:rPr lang="en-US" sz="5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eucher" pitchFamily="2" charset="0"/>
              </a:rPr>
              <a:t>– Influences on </a:t>
            </a:r>
            <a:r>
              <a:rPr lang="en-US" sz="50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eucher" pitchFamily="2" charset="0"/>
              </a:rPr>
              <a:t>Work</a:t>
            </a:r>
          </a:p>
          <a:p>
            <a:pPr algn="ctr"/>
            <a:r>
              <a:rPr lang="en-US" sz="5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Bleucher" pitchFamily="2" charset="0"/>
              </a:rPr>
              <a:t>Outsourcing and Offshoring</a:t>
            </a:r>
            <a:endParaRPr lang="en-US" sz="50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Bleuch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9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05114967"/>
              </p:ext>
            </p:extLst>
          </p:nvPr>
        </p:nvGraphicFramePr>
        <p:xfrm>
          <a:off x="0" y="2132856"/>
          <a:ext cx="86044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99466" y="188640"/>
            <a:ext cx="894507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Ravie" panose="04040805050809020602" pitchFamily="82" charset="0"/>
              </a:rPr>
              <a:t>Influences on work</a:t>
            </a:r>
          </a:p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Ravie" panose="04040805050809020602" pitchFamily="82" charset="0"/>
              </a:rPr>
              <a:t>today</a:t>
            </a:r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Ravie" panose="04040805050809020602" pitchFamily="82" charset="0"/>
              </a:rPr>
              <a:t>: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Ravie" panose="04040805050809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3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92" y="1106742"/>
            <a:ext cx="7260336" cy="144475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27585" y="2888940"/>
            <a:ext cx="7351744" cy="2430270"/>
          </a:xfrm>
          <a:prstGeom prst="round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3200" dirty="0">
                <a:solidFill>
                  <a:srgbClr val="FF0000"/>
                </a:solidFill>
              </a:rPr>
              <a:t>Globalisation </a:t>
            </a:r>
            <a:r>
              <a:rPr lang="en-AU" sz="3200" dirty="0">
                <a:solidFill>
                  <a:schemeClr val="tx1"/>
                </a:solidFill>
              </a:rPr>
              <a:t>is the </a:t>
            </a:r>
            <a:r>
              <a:rPr lang="en-AU" sz="3200" dirty="0"/>
              <a:t>process that enables markets and companies to operate internationally and world views, products and ideas to be freely exchanged</a:t>
            </a:r>
          </a:p>
        </p:txBody>
      </p:sp>
    </p:spTree>
    <p:extLst>
      <p:ext uri="{BB962C8B-B14F-4D97-AF65-F5344CB8AC3E}">
        <p14:creationId xmlns:p14="http://schemas.microsoft.com/office/powerpoint/2010/main" val="138133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6632"/>
            <a:ext cx="4356100" cy="3390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665835"/>
            <a:ext cx="4524375" cy="3019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50564" y="3125019"/>
            <a:ext cx="3679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ffshoring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16829" y="692696"/>
            <a:ext cx="4185212" cy="156966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outsourcing: </a:t>
            </a:r>
            <a:r>
              <a:rPr lang="en-AU" sz="2400" dirty="0"/>
              <a:t>contracting a person or people outside an organisation to perform certain work </a:t>
            </a:r>
            <a:r>
              <a:rPr lang="en-AU" sz="2400" dirty="0" smtClean="0"/>
              <a:t>tasks</a:t>
            </a:r>
            <a:endParaRPr lang="en-AU" sz="2400" dirty="0"/>
          </a:p>
        </p:txBody>
      </p:sp>
      <p:sp>
        <p:nvSpPr>
          <p:cNvPr id="6" name="Rectangle 5"/>
          <p:cNvSpPr/>
          <p:nvPr/>
        </p:nvSpPr>
        <p:spPr>
          <a:xfrm>
            <a:off x="144636" y="4293096"/>
            <a:ext cx="4185212" cy="193899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AU" sz="2400" dirty="0">
                <a:solidFill>
                  <a:srgbClr val="FF0000"/>
                </a:solidFill>
              </a:rPr>
              <a:t>offshoring:</a:t>
            </a:r>
            <a:r>
              <a:rPr lang="en-AU" sz="2400" dirty="0"/>
              <a:t> moving certain work processes to be performed overseas rather than being carried out ‘in-house’ by an organisation</a:t>
            </a:r>
          </a:p>
        </p:txBody>
      </p:sp>
    </p:spTree>
    <p:extLst>
      <p:ext uri="{BB962C8B-B14F-4D97-AF65-F5344CB8AC3E}">
        <p14:creationId xmlns:p14="http://schemas.microsoft.com/office/powerpoint/2010/main" val="267745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08212"/>
            <a:ext cx="8466747" cy="58326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62101" y="0"/>
            <a:ext cx="4389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Why offshore?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545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183476"/>
              </p:ext>
            </p:extLst>
          </p:nvPr>
        </p:nvGraphicFramePr>
        <p:xfrm>
          <a:off x="3" y="980728"/>
          <a:ext cx="9143997" cy="6090370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3047999"/>
                <a:gridCol w="3047999"/>
                <a:gridCol w="3047999"/>
              </a:tblGrid>
              <a:tr h="812554"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rgbClr val="0070C0"/>
                          </a:solidFill>
                        </a:rPr>
                        <a:t>goods, some of which are imported into the country, e.g. tinned tomatoes, electrical goods, clothing, wine etc.</a:t>
                      </a:r>
                    </a:p>
                  </a:txBody>
                  <a:tcPr marL="47642" marR="47642" marT="23821" marB="23821" anchor="ctr"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rgbClr val="FF0000"/>
                          </a:solidFill>
                        </a:rPr>
                        <a:t>Ability to reduce the costs of manufacturing or providing a service by employing cheaper overseas-based labour</a:t>
                      </a:r>
                    </a:p>
                  </a:txBody>
                  <a:tcPr marL="47642" marR="47642" marT="23821" marB="23821" anchor="ctr"/>
                </a:tc>
                <a:tc>
                  <a:txBody>
                    <a:bodyPr/>
                    <a:lstStyle/>
                    <a:p>
                      <a:r>
                        <a:rPr lang="en-AU" sz="1600">
                          <a:solidFill>
                            <a:srgbClr val="7030A0"/>
                          </a:solidFill>
                        </a:rPr>
                        <a:t>Loss of jobs as some roles are moved to overseas providers</a:t>
                      </a:r>
                    </a:p>
                  </a:txBody>
                  <a:tcPr marL="47642" marR="47642" marT="23821" marB="23821" anchor="ctr"/>
                </a:tc>
              </a:tr>
              <a:tr h="812554">
                <a:tc>
                  <a:txBody>
                    <a:bodyPr/>
                    <a:lstStyle/>
                    <a:p>
                      <a:r>
                        <a:rPr lang="en-AU" sz="1600">
                          <a:solidFill>
                            <a:srgbClr val="0070C0"/>
                          </a:solidFill>
                        </a:rPr>
                        <a:t>Access to goods at lower prices</a:t>
                      </a:r>
                    </a:p>
                  </a:txBody>
                  <a:tcPr marL="47642" marR="47642" marT="23821" marB="23821" anchor="ctr"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rgbClr val="FF0000"/>
                          </a:solidFill>
                        </a:rPr>
                        <a:t>Access to new markets overseas</a:t>
                      </a:r>
                    </a:p>
                  </a:txBody>
                  <a:tcPr marL="47642" marR="47642" marT="23821" marB="23821" anchor="ctr"/>
                </a:tc>
                <a:tc>
                  <a:txBody>
                    <a:bodyPr/>
                    <a:lstStyle/>
                    <a:p>
                      <a:r>
                        <a:rPr lang="en-AU" sz="1600">
                          <a:solidFill>
                            <a:srgbClr val="7030A0"/>
                          </a:solidFill>
                        </a:rPr>
                        <a:t>Potential for individuals to travel, work and/or study overseas; taking skills, knowledge and capabilities with them</a:t>
                      </a:r>
                    </a:p>
                  </a:txBody>
                  <a:tcPr marL="47642" marR="47642" marT="23821" marB="23821" anchor="ctr"/>
                </a:tc>
              </a:tr>
              <a:tr h="812554"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rgbClr val="0070C0"/>
                          </a:solidFill>
                        </a:rPr>
                        <a:t>Ability to browse and buy online and have purchases delivered to the door, eliminating the need to travel to stores</a:t>
                      </a:r>
                    </a:p>
                  </a:txBody>
                  <a:tcPr marL="47642" marR="47642" marT="23821" marB="23821" anchor="ctr"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rgbClr val="FF0000"/>
                          </a:solidFill>
                        </a:rPr>
                        <a:t>Increased ability to access new technologies from overseas</a:t>
                      </a:r>
                    </a:p>
                  </a:txBody>
                  <a:tcPr marL="47642" marR="47642" marT="23821" marB="23821" anchor="ctr"/>
                </a:tc>
                <a:tc>
                  <a:txBody>
                    <a:bodyPr/>
                    <a:lstStyle/>
                    <a:p>
                      <a:r>
                        <a:rPr lang="en-AU" sz="1600">
                          <a:solidFill>
                            <a:srgbClr val="7030A0"/>
                          </a:solidFill>
                        </a:rPr>
                        <a:t>Potential to work for international companies that bring their business to Australia</a:t>
                      </a:r>
                    </a:p>
                  </a:txBody>
                  <a:tcPr marL="47642" marR="47642" marT="23821" marB="23821" anchor="ctr"/>
                </a:tc>
              </a:tr>
              <a:tr h="1574323">
                <a:tc>
                  <a:txBody>
                    <a:bodyPr/>
                    <a:lstStyle/>
                    <a:p>
                      <a:endParaRPr lang="en-AU" sz="1600"/>
                    </a:p>
                  </a:txBody>
                  <a:tcPr marL="47642" marR="47642" marT="23821" marB="23821" anchor="ctr"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rgbClr val="FF0000"/>
                          </a:solidFill>
                        </a:rPr>
                        <a:t>Ability to generate greater income through selling more products to a global market, allowing the potential to further build and develop the business through investment in improvements in technology, productivity and quality</a:t>
                      </a:r>
                    </a:p>
                  </a:txBody>
                  <a:tcPr marL="47642" marR="47642" marT="23821" marB="23821" anchor="ctr"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rgbClr val="7030A0"/>
                          </a:solidFill>
                        </a:rPr>
                        <a:t>New jobs created as a result of business growth through exporting products such as wine, cars, gas, minerals, to other countries</a:t>
                      </a:r>
                    </a:p>
                  </a:txBody>
                  <a:tcPr marL="47642" marR="47642" marT="23821" marB="23821" anchor="ctr"/>
                </a:tc>
              </a:tr>
              <a:tr h="812554">
                <a:tc>
                  <a:txBody>
                    <a:bodyPr/>
                    <a:lstStyle/>
                    <a:p>
                      <a:endParaRPr lang="en-AU" sz="1600"/>
                    </a:p>
                  </a:txBody>
                  <a:tcPr marL="47642" marR="47642" marT="23821" marB="23821" anchor="ctr"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rgbClr val="FF0000"/>
                          </a:solidFill>
                        </a:rPr>
                        <a:t>Pressure to become more competitive and produce goods and services more cheaply than overseas competitors</a:t>
                      </a:r>
                    </a:p>
                  </a:txBody>
                  <a:tcPr marL="47642" marR="47642" marT="23821" marB="23821" anchor="ctr"/>
                </a:tc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 marL="47642" marR="47642" marT="23821" marB="23821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182655"/>
              </p:ext>
            </p:extLst>
          </p:nvPr>
        </p:nvGraphicFramePr>
        <p:xfrm>
          <a:off x="-180528" y="404664"/>
          <a:ext cx="9324528" cy="457200"/>
        </p:xfrm>
        <a:graphic>
          <a:graphicData uri="http://schemas.openxmlformats.org/drawingml/2006/table">
            <a:tbl>
              <a:tblPr/>
              <a:tblGrid>
                <a:gridCol w="3108176"/>
                <a:gridCol w="3108176"/>
                <a:gridCol w="31081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rgbClr val="0070C0"/>
                          </a:solidFill>
                        </a:rPr>
                        <a:t>Impact on consumers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rgbClr val="FF0000"/>
                          </a:solidFill>
                        </a:rPr>
                        <a:t>Impact on employers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b="1" dirty="0">
                          <a:solidFill>
                            <a:srgbClr val="7030A0"/>
                          </a:solidFill>
                        </a:rPr>
                        <a:t>Impact on employees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96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308</Words>
  <Application>Microsoft Macintosh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Bleucher</vt:lpstr>
      <vt:lpstr>Calibri</vt:lpstr>
      <vt:lpstr>Ravie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Ferguson</dc:creator>
  <cp:lastModifiedBy>Shannon Lowrie (EXT)</cp:lastModifiedBy>
  <cp:revision>86</cp:revision>
  <dcterms:created xsi:type="dcterms:W3CDTF">2015-01-04T03:05:49Z</dcterms:created>
  <dcterms:modified xsi:type="dcterms:W3CDTF">2018-05-29T14:21:56Z</dcterms:modified>
</cp:coreProperties>
</file>