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0" r:id="rId14"/>
    <p:sldId id="266" r:id="rId15"/>
    <p:sldId id="271" r:id="rId16"/>
    <p:sldId id="267" r:id="rId17"/>
    <p:sldId id="272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553200" y="6245225"/>
            <a:ext cx="21336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snell-hitch-155-168.rh.uchicago.edu/~corrigan/PIcture%2520O-week%2520%2703/magna-carta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`</a:t>
            </a:r>
          </a:p>
        </p:txBody>
      </p:sp>
      <p:sp>
        <p:nvSpPr>
          <p:cNvPr id="32" name="Shape 32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pic>
        <p:nvPicPr>
          <p:cNvPr id="33" name="mediev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816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57200" y="6216650"/>
            <a:ext cx="8305800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400"/>
              </a:spcBef>
              <a:defRPr sz="4000">
                <a:solidFill>
                  <a:schemeClr val="accent3">
                    <a:lumOff val="44000"/>
                  </a:schemeClr>
                </a:solidFill>
                <a:latin typeface="Calligrapher"/>
                <a:ea typeface="Calligrapher"/>
                <a:cs typeface="Calligrapher"/>
                <a:sym typeface="Calligrapher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000">
                <a:solidFill>
                  <a:schemeClr val="accent3">
                    <a:lumOff val="44000"/>
                  </a:schemeClr>
                </a:solidFill>
                <a:latin typeface="Calligrapher"/>
                <a:ea typeface="Calligrapher"/>
                <a:cs typeface="Calligrapher"/>
                <a:sym typeface="Calligrapher"/>
              </a:rPr>
              <a:t>The Middle Ages    (1066-1485)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hauvign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62" y="5049078"/>
            <a:ext cx="2419738" cy="180892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haucer"/>
                <a:ea typeface="Chaucer"/>
                <a:cs typeface="Chaucer"/>
                <a:sym typeface="Chaucer"/>
              </a:rPr>
              <a:t>City Classes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The majority of medieval life centered around the feudal castle.</a:t>
            </a:r>
          </a:p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As the population grew, however, an increasing number of people lived in towns and cities.</a:t>
            </a:r>
          </a:p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Eventually, these cities and their enormous population would render the feudal system obsolete. Why?</a:t>
            </a:r>
          </a:p>
        </p:txBody>
      </p:sp>
    </p:spTree>
    <p:extLst>
      <p:ext uri="{BB962C8B-B14F-4D97-AF65-F5344CB8AC3E}">
        <p14:creationId xmlns:p14="http://schemas.microsoft.com/office/powerpoint/2010/main" val="251661328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7A4743-7622-41AB-ABDB-35CA1F6C8AD8}"/>
              </a:ext>
            </a:extLst>
          </p:cNvPr>
          <p:cNvSpPr txBox="1"/>
          <p:nvPr/>
        </p:nvSpPr>
        <p:spPr>
          <a:xfrm>
            <a:off x="967409" y="662608"/>
            <a:ext cx="7142921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Char char="•"/>
            </a:pPr>
            <a:r>
              <a:rPr lang="en-AU" sz="3200"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The majority of medieval life </a:t>
            </a:r>
            <a:r>
              <a:rPr lang="en-AU" sz="3200" b="1" dirty="0" err="1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centered</a:t>
            </a:r>
            <a:r>
              <a:rPr lang="en-AU" sz="3200"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 around the feudal castle.</a:t>
            </a:r>
          </a:p>
          <a:p>
            <a:pPr>
              <a:buChar char="•"/>
            </a:pPr>
            <a:endParaRPr lang="en-AU" sz="3200" b="1" dirty="0">
              <a:solidFill>
                <a:srgbClr val="0070C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  <a:p>
            <a:pPr>
              <a:buChar char="•"/>
            </a:pPr>
            <a:r>
              <a:rPr lang="en-AU" sz="3200"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As the population grew, however, an increasing number of people lived in towns and cities.</a:t>
            </a:r>
          </a:p>
          <a:p>
            <a:pPr>
              <a:buChar char="•"/>
            </a:pPr>
            <a:endParaRPr lang="en-AU" sz="3200" b="1" dirty="0">
              <a:solidFill>
                <a:srgbClr val="0070C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  <a:p>
            <a:pPr>
              <a:buChar char="•"/>
            </a:pPr>
            <a:r>
              <a:rPr lang="en-AU" sz="3200"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Eventually, these cities and their enormous population would render the feudal system obsolete. Why?</a:t>
            </a:r>
          </a:p>
        </p:txBody>
      </p:sp>
    </p:spTree>
    <p:extLst>
      <p:ext uri="{BB962C8B-B14F-4D97-AF65-F5344CB8AC3E}">
        <p14:creationId xmlns:p14="http://schemas.microsoft.com/office/powerpoint/2010/main" val="14678328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magna-carta1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14800"/>
            <a:ext cx="2895600" cy="2559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magna_magna_magna_b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7" y="228600"/>
            <a:ext cx="2328863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haucer"/>
                <a:ea typeface="Chaucer"/>
                <a:cs typeface="Chaucer"/>
                <a:sym typeface="Chaucer"/>
              </a:rPr>
              <a:t>The Magna Carta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Magna Carta was signed by King John in the year 1215 at Runnymede.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 b="1" dirty="0"/>
              <a:t>King John was forced to sign the document and the signing was a defeat for central papal (of the Pope) power. 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Ultimately, the Magna Carta curbed the Church’s power.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rgbClr val="00B050"/>
                </a:solidFill>
              </a:rPr>
              <a:t>The Magna Carta later became the basis for English constitutional law, in which such rights as trial by jury and legislative taxation were established.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3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3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 advAuto="0"/>
      <p:bldP spid="73" grpId="2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3BE55-F5BD-47DC-A491-2A3A917C2A9A}"/>
              </a:ext>
            </a:extLst>
          </p:cNvPr>
          <p:cNvSpPr txBox="1"/>
          <p:nvPr/>
        </p:nvSpPr>
        <p:spPr>
          <a:xfrm>
            <a:off x="344557" y="558127"/>
            <a:ext cx="8176592" cy="6069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lang="en-AU" sz="3200" b="1" dirty="0">
                <a:solidFill>
                  <a:schemeClr val="tx1"/>
                </a:solidFill>
              </a:rPr>
              <a:t>The Magna Carta was signed by King John in the year 1215 at Runnymede.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endParaRPr lang="en-AU" sz="3200" b="1" dirty="0">
              <a:solidFill>
                <a:schemeClr val="tx1"/>
              </a:solidFill>
            </a:endParaRP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lang="en-AU" sz="3200" b="1" dirty="0">
                <a:solidFill>
                  <a:schemeClr val="tx1"/>
                </a:solidFill>
              </a:rPr>
              <a:t>King John was forced to sign the document and the signing was a defeat for central papal (of the Pope) power. 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endParaRPr lang="en-AU" sz="3200" b="1" dirty="0">
              <a:solidFill>
                <a:schemeClr val="tx1"/>
              </a:solidFill>
            </a:endParaRP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lang="en-AU" sz="3200" b="1" dirty="0">
                <a:solidFill>
                  <a:schemeClr val="tx1"/>
                </a:solidFill>
              </a:rPr>
              <a:t>Ultimately, the Magna Carta curbed the Church’s power.</a:t>
            </a: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endParaRPr lang="en-AU" sz="3200" b="1" dirty="0">
              <a:solidFill>
                <a:schemeClr val="tx1"/>
              </a:solidFill>
            </a:endParaRPr>
          </a:p>
          <a:p>
            <a:pPr marL="300037" indent="-300037">
              <a:lnSpc>
                <a:spcPct val="80000"/>
              </a:lnSpc>
              <a:spcBef>
                <a:spcPts val="600"/>
              </a:spcBef>
              <a:buChar char="•"/>
            </a:pPr>
            <a:r>
              <a:rPr lang="en-AU" sz="3200" b="1" dirty="0">
                <a:solidFill>
                  <a:schemeClr val="tx1"/>
                </a:solidFill>
              </a:rPr>
              <a:t>The Magna Carta later became the basis for English constitutional law, in which such rights as trial by jury and legislative taxation were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8660637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wa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8077200" cy="6865938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609600" y="0"/>
            <a:ext cx="8077200" cy="6858000"/>
          </a:xfrm>
          <a:prstGeom prst="rect">
            <a:avLst/>
          </a:prstGeom>
          <a:solidFill>
            <a:schemeClr val="accent3">
              <a:lumOff val="44000"/>
              <a:alpha val="38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haucer"/>
                <a:ea typeface="Chaucer"/>
                <a:cs typeface="Chaucer"/>
                <a:sym typeface="Chaucer"/>
              </a:rPr>
              <a:t>The Hundred Years’ War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rgbClr val="FFFF0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This war might be called the first national war, waged by England against France and taking place between the years 1337 and 1453.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war concerned issues involving English kings pursuing the French throne.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war was unsuccessful for the English.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rgbClr val="FFFF0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However, after the War, England was not known by its knights but instead its yeomen (small landowners).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animBg="1" advAuto="0"/>
      <p:bldP spid="78" grpId="2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8F273A-4010-455B-A477-34782923ABAE}"/>
              </a:ext>
            </a:extLst>
          </p:cNvPr>
          <p:cNvSpPr txBox="1"/>
          <p:nvPr/>
        </p:nvSpPr>
        <p:spPr>
          <a:xfrm>
            <a:off x="589722" y="423214"/>
            <a:ext cx="7964556" cy="559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This war might be called the first national war, waged by England against France and taking place between the years 1337 and 1453.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war concerned issues involving English kings pursuing the French throne.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war was unsuccessful for the English.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However, after the War, England was not known by its knights but instead its yeomen (small landowners).</a:t>
            </a:r>
          </a:p>
        </p:txBody>
      </p:sp>
    </p:spTree>
    <p:extLst>
      <p:ext uri="{BB962C8B-B14F-4D97-AF65-F5344CB8AC3E}">
        <p14:creationId xmlns:p14="http://schemas.microsoft.com/office/powerpoint/2010/main" val="5107103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gen_plag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38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haucer"/>
                <a:ea typeface="Chaucer"/>
                <a:cs typeface="Chaucer"/>
                <a:sym typeface="Chaucer"/>
              </a:rPr>
              <a:t>The Black Death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rgbClr val="92D05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Also known as the Bubonic Plague, the Black Death struck England between the years 1348 and 1349.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</a:t>
            </a:r>
            <a:r>
              <a:rPr sz="2800" b="1" dirty="0">
                <a:solidFill>
                  <a:srgbClr val="92D05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plague was highly contagious </a:t>
            </a: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and </a:t>
            </a:r>
            <a:r>
              <a:rPr sz="2800" b="1" dirty="0">
                <a:solidFill>
                  <a:srgbClr val="92D05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spread by fleas of infected rats.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</a:t>
            </a:r>
            <a:r>
              <a:rPr sz="2800" b="1" dirty="0">
                <a:solidFill>
                  <a:srgbClr val="92D05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Black Death reduced England’s population by one-third</a:t>
            </a:r>
            <a:r>
              <a:rPr sz="28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sz="2800" b="1" dirty="0">
                <a:solidFill>
                  <a:srgbClr val="92D050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results of the Black Death include freedom for the serfs and the end of feudalism.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1" animBg="1" advAuto="0"/>
      <p:bldP spid="82" grpId="2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3FE6B2-F2B3-4B91-8700-F7676ECA7EA6}"/>
              </a:ext>
            </a:extLst>
          </p:cNvPr>
          <p:cNvSpPr txBox="1"/>
          <p:nvPr/>
        </p:nvSpPr>
        <p:spPr>
          <a:xfrm>
            <a:off x="510209" y="473731"/>
            <a:ext cx="8123582" cy="559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Also known as the Bubonic Plague, the Black Death struck England between the years 1348 and 1349.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plague was highly contagious and spread by fleas of infected rats.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Black Death reduced England’s population by one-third.</a:t>
            </a: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endParaRPr lang="en-AU" sz="2800" b="1" dirty="0">
              <a:solidFill>
                <a:schemeClr val="tx1"/>
              </a:solidFill>
              <a:effectLst>
                <a:outerShdw blurRad="12700" dist="25400" dir="2700000" rotWithShape="0">
                  <a:schemeClr val="accent3">
                    <a:lumOff val="44000"/>
                  </a:schemeClr>
                </a:outerShdw>
              </a:effectLst>
            </a:endParaRPr>
          </a:p>
          <a:p>
            <a:pPr marL="300037" indent="-300037">
              <a:lnSpc>
                <a:spcPct val="90000"/>
              </a:lnSpc>
              <a:spcBef>
                <a:spcPts val="600"/>
              </a:spcBef>
              <a:buChar char="•"/>
            </a:pPr>
            <a:r>
              <a:rPr lang="en-AU" sz="2800" b="1" dirty="0">
                <a:solidFill>
                  <a:schemeClr val="tx1"/>
                </a:solidFill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results of the Black Death include freedom for the serfs and the end of feudalism.</a:t>
            </a:r>
          </a:p>
        </p:txBody>
      </p:sp>
    </p:spTree>
    <p:extLst>
      <p:ext uri="{BB962C8B-B14F-4D97-AF65-F5344CB8AC3E}">
        <p14:creationId xmlns:p14="http://schemas.microsoft.com/office/powerpoint/2010/main" val="3180028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3_00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-1" y="0"/>
            <a:ext cx="9144002" cy="6934200"/>
          </a:xfrm>
          <a:prstGeom prst="rect">
            <a:avLst/>
          </a:prstGeom>
          <a:solidFill>
            <a:schemeClr val="accent3">
              <a:lumOff val="44000"/>
              <a:alpha val="50999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haucer"/>
                <a:ea typeface="Chaucer"/>
                <a:cs typeface="Chaucer"/>
                <a:sym typeface="Chaucer"/>
              </a:rPr>
              <a:t>The Middle Ages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William the Conqueror and the Battle of Hastings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Feudalism and Knighthood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Women’s Roles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Chivalry and Courtly Love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City Classes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Crusades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Saint Thomas á Becket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The Magna Carta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The Hundred Years’ War</a:t>
            </a:r>
          </a:p>
          <a:p>
            <a:pPr marL="282035" indent="-282035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632" b="1"/>
              <a:t>The Black Death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  <p:bldP spid="39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100000">
              <a:srgbClr val="76762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ar6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818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389878" y="0"/>
            <a:ext cx="8229600" cy="7190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haucer"/>
                <a:ea typeface="Chaucer"/>
                <a:cs typeface="Chaucer"/>
                <a:sym typeface="Chaucer"/>
              </a:rPr>
              <a:t>The Battle of Hastings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1021" y="719091"/>
            <a:ext cx="8886548" cy="61389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r>
              <a:rPr sz="2574" b="1" dirty="0"/>
              <a:t>This battle took place in October, 1066.</a:t>
            </a:r>
            <a:endParaRPr lang="en-AU" sz="2574" b="1" dirty="0"/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endParaRPr sz="2574" b="1" dirty="0"/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r>
              <a:rPr sz="2574" b="1" dirty="0">
                <a:solidFill>
                  <a:schemeClr val="tx1"/>
                </a:solidFill>
              </a:rPr>
              <a:t>Duke William (William the Conqueror) of Normandy, France, defeated and killed King Harold of England, the last of the Anglo-Saxon kings.</a:t>
            </a:r>
            <a:endParaRPr lang="en-AU" sz="2574" b="1" dirty="0">
              <a:solidFill>
                <a:schemeClr val="tx1"/>
              </a:solidFill>
            </a:endParaRPr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endParaRPr sz="2574" b="1" dirty="0"/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r>
              <a:rPr sz="2574" b="1" dirty="0">
                <a:solidFill>
                  <a:schemeClr val="bg1"/>
                </a:solidFill>
              </a:rPr>
              <a:t>William seized the throne, claiming what he thought was rightfully his.</a:t>
            </a:r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r>
              <a:rPr sz="2574" b="1" dirty="0">
                <a:solidFill>
                  <a:schemeClr val="bg1"/>
                </a:solidFill>
              </a:rPr>
              <a:t>William did not want to eliminate Anglo-Saxon culture; instead, he wanted to simply rule them.</a:t>
            </a:r>
            <a:endParaRPr lang="en-AU" sz="2574" b="1" dirty="0">
              <a:solidFill>
                <a:schemeClr val="bg1"/>
              </a:solidFill>
            </a:endParaRPr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endParaRPr sz="2574" b="1" dirty="0"/>
          </a:p>
          <a:p>
            <a:pPr marL="275820" indent="-275820" defTabSz="905255">
              <a:lnSpc>
                <a:spcPct val="110000"/>
              </a:lnSpc>
              <a:spcBef>
                <a:spcPts val="0"/>
              </a:spcBef>
              <a:buChar char="•"/>
              <a:defRPr sz="3168">
                <a:solidFill>
                  <a:schemeClr val="accent3">
                    <a:lumOff val="44000"/>
                  </a:schemeClr>
                </a:solidFill>
              </a:defRPr>
            </a:pPr>
            <a:r>
              <a:rPr sz="2574" b="1" dirty="0">
                <a:solidFill>
                  <a:schemeClr val="tx1"/>
                </a:solidFill>
              </a:rPr>
              <a:t>William ordered the Domesday book, an inventory of nearly every piece of property in England including land, cattle, and buildings.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 advAuto="0"/>
      <p:bldP spid="43" grpId="2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hosok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6"/>
            <a:ext cx="9144000" cy="684847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haucer"/>
                <a:ea typeface="Chaucer"/>
                <a:cs typeface="Chaucer"/>
                <a:sym typeface="Chaucer"/>
              </a:rPr>
              <a:t>Feudalism and Knighthood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3">
                  <a:lumOff val="44000"/>
                </a:schemeClr>
              </a:buClr>
              <a:buChar char="•"/>
            </a:pPr>
            <a:r>
              <a:rPr b="1" dirty="0">
                <a:solidFill>
                  <a:srgbClr val="FF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Feudalism</a:t>
            </a:r>
            <a:r>
              <a:rPr b="1" dirty="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 – </a:t>
            </a:r>
            <a:r>
              <a:rPr b="1" dirty="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a social, caste, property, and military system that was based on a religious concept of hierarchy.</a:t>
            </a:r>
          </a:p>
          <a:p>
            <a:pPr>
              <a:lnSpc>
                <a:spcPct val="90000"/>
              </a:lnSpc>
              <a:buClr>
                <a:schemeClr val="accent3">
                  <a:lumOff val="44000"/>
                </a:schemeClr>
              </a:buClr>
              <a:buChar char="•"/>
            </a:pPr>
            <a:r>
              <a:rPr b="1" dirty="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Feudalism ruled the Middle Ages.</a:t>
            </a:r>
          </a:p>
          <a:p>
            <a:pPr>
              <a:lnSpc>
                <a:spcPct val="90000"/>
              </a:lnSpc>
              <a:buClr>
                <a:schemeClr val="accent3">
                  <a:lumOff val="44000"/>
                </a:schemeClr>
              </a:buClr>
              <a:buChar char="•"/>
            </a:pPr>
            <a:r>
              <a:rPr b="1" dirty="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Knights were near the top of the feudal hierarchy. </a:t>
            </a:r>
          </a:p>
          <a:p>
            <a:pPr>
              <a:lnSpc>
                <a:spcPct val="90000"/>
              </a:lnSpc>
              <a:buClr>
                <a:schemeClr val="accent3">
                  <a:lumOff val="44000"/>
                </a:schemeClr>
              </a:buClr>
              <a:buChar char="•"/>
            </a:pPr>
            <a:r>
              <a:rPr b="1" dirty="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Knighthood was grounded in the feudal idea of loyalty and it entailed a complex system of social codes.</a:t>
            </a:r>
            <a:r>
              <a:rPr dirty="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2" dur="indefinite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 advAuto="0"/>
      <p:bldP spid="4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55307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  <a:latin typeface="Chaucer"/>
                <a:ea typeface="Chaucer"/>
                <a:cs typeface="Chaucer"/>
                <a:sym typeface="Chaucer"/>
              </a:rPr>
              <a:t>Women in Medieval Society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1962" indent="-271962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538" b="1" dirty="0">
                <a:solidFill>
                  <a:srgbClr val="FF0000"/>
                </a:solidFill>
              </a:rPr>
              <a:t>Since they were not soldiers, women had no political rights in a system that was primarily military.</a:t>
            </a:r>
          </a:p>
          <a:p>
            <a:pPr marL="271962" indent="-271962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538" b="1" dirty="0">
                <a:solidFill>
                  <a:srgbClr val="FF0000"/>
                </a:solidFill>
              </a:rPr>
              <a:t>A woman was always subservient to a man, whether husband, father, or brother.</a:t>
            </a:r>
          </a:p>
          <a:p>
            <a:pPr marL="271962" indent="-271962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538" b="1" dirty="0">
                <a:solidFill>
                  <a:srgbClr val="FF0000"/>
                </a:solidFill>
              </a:rPr>
              <a:t>Her husband’s or father’s social standing determined the degree of respect she commanded.  </a:t>
            </a:r>
          </a:p>
          <a:p>
            <a:pPr marL="271962" indent="-271962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538" b="1" dirty="0">
                <a:solidFill>
                  <a:srgbClr val="FF0000"/>
                </a:solidFill>
              </a:rPr>
              <a:t>For peasant women, life consisted of childbearing, housework, and hard fieldwork.</a:t>
            </a:r>
          </a:p>
          <a:p>
            <a:pPr marL="271962" indent="-271962" defTabSz="859536">
              <a:lnSpc>
                <a:spcPct val="90000"/>
              </a:lnSpc>
              <a:spcBef>
                <a:spcPts val="600"/>
              </a:spcBef>
              <a:buChar char="•"/>
              <a:defRPr sz="3008"/>
            </a:pPr>
            <a:r>
              <a:rPr sz="2538" b="1" dirty="0">
                <a:solidFill>
                  <a:srgbClr val="FF0000"/>
                </a:solidFill>
              </a:rPr>
              <a:t>For women of higher social standing, life consisted of childbearing and household management.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animBg="1" advAuto="0"/>
      <p:bldP spid="51" grpId="2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kn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>
                <a:effectLst>
                  <a:outerShdw blurRad="12700" dist="25400" dir="2700000" rotWithShape="0">
                    <a:srgbClr val="DDDDDD"/>
                  </a:outerShdw>
                </a:effectLst>
                <a:latin typeface="Chaucer"/>
                <a:ea typeface="Chaucer"/>
                <a:cs typeface="Chaucer"/>
                <a:sym typeface="Chaucer"/>
              </a:rPr>
              <a:t>Chivalry and Courtly Love</a:t>
            </a:r>
          </a:p>
        </p:txBody>
      </p:sp>
      <p:sp>
        <p:nvSpPr>
          <p:cNvPr id="55" name="Shape 55"/>
          <p:cNvSpPr/>
          <p:nvPr/>
        </p:nvSpPr>
        <p:spPr>
          <a:xfrm>
            <a:off x="457200" y="1600199"/>
            <a:ext cx="8001000" cy="4953002"/>
          </a:xfrm>
          <a:prstGeom prst="rect">
            <a:avLst/>
          </a:prstGeom>
          <a:solidFill>
            <a:schemeClr val="accent3">
              <a:lumOff val="44000"/>
              <a:alpha val="33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Chivalry was a system of ideals and social codes governing the behavior of knights and gentlewomen.</a:t>
            </a:r>
          </a:p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Under chivalrous code, one must adhere to an oath of loyalty to the overlord and observing certain rules of warfare.</a:t>
            </a:r>
          </a:p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Adoring a particular lady was seen as a means of achieving self-improvement, also known as courtly love.</a:t>
            </a:r>
          </a:p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Practicing courtly love, a knight would wear a lady’s colors in battle, glorify her in words, and be inspired by her. </a:t>
            </a:r>
          </a:p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The lady, however, always remained pure and out of reach. </a:t>
            </a:r>
          </a:p>
          <a:p>
            <a:pPr marL="243780" indent="-243780" defTabSz="832104">
              <a:lnSpc>
                <a:spcPct val="80000"/>
              </a:lnSpc>
              <a:spcBef>
                <a:spcPts val="500"/>
              </a:spcBef>
              <a:buChar char="•"/>
              <a:defRPr sz="2912"/>
            </a:pPr>
            <a:r>
              <a:rPr sz="2275" b="1" dirty="0">
                <a:solidFill>
                  <a:schemeClr val="tx1"/>
                </a:solidFill>
              </a:rPr>
              <a:t>The most famous English romance is </a:t>
            </a:r>
            <a:r>
              <a:rPr sz="2275" b="1" i="1" dirty="0">
                <a:solidFill>
                  <a:schemeClr val="tx1"/>
                </a:solidFill>
              </a:rPr>
              <a:t>Sir Gawain and the Green Knight.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 advAuto="0"/>
      <p:bldP spid="56" grpId="2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hauvigny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8" y="4963367"/>
            <a:ext cx="2504661" cy="187240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haucer"/>
                <a:ea typeface="Chaucer"/>
                <a:cs typeface="Chaucer"/>
                <a:sym typeface="Chaucer"/>
              </a:rPr>
              <a:t>City Classes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The majority of medieval life centered around the feudal castle.</a:t>
            </a:r>
          </a:p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As the population grew, however, an increasing number of people lived in towns and cities.</a:t>
            </a:r>
          </a:p>
          <a:p>
            <a:pPr>
              <a:buChar char="•"/>
            </a:pPr>
            <a:r>
              <a:rPr b="1" dirty="0">
                <a:solidFill>
                  <a:srgbClr val="0070C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rPr>
              <a:t>Eventually, these cities and their enormous population would render the feudal system obsolete. Why?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  <p:bldP spid="60" grpId="2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rusad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2" y="5227982"/>
            <a:ext cx="1630017" cy="1630017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3">
                    <a:lumOff val="44000"/>
                  </a:schemeClr>
                </a:solidFill>
                <a:latin typeface="Chaucer"/>
                <a:ea typeface="Chaucer"/>
                <a:cs typeface="Chaucer"/>
                <a:sym typeface="Chaucer"/>
              </a:rPr>
              <a:t>The Crusades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3">
                  <a:lumOff val="44000"/>
                </a:schemeClr>
              </a:buClr>
              <a:buChar char="•"/>
            </a:pP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rPr>
              <a:t>The Crusades were a series of wars waged by European Christians against Muslims, with Jerusalem and the Holy Land as a prize.</a:t>
            </a:r>
          </a:p>
          <a:p>
            <a:pPr>
              <a:buClr>
                <a:schemeClr val="accent3">
                  <a:lumOff val="44000"/>
                </a:schemeClr>
              </a:buClr>
              <a:buChar char="•"/>
            </a:pPr>
            <a:r>
              <a:rPr dirty="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rPr>
              <a:t>The Crusades provided Europeans the opportunity to trade ideas, providing for the lifestyle we see in Chaucer’s </a:t>
            </a:r>
            <a:r>
              <a:rPr u="sng" dirty="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rPr>
              <a:t>Canterbury Tales</a:t>
            </a:r>
            <a:r>
              <a:rPr dirty="0">
                <a:solidFill>
                  <a:schemeClr val="accent3">
                    <a:lumOff val="44000"/>
                  </a:schemeClr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strips dir="rd"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ecke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42" y="5565912"/>
            <a:ext cx="1136558" cy="129208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888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haucer"/>
                <a:ea typeface="Chaucer"/>
                <a:cs typeface="Chaucer"/>
                <a:sym typeface="Chauce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Chaucer"/>
                <a:ea typeface="Chaucer"/>
                <a:cs typeface="Chaucer"/>
                <a:sym typeface="Chaucer"/>
              </a:rPr>
              <a:t>Saint Thomas á Becket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57200" y="768626"/>
            <a:ext cx="8229600" cy="535753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Being a trusted friend of King Henry II of England, Saint Thomas was appointed as Archbishop of Canterbury.</a:t>
            </a:r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King appointed Saint Thomas because he believed that he could use Thomas to rule the church as he wished.</a:t>
            </a:r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However, Becket sided with the Pope more than with the King.</a:t>
            </a:r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The King, in exasperation said, “Will no one rid me of this turbulent priest?”</a:t>
            </a:r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Four of the King’s knights took his words literally and murdered Becket inside his own cathedral.</a:t>
            </a:r>
          </a:p>
          <a:p>
            <a:pPr marL="257175" indent="-257175">
              <a:lnSpc>
                <a:spcPct val="80000"/>
              </a:lnSpc>
              <a:spcBef>
                <a:spcPts val="500"/>
              </a:spcBef>
              <a:buChar char="•"/>
            </a:pPr>
            <a:r>
              <a:rPr sz="2400" b="1" dirty="0">
                <a:effectLst>
                  <a:outerShdw blurRad="12700" dist="25400" dir="2700000" rotWithShape="0">
                    <a:schemeClr val="accent3">
                      <a:lumOff val="44000"/>
                    </a:schemeClr>
                  </a:outerShdw>
                </a:effectLst>
              </a:rPr>
              <a:t>Saint Thomas á Becket is also known as Sir Thomas the Martyr.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 advAuto="0"/>
      <p:bldP spid="68" grpId="2" build="p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1101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Calligrapher</vt:lpstr>
      <vt:lpstr>Chaucer</vt:lpstr>
      <vt:lpstr>Helvetica Neue</vt:lpstr>
      <vt:lpstr>Default</vt:lpstr>
      <vt:lpstr>`</vt:lpstr>
      <vt:lpstr>The Middle Ages</vt:lpstr>
      <vt:lpstr>The Battle of Hastings</vt:lpstr>
      <vt:lpstr>Feudalism and Knighthood</vt:lpstr>
      <vt:lpstr>Women in Medieval Society</vt:lpstr>
      <vt:lpstr>Chivalry and Courtly Love</vt:lpstr>
      <vt:lpstr>City Classes</vt:lpstr>
      <vt:lpstr>The Crusades</vt:lpstr>
      <vt:lpstr>Saint Thomas á Becket</vt:lpstr>
      <vt:lpstr>City Classes</vt:lpstr>
      <vt:lpstr>PowerPoint Presentation</vt:lpstr>
      <vt:lpstr>The Magna Carta</vt:lpstr>
      <vt:lpstr>PowerPoint Presentation</vt:lpstr>
      <vt:lpstr>The Hundred Years’ War</vt:lpstr>
      <vt:lpstr>PowerPoint Presentation</vt:lpstr>
      <vt:lpstr>The Black Death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cp:lastModifiedBy>WELLS Janette [Narrogin Senior High School]</cp:lastModifiedBy>
  <cp:revision>5</cp:revision>
  <dcterms:modified xsi:type="dcterms:W3CDTF">2023-02-13T23:52:03Z</dcterms:modified>
</cp:coreProperties>
</file>