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7" r:id="rId6"/>
    <p:sldId id="260" r:id="rId7"/>
    <p:sldId id="262" r:id="rId8"/>
    <p:sldId id="263" r:id="rId9"/>
    <p:sldId id="264" r:id="rId10"/>
    <p:sldId id="268" r:id="rId11"/>
    <p:sldId id="261"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D785"/>
    <a:srgbClr val="00602B"/>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FB76227-8743-46DA-91FC-2D8D327F11F2}" type="datetimeFigureOut">
              <a:rPr lang="en-GB" smtClean="0"/>
              <a:t>12/06/2014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464251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B76227-8743-46DA-91FC-2D8D327F11F2}" type="datetimeFigureOut">
              <a:rPr lang="en-GB" smtClean="0"/>
              <a:t>12/06/2014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3819851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B76227-8743-46DA-91FC-2D8D327F11F2}" type="datetimeFigureOut">
              <a:rPr lang="en-GB" smtClean="0"/>
              <a:t>12/06/2014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173182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FB76227-8743-46DA-91FC-2D8D327F11F2}" type="datetimeFigureOut">
              <a:rPr lang="en-GB" smtClean="0"/>
              <a:t>12/06/2014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337933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B76227-8743-46DA-91FC-2D8D327F11F2}" type="datetimeFigureOut">
              <a:rPr lang="en-GB" smtClean="0"/>
              <a:t>12/06/2014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207226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FB76227-8743-46DA-91FC-2D8D327F11F2}" type="datetimeFigureOut">
              <a:rPr lang="en-GB" smtClean="0"/>
              <a:t>12/06/2014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1472064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FB76227-8743-46DA-91FC-2D8D327F11F2}" type="datetimeFigureOut">
              <a:rPr lang="en-GB" smtClean="0"/>
              <a:t>12/06/2014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64677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FB76227-8743-46DA-91FC-2D8D327F11F2}" type="datetimeFigureOut">
              <a:rPr lang="en-GB" smtClean="0"/>
              <a:t>12/06/2014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93474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76227-8743-46DA-91FC-2D8D327F11F2}" type="datetimeFigureOut">
              <a:rPr lang="en-GB" smtClean="0"/>
              <a:t>12/06/2014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398024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76227-8743-46DA-91FC-2D8D327F11F2}" type="datetimeFigureOut">
              <a:rPr lang="en-GB" smtClean="0"/>
              <a:t>12/06/2014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79864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B76227-8743-46DA-91FC-2D8D327F11F2}" type="datetimeFigureOut">
              <a:rPr lang="en-GB" smtClean="0"/>
              <a:t>12/06/2014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BA0427E-DEA1-480F-BB0A-7DF22EC7B9ED}" type="slidenum">
              <a:rPr lang="en-GB" smtClean="0"/>
              <a:t>‹#›</a:t>
            </a:fld>
            <a:endParaRPr lang="en-GB"/>
          </a:p>
        </p:txBody>
      </p:sp>
    </p:spTree>
    <p:extLst>
      <p:ext uri="{BB962C8B-B14F-4D97-AF65-F5344CB8AC3E}">
        <p14:creationId xmlns:p14="http://schemas.microsoft.com/office/powerpoint/2010/main" val="323852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B76227-8743-46DA-91FC-2D8D327F11F2}" type="datetimeFigureOut">
              <a:rPr lang="en-GB" smtClean="0"/>
              <a:t>12/06/2014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427E-DEA1-480F-BB0A-7DF22EC7B9ED}" type="slidenum">
              <a:rPr lang="en-GB" smtClean="0"/>
              <a:t>‹#›</a:t>
            </a:fld>
            <a:endParaRPr lang="en-GB"/>
          </a:p>
        </p:txBody>
      </p:sp>
    </p:spTree>
    <p:extLst>
      <p:ext uri="{BB962C8B-B14F-4D97-AF65-F5344CB8AC3E}">
        <p14:creationId xmlns:p14="http://schemas.microsoft.com/office/powerpoint/2010/main" val="2978143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uk/url?sa=i&amp;rct=j&amp;q=crusader+shield&amp;source=images&amp;cd=&amp;cad=rja&amp;docid=xRhwPCZeLVS_LM&amp;tbnid=QDLDAHHjNqrFeM:&amp;ved=0CAUQjRw&amp;url=http://holgerawakens.blogspot.com/&amp;ei=1by0UZeqJqr20gXF0IDQCg&amp;psig=AFQjCNEamBX_-MXvkwzP8NL-ssTmwv_b-A&amp;ust=137088565711415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google.co.uk/url?sa=i&amp;rct=j&amp;q=crusader+sjrusalem&amp;source=images&amp;cd=&amp;cad=rja&amp;docid=Zt9KY0VW-6-TRM&amp;tbnid=9uNZF7A2vGuiqM:&amp;ved=0CAUQjRw&amp;url=http://www.islamicity.com/articles/Articles.asp?ref%3DHF1004-4145&amp;ei=RM-0UazTOeib0AX0u4CwDw&amp;psig=AFQjCNHSWdFaokXfihoTFQL0Gb9KVy84XA&amp;ust=137089028909338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bbc.co.uk/bitesize/ks3/history/middle_ages/the_crusades/activity/" TargetMode="External"/><Relationship Id="rId2" Type="http://schemas.openxmlformats.org/officeDocument/2006/relationships/hyperlink" Target="http://www.bbc.co.uk/bitesize/ks3/history/middle_ages/the_crusades/video/" TargetMode="External"/><Relationship Id="rId1" Type="http://schemas.openxmlformats.org/officeDocument/2006/relationships/slideLayout" Target="../slideLayouts/slideLayout2.xml"/><Relationship Id="rId4" Type="http://schemas.openxmlformats.org/officeDocument/2006/relationships/hyperlink" Target="http://www.bbc.co.uk/bitesize/ks3/history/middle_ages/the_crusades/quiz/q3013964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google.co.uk/url?sa=i&amp;rct=j&amp;q=crusader+cartoon&amp;source=images&amp;cd=&amp;cad=rja&amp;docid=2_UK3O3CiDK12M&amp;tbnid=oFWpBJEzm0UCJM:&amp;ved=0CAUQjRw&amp;url=http://www.condenaststore.com/-sp/Why-did-you-become-a-crusader-You-don-t-even-go-to-church-New-Yorker-Cartoon-Prints_i8474669_.htm&amp;ei=nc-0UffzEOnM0AWex4HwDw&amp;psig=AFQjCNHwNZYtKUmKniII5M5rPriV9IjBYQ&amp;ust=1370890514333621" TargetMode="Externa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www.google.co.uk/url?sa=i&amp;rct=j&amp;q=crusader+gif&amp;source=images&amp;cd=&amp;cad=rja&amp;docid=6BXUf7_fdvn0TM&amp;tbnid=9GW5u71B4XkQ5M:&amp;ved=0CAUQjRw&amp;url=http://catholicforum.fisheaters.com/index.php?topic%3D3442111.50&amp;ei=ZtG0UZreK8fP0QXy34CoDA&amp;psig=AFQjCNHs6SJqILFICoAD-AdKWVPrkCQxbA&amp;ust=137089093689605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oogle.co.uk/url?sa=i&amp;rct=j&amp;q=crusader+sjrusalem&amp;source=images&amp;cd=&amp;cad=rja&amp;docid=tijTmZcYc7KAGM&amp;tbnid=-g3mN-TlC5_yQM:&amp;ved=0CAUQjRw&amp;url=http://www.sbceo.k12.ca.us/~vms/carlton/Medieval/medievaltext7.html&amp;ei=0860Ub6oMuKp0QX-r4DYBQ&amp;psig=AFQjCNHSWdFaokXfihoTFQL0Gb9KVy84XA&amp;ust=137089028909338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bbc.co.uk/bitesize/ks3/history/middle_ages/the_crusades/revision/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404664"/>
            <a:ext cx="7772400" cy="1035546"/>
          </a:xfrm>
        </p:spPr>
        <p:txBody>
          <a:bodyPr>
            <a:normAutofit fontScale="90000"/>
          </a:bodyPr>
          <a:lstStyle/>
          <a:p>
            <a:r>
              <a:rPr lang="en-GB" b="1" dirty="0" smtClean="0">
                <a:solidFill>
                  <a:schemeClr val="bg1"/>
                </a:solidFill>
                <a:latin typeface="Comic Sans MS" pitchFamily="66" charset="0"/>
              </a:rPr>
              <a:t>The Crusades - A lesson in religious intolerance</a:t>
            </a:r>
            <a:endParaRPr lang="en-GB" b="1" dirty="0">
              <a:solidFill>
                <a:schemeClr val="bg1"/>
              </a:solidFill>
              <a:latin typeface="Comic Sans MS" pitchFamily="66" charset="0"/>
            </a:endParaRPr>
          </a:p>
        </p:txBody>
      </p:sp>
      <p:sp>
        <p:nvSpPr>
          <p:cNvPr id="3" name="Subtitle 2"/>
          <p:cNvSpPr>
            <a:spLocks noGrp="1"/>
          </p:cNvSpPr>
          <p:nvPr>
            <p:ph type="subTitle" idx="1"/>
          </p:nvPr>
        </p:nvSpPr>
        <p:spPr>
          <a:xfrm>
            <a:off x="1331640" y="4869160"/>
            <a:ext cx="6400800" cy="1680592"/>
          </a:xfrm>
        </p:spPr>
        <p:txBody>
          <a:bodyPr>
            <a:normAutofit lnSpcReduction="10000"/>
          </a:bodyPr>
          <a:lstStyle/>
          <a:p>
            <a:r>
              <a:rPr lang="en-GB" dirty="0" smtClean="0">
                <a:solidFill>
                  <a:srgbClr val="FF0000"/>
                </a:solidFill>
                <a:latin typeface="Comic Sans MS" pitchFamily="66" charset="0"/>
              </a:rPr>
              <a:t>Christian Versus Muslim</a:t>
            </a:r>
          </a:p>
          <a:p>
            <a:r>
              <a:rPr lang="en-GB" dirty="0" smtClean="0">
                <a:solidFill>
                  <a:srgbClr val="FF0000"/>
                </a:solidFill>
                <a:latin typeface="Comic Sans MS" pitchFamily="66" charset="0"/>
              </a:rPr>
              <a:t>Europe Versus Middle East</a:t>
            </a:r>
          </a:p>
          <a:p>
            <a:r>
              <a:rPr lang="en-GB" dirty="0" smtClean="0">
                <a:solidFill>
                  <a:srgbClr val="FF0000"/>
                </a:solidFill>
                <a:latin typeface="Comic Sans MS" pitchFamily="66" charset="0"/>
              </a:rPr>
              <a:t>A war for the Holy Land</a:t>
            </a:r>
            <a:endParaRPr lang="en-GB" dirty="0">
              <a:solidFill>
                <a:srgbClr val="FF0000"/>
              </a:solidFill>
              <a:latin typeface="Comic Sans MS" pitchFamily="66" charset="0"/>
            </a:endParaRPr>
          </a:p>
        </p:txBody>
      </p:sp>
      <p:pic>
        <p:nvPicPr>
          <p:cNvPr id="2050" name="Picture 2" descr="http://2.bp.blogspot.com/_dNDcHtiKdf4/S28R_FqQX-I/AAAAAAAAGg0/P7SqNFrUPSc/S240/Crusader+Shield.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700808"/>
            <a:ext cx="2356461"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800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7170" name="Picture 2" descr="http://www.islamicity.com/global/images/photo/IC-Articles/crusades21__358x267.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910"/>
            <a:ext cx="9144000" cy="6847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74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5122" name="Picture 2" descr="http://www.bbc.co.uk/bitesize/ks3/history/images/019_bitesize_ks3_history_crusade_timeline_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604"/>
            <a:ext cx="7272808" cy="687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29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latin typeface="Comic Sans MS" pitchFamily="66" charset="0"/>
              </a:rPr>
              <a:t>Activities need active listening!</a:t>
            </a:r>
            <a:endParaRPr lang="en-GB" b="1" dirty="0">
              <a:latin typeface="Comic Sans MS" pitchFamily="66" charset="0"/>
            </a:endParaRPr>
          </a:p>
        </p:txBody>
      </p:sp>
      <p:sp>
        <p:nvSpPr>
          <p:cNvPr id="3" name="Content Placeholder 2"/>
          <p:cNvSpPr>
            <a:spLocks noGrp="1"/>
          </p:cNvSpPr>
          <p:nvPr>
            <p:ph idx="1"/>
          </p:nvPr>
        </p:nvSpPr>
        <p:spPr>
          <a:xfrm>
            <a:off x="179512" y="1484784"/>
            <a:ext cx="8784976" cy="5040560"/>
          </a:xfrm>
        </p:spPr>
        <p:txBody>
          <a:bodyPr>
            <a:normAutofit/>
          </a:bodyPr>
          <a:lstStyle/>
          <a:p>
            <a:r>
              <a:rPr lang="en-GB" sz="2800" dirty="0" smtClean="0">
                <a:latin typeface="Comic Sans MS" pitchFamily="66" charset="0"/>
              </a:rPr>
              <a:t>Watch:</a:t>
            </a:r>
          </a:p>
          <a:p>
            <a:pPr marL="0" indent="0">
              <a:buNone/>
            </a:pPr>
            <a:r>
              <a:rPr lang="en-GB" sz="2800" dirty="0" smtClean="0">
                <a:latin typeface="Comic Sans MS" pitchFamily="66" charset="0"/>
                <a:hlinkClick r:id="rId2"/>
              </a:rPr>
              <a:t>http://www.bbc.co.uk/bitesize/ks3/history/middle_ages/the_crusades/video/</a:t>
            </a:r>
            <a:endParaRPr lang="en-GB" sz="2800" dirty="0" smtClean="0">
              <a:latin typeface="Comic Sans MS" pitchFamily="66" charset="0"/>
            </a:endParaRPr>
          </a:p>
          <a:p>
            <a:pPr marL="0" indent="0">
              <a:buNone/>
            </a:pPr>
            <a:endParaRPr lang="en-GB" sz="1000" dirty="0" smtClean="0">
              <a:latin typeface="Comic Sans MS" pitchFamily="66" charset="0"/>
            </a:endParaRPr>
          </a:p>
          <a:p>
            <a:r>
              <a:rPr lang="en-GB" sz="2800" dirty="0" smtClean="0">
                <a:latin typeface="Comic Sans MS" pitchFamily="66" charset="0"/>
              </a:rPr>
              <a:t>Engage: </a:t>
            </a:r>
          </a:p>
          <a:p>
            <a:pPr marL="0" indent="0">
              <a:buNone/>
            </a:pPr>
            <a:r>
              <a:rPr lang="en-GB" sz="2800" dirty="0" smtClean="0">
                <a:latin typeface="Comic Sans MS" pitchFamily="66" charset="0"/>
                <a:hlinkClick r:id="rId3"/>
              </a:rPr>
              <a:t>http://www.bbc.co.uk/bitesize/ks3/history/middle_ages/the_crusades/activity/</a:t>
            </a:r>
            <a:endParaRPr lang="en-GB" sz="2800" dirty="0" smtClean="0">
              <a:latin typeface="Comic Sans MS" pitchFamily="66" charset="0"/>
            </a:endParaRPr>
          </a:p>
          <a:p>
            <a:pPr marL="0" indent="0">
              <a:buNone/>
            </a:pPr>
            <a:endParaRPr lang="en-GB" sz="1000" dirty="0" smtClean="0">
              <a:latin typeface="Comic Sans MS" pitchFamily="66" charset="0"/>
            </a:endParaRPr>
          </a:p>
          <a:p>
            <a:r>
              <a:rPr lang="en-GB" sz="2800" dirty="0" smtClean="0">
                <a:latin typeface="Comic Sans MS" pitchFamily="66" charset="0"/>
              </a:rPr>
              <a:t>Test:</a:t>
            </a:r>
          </a:p>
          <a:p>
            <a:pPr marL="0" indent="0">
              <a:buNone/>
            </a:pPr>
            <a:r>
              <a:rPr lang="en-GB" sz="2800" dirty="0" smtClean="0">
                <a:latin typeface="Comic Sans MS" pitchFamily="66" charset="0"/>
                <a:hlinkClick r:id="rId4"/>
              </a:rPr>
              <a:t>http://www.bbc.co.uk/bitesize/ks3/history/middle_ages/the_crusades/quiz/q30139645/</a:t>
            </a:r>
            <a:endParaRPr lang="en-GB" sz="2800" dirty="0" smtClean="0">
              <a:latin typeface="Comic Sans MS" pitchFamily="66" charset="0"/>
            </a:endParaRPr>
          </a:p>
          <a:p>
            <a:endParaRPr lang="en-GB" dirty="0"/>
          </a:p>
        </p:txBody>
      </p:sp>
    </p:spTree>
    <p:extLst>
      <p:ext uri="{BB962C8B-B14F-4D97-AF65-F5344CB8AC3E}">
        <p14:creationId xmlns:p14="http://schemas.microsoft.com/office/powerpoint/2010/main" val="95269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135" y="332656"/>
            <a:ext cx="3168352" cy="6120680"/>
          </a:xfrm>
        </p:spPr>
        <p:txBody>
          <a:bodyPr/>
          <a:lstStyle/>
          <a:p>
            <a:pPr marL="0" indent="0" algn="ctr">
              <a:buNone/>
            </a:pPr>
            <a:r>
              <a:rPr lang="en-GB" b="1" dirty="0" smtClean="0">
                <a:latin typeface="Comic Sans MS" pitchFamily="66" charset="0"/>
              </a:rPr>
              <a:t>Homework</a:t>
            </a:r>
          </a:p>
          <a:p>
            <a:pPr marL="0" indent="0" algn="ctr">
              <a:buNone/>
            </a:pPr>
            <a:endParaRPr lang="en-GB" sz="1000" b="1" dirty="0" smtClean="0">
              <a:latin typeface="Comic Sans MS" pitchFamily="66" charset="0"/>
            </a:endParaRPr>
          </a:p>
          <a:p>
            <a:r>
              <a:rPr lang="en-GB" dirty="0" smtClean="0">
                <a:latin typeface="Comic Sans MS" pitchFamily="66" charset="0"/>
              </a:rPr>
              <a:t>Better be prepared for next lesson…</a:t>
            </a:r>
          </a:p>
          <a:p>
            <a:endParaRPr lang="en-GB" sz="1000" dirty="0" smtClean="0">
              <a:latin typeface="Comic Sans MS" pitchFamily="66" charset="0"/>
            </a:endParaRPr>
          </a:p>
          <a:p>
            <a:r>
              <a:rPr lang="en-GB" dirty="0" smtClean="0">
                <a:latin typeface="Comic Sans MS" pitchFamily="66" charset="0"/>
              </a:rPr>
              <a:t>Complete Crusader Worksheets includes reading and questions.</a:t>
            </a:r>
            <a:endParaRPr lang="en-GB" dirty="0">
              <a:latin typeface="Comic Sans MS" pitchFamily="66" charset="0"/>
            </a:endParaRPr>
          </a:p>
        </p:txBody>
      </p:sp>
      <p:pic>
        <p:nvPicPr>
          <p:cNvPr id="9218" name="Picture 2" descr="http://imgc.allpostersimages.com/images/P-473-488-90/60/6001/CNRQG00Z/posters/frank-cotham-why-did-you-become-a-crusader-you-don-t-even-go-to-church-new-yorker-cartoon.jpg">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4000"/>
                    </a14:imgEffect>
                  </a14:imgLayer>
                </a14:imgProps>
              </a:ext>
              <a:ext uri="{28A0092B-C50C-407E-A947-70E740481C1C}">
                <a14:useLocalDpi xmlns:a14="http://schemas.microsoft.com/office/drawing/2010/main" val="0"/>
              </a:ext>
            </a:extLst>
          </a:blip>
          <a:srcRect/>
          <a:stretch>
            <a:fillRect/>
          </a:stretch>
        </p:blipFill>
        <p:spPr bwMode="auto">
          <a:xfrm>
            <a:off x="107504" y="0"/>
            <a:ext cx="57866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108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502" y="764704"/>
            <a:ext cx="3167986" cy="5688632"/>
          </a:xfrm>
        </p:spPr>
        <p:txBody>
          <a:bodyPr>
            <a:normAutofit fontScale="92500" lnSpcReduction="20000"/>
          </a:bodyPr>
          <a:lstStyle/>
          <a:p>
            <a:pPr marL="0" indent="0">
              <a:buNone/>
            </a:pPr>
            <a:r>
              <a:rPr lang="en-GB" dirty="0" smtClean="0">
                <a:solidFill>
                  <a:schemeClr val="tx1">
                    <a:lumMod val="75000"/>
                    <a:lumOff val="25000"/>
                  </a:schemeClr>
                </a:solidFill>
                <a:latin typeface="Comic Sans MS" pitchFamily="66" charset="0"/>
              </a:rPr>
              <a:t>In the Middle Ages, kings and knights from Christian countries mounted military expeditions called Crusades to try to conquer the Holy Land and Jerusalem in particular.</a:t>
            </a:r>
            <a:endParaRPr lang="en-GB" dirty="0">
              <a:solidFill>
                <a:schemeClr val="tx1">
                  <a:lumMod val="75000"/>
                  <a:lumOff val="25000"/>
                </a:schemeClr>
              </a:solidFill>
              <a:latin typeface="Comic Sans MS" pitchFamily="66" charset="0"/>
            </a:endParaRPr>
          </a:p>
        </p:txBody>
      </p:sp>
      <p:pic>
        <p:nvPicPr>
          <p:cNvPr id="1026" name="Picture 2" descr="http://www.bbc.co.uk/bitesize/ks3/history/images/016_bitesize_ks3_history_crusade_overview_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2463"/>
            <a:ext cx="5796503" cy="566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5115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60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FFFF00"/>
                </a:solidFill>
                <a:latin typeface="Comic Sans MS" pitchFamily="66" charset="0"/>
              </a:rPr>
              <a:t>Islam</a:t>
            </a:r>
            <a:endParaRPr lang="en-GB" dirty="0">
              <a:solidFill>
                <a:srgbClr val="FFFF00"/>
              </a:solidFill>
              <a:latin typeface="Comic Sans MS" pitchFamily="66" charset="0"/>
            </a:endParaRPr>
          </a:p>
        </p:txBody>
      </p:sp>
      <p:sp>
        <p:nvSpPr>
          <p:cNvPr id="3" name="Content Placeholder 2"/>
          <p:cNvSpPr>
            <a:spLocks noGrp="1"/>
          </p:cNvSpPr>
          <p:nvPr>
            <p:ph idx="1"/>
          </p:nvPr>
        </p:nvSpPr>
        <p:spPr/>
        <p:txBody>
          <a:bodyPr/>
          <a:lstStyle/>
          <a:p>
            <a:r>
              <a:rPr lang="en-GB" dirty="0" smtClean="0">
                <a:solidFill>
                  <a:srgbClr val="FFFF00"/>
                </a:solidFill>
                <a:latin typeface="Comic Sans MS" pitchFamily="66" charset="0"/>
              </a:rPr>
              <a:t>The Muslim religion was founded by the Prophet Muhammad (peace be upon him) in Arabia in the 600s. Its followers believed in the new religion, Islam, and the Muslim empire grew rapidly. By 732 Muslims had conquered most of the Middle East, North Africa and Spain.</a:t>
            </a:r>
            <a:endParaRPr lang="en-GB" dirty="0">
              <a:solidFill>
                <a:srgbClr val="FFFF00"/>
              </a:solidFill>
              <a:latin typeface="Comic Sans MS" pitchFamily="66" charset="0"/>
            </a:endParaRPr>
          </a:p>
        </p:txBody>
      </p:sp>
    </p:spTree>
    <p:extLst>
      <p:ext uri="{BB962C8B-B14F-4D97-AF65-F5344CB8AC3E}">
        <p14:creationId xmlns:p14="http://schemas.microsoft.com/office/powerpoint/2010/main" val="46312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6372200" cy="6408712"/>
          </a:xfrm>
        </p:spPr>
        <p:txBody>
          <a:bodyPr>
            <a:normAutofit/>
          </a:bodyPr>
          <a:lstStyle/>
          <a:p>
            <a:r>
              <a:rPr lang="en-GB" dirty="0" smtClean="0">
                <a:solidFill>
                  <a:srgbClr val="FF0000"/>
                </a:solidFill>
                <a:latin typeface="Comic Sans MS" pitchFamily="66" charset="0"/>
              </a:rPr>
              <a:t>From 1087 onwards, Turks stopped Christian                 pilgrims from entering Jerusalem.</a:t>
            </a:r>
          </a:p>
          <a:p>
            <a:r>
              <a:rPr lang="en-GB" dirty="0" smtClean="0">
                <a:latin typeface="Comic Sans MS" pitchFamily="66" charset="0"/>
              </a:rPr>
              <a:t>In 1095, Pope Urban II promised the knights of Europe forgiveness of their sins if they went on a Crusade to win back Jerusalem for Christianity.</a:t>
            </a:r>
          </a:p>
          <a:p>
            <a:r>
              <a:rPr lang="en-GB" dirty="0" smtClean="0">
                <a:solidFill>
                  <a:srgbClr val="FF0000"/>
                </a:solidFill>
                <a:latin typeface="Comic Sans MS" pitchFamily="66" charset="0"/>
              </a:rPr>
              <a:t>An army of knights and nobles captured Jerusalem in 1099. </a:t>
            </a:r>
          </a:p>
          <a:p>
            <a:endParaRPr lang="en-GB" dirty="0"/>
          </a:p>
        </p:txBody>
      </p:sp>
      <p:pic>
        <p:nvPicPr>
          <p:cNvPr id="6148" name="Picture 4" descr="http://i139.photobucket.com/albums/q284/jovan66102/Crusader.gif">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705628"/>
            <a:ext cx="4104456" cy="56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37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009" y="125760"/>
            <a:ext cx="8229600" cy="1143000"/>
          </a:xfrm>
        </p:spPr>
        <p:txBody>
          <a:bodyPr/>
          <a:lstStyle/>
          <a:p>
            <a:r>
              <a:rPr lang="en-GB" b="1" dirty="0" smtClean="0">
                <a:latin typeface="Comic Sans MS" pitchFamily="66" charset="0"/>
              </a:rPr>
              <a:t>Crusaders Siege Jerusalem</a:t>
            </a:r>
            <a:endParaRPr lang="en-GB" b="1" dirty="0">
              <a:latin typeface="Comic Sans MS" pitchFamily="66" charset="0"/>
            </a:endParaRPr>
          </a:p>
        </p:txBody>
      </p:sp>
      <p:pic>
        <p:nvPicPr>
          <p:cNvPr id="4" name="Picture 2" descr="http://www.sbceo.k12.ca.us/~vms/carlton/Medieval/crusade4.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9161618"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73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568952" cy="6264696"/>
          </a:xfrm>
        </p:spPr>
        <p:txBody>
          <a:bodyPr>
            <a:normAutofit/>
          </a:bodyPr>
          <a:lstStyle/>
          <a:p>
            <a:r>
              <a:rPr lang="en-GB" dirty="0" smtClean="0">
                <a:latin typeface="Comic Sans MS" pitchFamily="66" charset="0"/>
              </a:rPr>
              <a:t>Over the next three centuries there were many more Crusades. The Crusaders failed to keep any of the territory they conquered, but they discovered many new things, including better castle design, gunpowder, science, medicine and numbers that were easier to use than Roman numerals.</a:t>
            </a:r>
          </a:p>
          <a:p>
            <a:r>
              <a:rPr lang="en-GB" dirty="0" smtClean="0">
                <a:solidFill>
                  <a:srgbClr val="FF0000"/>
                </a:solidFill>
                <a:latin typeface="Comic Sans MS" pitchFamily="66" charset="0"/>
              </a:rPr>
              <a:t>Many Crusaders committed what we would regard today as criminal atrocities.</a:t>
            </a:r>
          </a:p>
          <a:p>
            <a:endParaRPr lang="en-GB" dirty="0"/>
          </a:p>
        </p:txBody>
      </p:sp>
    </p:spTree>
    <p:extLst>
      <p:ext uri="{BB962C8B-B14F-4D97-AF65-F5344CB8AC3E}">
        <p14:creationId xmlns:p14="http://schemas.microsoft.com/office/powerpoint/2010/main" val="224724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78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3074" name="Picture 2" descr="http://www.bbc.co.uk/bitesize/ks3/history/images/017_bitesize_ks3_history_crusade_map_5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91"/>
            <a:ext cx="7236296" cy="687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77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Comic Sans MS" pitchFamily="66" charset="0"/>
              </a:rPr>
              <a:t>Significant or Not?</a:t>
            </a:r>
            <a:endParaRPr lang="en-GB" b="1" dirty="0">
              <a:latin typeface="Comic Sans MS" pitchFamily="66" charset="0"/>
            </a:endParaRPr>
          </a:p>
        </p:txBody>
      </p:sp>
      <p:sp>
        <p:nvSpPr>
          <p:cNvPr id="3" name="Content Placeholder 2"/>
          <p:cNvSpPr>
            <a:spLocks noGrp="1"/>
          </p:cNvSpPr>
          <p:nvPr>
            <p:ph idx="1"/>
          </p:nvPr>
        </p:nvSpPr>
        <p:spPr/>
        <p:txBody>
          <a:bodyPr>
            <a:normAutofit fontScale="92500" lnSpcReduction="10000"/>
          </a:bodyPr>
          <a:lstStyle/>
          <a:p>
            <a:r>
              <a:rPr lang="en-GB" dirty="0" smtClean="0">
                <a:solidFill>
                  <a:srgbClr val="FF0000"/>
                </a:solidFill>
                <a:latin typeface="Comic Sans MS" pitchFamily="66" charset="0"/>
              </a:rPr>
              <a:t>It would be too simplistic to see the Crusades as an attack by powerful westerners on the Muslims of the Middle East. In fact, one historian has described the Crusades as "barely a pinprick" on the Muslim world. </a:t>
            </a:r>
          </a:p>
          <a:p>
            <a:r>
              <a:rPr lang="en-GB" dirty="0" smtClean="0">
                <a:latin typeface="Comic Sans MS" pitchFamily="66" charset="0"/>
              </a:rPr>
              <a:t>Others have disagreed with this few for example children in many parts of the Middle East are brought up hearing stories of the Crusades.</a:t>
            </a:r>
            <a:endParaRPr lang="en-GB" dirty="0">
              <a:latin typeface="Comic Sans MS" pitchFamily="66" charset="0"/>
            </a:endParaRPr>
          </a:p>
        </p:txBody>
      </p:sp>
    </p:spTree>
    <p:extLst>
      <p:ext uri="{BB962C8B-B14F-4D97-AF65-F5344CB8AC3E}">
        <p14:creationId xmlns:p14="http://schemas.microsoft.com/office/powerpoint/2010/main" val="728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6090"/>
          </a:xfrm>
        </p:spPr>
        <p:txBody>
          <a:bodyPr>
            <a:normAutofit fontScale="90000"/>
          </a:bodyPr>
          <a:lstStyle/>
          <a:p>
            <a:r>
              <a:rPr lang="en-GB" b="1" dirty="0" smtClean="0">
                <a:latin typeface="Comic Sans MS" pitchFamily="66" charset="0"/>
              </a:rPr>
              <a:t>Reasons for going on Crusade</a:t>
            </a:r>
            <a:endParaRPr lang="en-GB" dirty="0">
              <a:latin typeface="Comic Sans MS" pitchFamily="66" charset="0"/>
            </a:endParaRPr>
          </a:p>
        </p:txBody>
      </p:sp>
      <p:sp>
        <p:nvSpPr>
          <p:cNvPr id="3" name="Content Placeholder 2"/>
          <p:cNvSpPr>
            <a:spLocks noGrp="1"/>
          </p:cNvSpPr>
          <p:nvPr>
            <p:ph idx="1"/>
          </p:nvPr>
        </p:nvSpPr>
        <p:spPr>
          <a:xfrm>
            <a:off x="4856035" y="957566"/>
            <a:ext cx="4180461" cy="5711793"/>
          </a:xfrm>
        </p:spPr>
        <p:txBody>
          <a:bodyPr>
            <a:normAutofit fontScale="62500" lnSpcReduction="20000"/>
          </a:bodyPr>
          <a:lstStyle/>
          <a:p>
            <a:r>
              <a:rPr lang="en-GB" sz="3400" dirty="0" smtClean="0">
                <a:latin typeface="Comic Sans MS" pitchFamily="66" charset="0"/>
              </a:rPr>
              <a:t>To obey the Pope's call.</a:t>
            </a:r>
          </a:p>
          <a:p>
            <a:r>
              <a:rPr lang="en-GB" sz="3400" dirty="0" smtClean="0">
                <a:latin typeface="Comic Sans MS" pitchFamily="66" charset="0"/>
              </a:rPr>
              <a:t>To be forgiven for past sins. This was important for knights who had killed many people in battle.</a:t>
            </a:r>
          </a:p>
          <a:p>
            <a:r>
              <a:rPr lang="en-GB" sz="3400" dirty="0" smtClean="0">
                <a:latin typeface="Comic Sans MS" pitchFamily="66" charset="0"/>
              </a:rPr>
              <a:t>To steal and kill. Kings encouraged violent knights to go on Crusade because it got them out of the country.</a:t>
            </a:r>
          </a:p>
          <a:p>
            <a:r>
              <a:rPr lang="en-GB" sz="3400" dirty="0" smtClean="0">
                <a:latin typeface="Comic Sans MS" pitchFamily="66" charset="0"/>
              </a:rPr>
              <a:t>To see the world, have an adventure and prove their bravery.</a:t>
            </a:r>
          </a:p>
          <a:p>
            <a:r>
              <a:rPr lang="en-GB" sz="3400" dirty="0" smtClean="0">
                <a:latin typeface="Comic Sans MS" pitchFamily="66" charset="0"/>
              </a:rPr>
              <a:t>To get land overseas. This was tempting for a younger son who would not inherit his father's lands.</a:t>
            </a:r>
          </a:p>
          <a:p>
            <a:r>
              <a:rPr lang="en-GB" sz="3400" dirty="0" smtClean="0">
                <a:latin typeface="Comic Sans MS" pitchFamily="66" charset="0"/>
                <a:hlinkClick r:id="rId2"/>
              </a:rPr>
              <a:t>Serfs</a:t>
            </a:r>
            <a:r>
              <a:rPr lang="en-GB" sz="3400" dirty="0" smtClean="0">
                <a:latin typeface="Comic Sans MS" pitchFamily="66" charset="0"/>
              </a:rPr>
              <a:t> joined the Crusades because the Pope promised them their freedom if they went.</a:t>
            </a:r>
          </a:p>
          <a:p>
            <a:endParaRPr lang="en-GB" dirty="0"/>
          </a:p>
        </p:txBody>
      </p:sp>
      <p:pic>
        <p:nvPicPr>
          <p:cNvPr id="4098" name="Picture 2" descr="http://www.bbc.co.uk/bitesize/ks3/history/images/018_bitesize_ks3_history_crusade_reasons_5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6" y="836712"/>
            <a:ext cx="4866443" cy="587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85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433</Words>
  <Application>Microsoft Office PowerPoint</Application>
  <PresentationFormat>On-screen Show (4:3)</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The Crusades - A lesson in religious intolerance</vt:lpstr>
      <vt:lpstr>PowerPoint Presentation</vt:lpstr>
      <vt:lpstr>Islam</vt:lpstr>
      <vt:lpstr>PowerPoint Presentation</vt:lpstr>
      <vt:lpstr>Crusaders Siege Jerusalem</vt:lpstr>
      <vt:lpstr>PowerPoint Presentation</vt:lpstr>
      <vt:lpstr>PowerPoint Presentation</vt:lpstr>
      <vt:lpstr>Significant or Not?</vt:lpstr>
      <vt:lpstr>Reasons for going on Crusade</vt:lpstr>
      <vt:lpstr>PowerPoint Presentation</vt:lpstr>
      <vt:lpstr>PowerPoint Presentation</vt:lpstr>
      <vt:lpstr>Activities need active listening!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Crusades</dc:title>
  <dc:creator>Esther Frain</dc:creator>
  <cp:lastModifiedBy>Anita Jaswal</cp:lastModifiedBy>
  <cp:revision>11</cp:revision>
  <dcterms:created xsi:type="dcterms:W3CDTF">2013-06-09T17:28:55Z</dcterms:created>
  <dcterms:modified xsi:type="dcterms:W3CDTF">2014-06-12T12:54:13Z</dcterms:modified>
</cp:coreProperties>
</file>