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PT Sans Narrow"/>
      <p:regular r:id="rId15"/>
      <p:bold r:id="rId16"/>
    </p:embeddedFont>
    <p:embeddedFont>
      <p:font typeface="Open Sans"/>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TSansNarrow-regular.fntdata"/><Relationship Id="rId14" Type="http://schemas.openxmlformats.org/officeDocument/2006/relationships/slide" Target="slides/slide9.xml"/><Relationship Id="rId17" Type="http://schemas.openxmlformats.org/officeDocument/2006/relationships/font" Target="fonts/OpenSans-regular.fntdata"/><Relationship Id="rId16" Type="http://schemas.openxmlformats.org/officeDocument/2006/relationships/font" Target="fonts/PTSansNarrow-bold.fntdata"/><Relationship Id="rId5" Type="http://schemas.openxmlformats.org/officeDocument/2006/relationships/notesMaster" Target="notesMasters/notesMaster1.xml"/><Relationship Id="rId19" Type="http://schemas.openxmlformats.org/officeDocument/2006/relationships/font" Target="fonts/OpenSans-italic.fntdata"/><Relationship Id="rId6" Type="http://schemas.openxmlformats.org/officeDocument/2006/relationships/slide" Target="slides/slide1.xml"/><Relationship Id="rId18" Type="http://schemas.openxmlformats.org/officeDocument/2006/relationships/font" Target="fonts/OpenSans-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7423eaee2f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7423eaee2f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7423eaee2f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423eaee2f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7423eaee2f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423eaee2f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7423eaee2f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7423eaee2f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7423eaee2f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7423eaee2f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7423eaee2f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423eaee2f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7423eaee2f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7423eaee2f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7423eaee2f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7423eaee2f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docs.google.com/forms/d/1PhGAYAu63-PeH1labc_Hln0NHqncMTfJlQI5ZxjYZns/edit"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What are the Crusades?</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Intro to Lesson 3.2</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115150"/>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did they start?</a:t>
            </a:r>
            <a:endParaRPr/>
          </a:p>
        </p:txBody>
      </p:sp>
      <p:sp>
        <p:nvSpPr>
          <p:cNvPr id="73" name="Google Shape;73;p14"/>
          <p:cNvSpPr txBox="1"/>
          <p:nvPr>
            <p:ph idx="1" type="body"/>
          </p:nvPr>
        </p:nvSpPr>
        <p:spPr>
          <a:xfrm>
            <a:off x="311700" y="920400"/>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000000"/>
                </a:solidFill>
                <a:latin typeface="Arial"/>
                <a:ea typeface="Arial"/>
                <a:cs typeface="Arial"/>
                <a:sym typeface="Arial"/>
              </a:rPr>
              <a:t>Pope Urban II proclaimed the first crusade in 1095 with the goal of restoring Christian access to the holy places in and near Jerusalem.</a:t>
            </a:r>
            <a:endParaRPr sz="1350">
              <a:solidFill>
                <a:srgbClr val="000000"/>
              </a:solidFill>
              <a:latin typeface="Arial"/>
              <a:ea typeface="Arial"/>
              <a:cs typeface="Arial"/>
              <a:sym typeface="Arial"/>
            </a:endParaRPr>
          </a:p>
          <a:p>
            <a:pPr indent="0" lvl="0" marL="0" rtl="0" algn="l">
              <a:spcBef>
                <a:spcPts val="4600"/>
              </a:spcBef>
              <a:spcAft>
                <a:spcPts val="0"/>
              </a:spcAft>
              <a:buNone/>
            </a:pPr>
            <a:r>
              <a:rPr lang="en" sz="1350">
                <a:solidFill>
                  <a:srgbClr val="000000"/>
                </a:solidFill>
                <a:latin typeface="Arial"/>
                <a:ea typeface="Arial"/>
                <a:cs typeface="Arial"/>
                <a:sym typeface="Arial"/>
              </a:rPr>
              <a:t>The official crusader armies for the First Crusade set off from France and Italy at different times in August and September 1096. The western forces may have totaled as many as 100,000 people.</a:t>
            </a:r>
            <a:endParaRPr sz="1350">
              <a:solidFill>
                <a:srgbClr val="000000"/>
              </a:solidFill>
              <a:latin typeface="Arial"/>
              <a:ea typeface="Arial"/>
              <a:cs typeface="Arial"/>
              <a:sym typeface="Arial"/>
            </a:endParaRPr>
          </a:p>
          <a:p>
            <a:pPr indent="0" lvl="0" marL="0" rtl="0" algn="l">
              <a:spcBef>
                <a:spcPts val="4600"/>
              </a:spcBef>
              <a:spcAft>
                <a:spcPts val="0"/>
              </a:spcAft>
              <a:buNone/>
            </a:pPr>
            <a:r>
              <a:rPr lang="en" sz="1350">
                <a:solidFill>
                  <a:srgbClr val="000000"/>
                </a:solidFill>
                <a:latin typeface="Arial"/>
                <a:ea typeface="Arial"/>
                <a:cs typeface="Arial"/>
                <a:sym typeface="Arial"/>
              </a:rPr>
              <a:t>The armies journeyed eastward by land toward Constantinople, where they received a wary welcome from the Byzantine Emperor.</a:t>
            </a:r>
            <a:endParaRPr sz="1350">
              <a:solidFill>
                <a:srgbClr val="000000"/>
              </a:solidFill>
              <a:latin typeface="Arial"/>
              <a:ea typeface="Arial"/>
              <a:cs typeface="Arial"/>
              <a:sym typeface="Arial"/>
            </a:endParaRPr>
          </a:p>
          <a:p>
            <a:pPr indent="0" lvl="0" marL="0" rtl="0" algn="l">
              <a:spcBef>
                <a:spcPts val="4600"/>
              </a:spcBef>
              <a:spcAft>
                <a:spcPts val="0"/>
              </a:spcAft>
              <a:buNone/>
            </a:pPr>
            <a:r>
              <a:rPr lang="en" sz="1350">
                <a:solidFill>
                  <a:srgbClr val="000000"/>
                </a:solidFill>
                <a:latin typeface="Arial"/>
                <a:ea typeface="Arial"/>
                <a:cs typeface="Arial"/>
                <a:sym typeface="Arial"/>
              </a:rPr>
              <a:t>Pledging to restore lost territories to the empire, the main army, mostly French and Norman knights under baronial leadership marched south through Anatolia.</a:t>
            </a:r>
            <a:endParaRPr sz="1350">
              <a:solidFill>
                <a:srgbClr val="000000"/>
              </a:solidFill>
              <a:latin typeface="Arial"/>
              <a:ea typeface="Arial"/>
              <a:cs typeface="Arial"/>
              <a:sym typeface="Arial"/>
            </a:endParaRPr>
          </a:p>
          <a:p>
            <a:pPr indent="0" lvl="0" marL="0" rtl="0" algn="l">
              <a:spcBef>
                <a:spcPts val="4600"/>
              </a:spcBef>
              <a:spcAft>
                <a:spcPts val="1600"/>
              </a:spcAft>
              <a:buNone/>
            </a:pPr>
            <a:r>
              <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happened during the First Crusade?</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000000"/>
                </a:solidFill>
                <a:latin typeface="Arial"/>
                <a:ea typeface="Arial"/>
                <a:cs typeface="Arial"/>
                <a:sym typeface="Arial"/>
              </a:rPr>
              <a:t>The Jews and Muslims fought together to defend Jerusalem against the invading Franks.</a:t>
            </a:r>
            <a:endParaRPr sz="1350">
              <a:solidFill>
                <a:srgbClr val="000000"/>
              </a:solidFill>
              <a:latin typeface="Arial"/>
              <a:ea typeface="Arial"/>
              <a:cs typeface="Arial"/>
              <a:sym typeface="Arial"/>
            </a:endParaRPr>
          </a:p>
          <a:p>
            <a:pPr indent="0" lvl="0" marL="0" rtl="0" algn="l">
              <a:spcBef>
                <a:spcPts val="4600"/>
              </a:spcBef>
              <a:spcAft>
                <a:spcPts val="0"/>
              </a:spcAft>
              <a:buNone/>
            </a:pPr>
            <a:r>
              <a:rPr lang="en" sz="1350">
                <a:solidFill>
                  <a:srgbClr val="000000"/>
                </a:solidFill>
                <a:latin typeface="Arial"/>
                <a:ea typeface="Arial"/>
                <a:cs typeface="Arial"/>
                <a:sym typeface="Arial"/>
              </a:rPr>
              <a:t>They were unsuccessful and on 15 July 1099 the crusaders entered the city.</a:t>
            </a:r>
            <a:endParaRPr sz="1350">
              <a:solidFill>
                <a:srgbClr val="000000"/>
              </a:solidFill>
              <a:latin typeface="Arial"/>
              <a:ea typeface="Arial"/>
              <a:cs typeface="Arial"/>
              <a:sym typeface="Arial"/>
            </a:endParaRPr>
          </a:p>
          <a:p>
            <a:pPr indent="0" lvl="0" marL="0" rtl="0" algn="l">
              <a:spcBef>
                <a:spcPts val="4600"/>
              </a:spcBef>
              <a:spcAft>
                <a:spcPts val="0"/>
              </a:spcAft>
              <a:buNone/>
            </a:pPr>
            <a:r>
              <a:rPr lang="en" sz="1350">
                <a:solidFill>
                  <a:srgbClr val="000000"/>
                </a:solidFill>
                <a:latin typeface="Arial"/>
                <a:ea typeface="Arial"/>
                <a:cs typeface="Arial"/>
                <a:sym typeface="Arial"/>
              </a:rPr>
              <a:t>The crusaders proceeded to massacre the remaining Jewish and Muslim civilians and pillaged or destroyed mosques and the city itself.</a:t>
            </a:r>
            <a:endParaRPr sz="1350">
              <a:solidFill>
                <a:srgbClr val="000000"/>
              </a:solidFill>
              <a:latin typeface="Arial"/>
              <a:ea typeface="Arial"/>
              <a:cs typeface="Arial"/>
              <a:sym typeface="Arial"/>
            </a:endParaRPr>
          </a:p>
          <a:p>
            <a:pPr indent="0" lvl="0" marL="0" rtl="0" algn="l">
              <a:spcBef>
                <a:spcPts val="4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were the results of the First Crusade?</a:t>
            </a:r>
            <a:endParaRPr/>
          </a:p>
        </p:txBody>
      </p:sp>
      <p:sp>
        <p:nvSpPr>
          <p:cNvPr id="85" name="Google Shape;85;p1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000000"/>
                </a:solidFill>
                <a:latin typeface="Arial"/>
                <a:ea typeface="Arial"/>
                <a:cs typeface="Arial"/>
                <a:sym typeface="Arial"/>
              </a:rPr>
              <a:t>As a result of the First Crusade, four main Crusader states were created: the County of Edessa, the Principality of Antioch, the County of Tripoli and Kingdom of Jerusalem.</a:t>
            </a:r>
            <a:endParaRPr sz="1350">
              <a:solidFill>
                <a:srgbClr val="000000"/>
              </a:solidFill>
              <a:latin typeface="Arial"/>
              <a:ea typeface="Arial"/>
              <a:cs typeface="Arial"/>
              <a:sym typeface="Arial"/>
            </a:endParaRPr>
          </a:p>
          <a:p>
            <a:pPr indent="0" lvl="0" marL="0" rtl="0" algn="l">
              <a:spcBef>
                <a:spcPts val="4600"/>
              </a:spcBef>
              <a:spcAft>
                <a:spcPts val="0"/>
              </a:spcAft>
              <a:buNone/>
            </a:pPr>
            <a:r>
              <a:rPr lang="en" sz="1350">
                <a:solidFill>
                  <a:srgbClr val="000000"/>
                </a:solidFill>
                <a:latin typeface="Arial"/>
                <a:ea typeface="Arial"/>
                <a:cs typeface="Arial"/>
                <a:sym typeface="Arial"/>
              </a:rPr>
              <a:t>These states reopened the Mediterranean to trade and travel enabling Genoa and Venice to flourish.</a:t>
            </a:r>
            <a:endParaRPr sz="1350">
              <a:solidFill>
                <a:srgbClr val="000000"/>
              </a:solidFill>
              <a:latin typeface="Arial"/>
              <a:ea typeface="Arial"/>
              <a:cs typeface="Arial"/>
              <a:sym typeface="Arial"/>
            </a:endParaRPr>
          </a:p>
          <a:p>
            <a:pPr indent="0" lvl="0" marL="0" rtl="0" algn="l">
              <a:spcBef>
                <a:spcPts val="4600"/>
              </a:spcBef>
              <a:spcAft>
                <a:spcPts val="0"/>
              </a:spcAft>
              <a:buNone/>
            </a:pPr>
            <a:r>
              <a:rPr lang="en" sz="1350">
                <a:solidFill>
                  <a:srgbClr val="000000"/>
                </a:solidFill>
                <a:latin typeface="Arial"/>
                <a:ea typeface="Arial"/>
                <a:cs typeface="Arial"/>
                <a:sym typeface="Arial"/>
              </a:rPr>
              <a:t>The First Crusade unleashed a wave of Christian fury that was expressed in the massacres of Jews that accompanied and preceded the movement of the crusaders through Europe, including the massacre of 8,000 Jews in the Rhineland, as well as the violent treatment of the “schismatic” Orthodox Christians of the east.</a:t>
            </a:r>
            <a:endParaRPr sz="1350">
              <a:solidFill>
                <a:srgbClr val="000000"/>
              </a:solidFill>
              <a:latin typeface="Arial"/>
              <a:ea typeface="Arial"/>
              <a:cs typeface="Arial"/>
              <a:sym typeface="Arial"/>
            </a:endParaRPr>
          </a:p>
          <a:p>
            <a:pPr indent="0" lvl="0" marL="0" rtl="0" algn="l">
              <a:spcBef>
                <a:spcPts val="4600"/>
              </a:spcBef>
              <a:spcAft>
                <a:spcPts val="1600"/>
              </a:spcAft>
              <a:buNone/>
            </a:pPr>
            <a:r>
              <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did Muslims respond?</a:t>
            </a:r>
            <a:endParaRPr/>
          </a:p>
        </p:txBody>
      </p:sp>
      <p:sp>
        <p:nvSpPr>
          <p:cNvPr id="91" name="Google Shape;91;p1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000000"/>
                </a:solidFill>
                <a:latin typeface="Arial"/>
                <a:ea typeface="Arial"/>
                <a:cs typeface="Arial"/>
                <a:sym typeface="Arial"/>
              </a:rPr>
              <a:t>Initially, Muslims did very little about the Crusader states due to internal conflicts.</a:t>
            </a:r>
            <a:endParaRPr sz="1350">
              <a:solidFill>
                <a:srgbClr val="000000"/>
              </a:solidFill>
              <a:latin typeface="Arial"/>
              <a:ea typeface="Arial"/>
              <a:cs typeface="Arial"/>
              <a:sym typeface="Arial"/>
            </a:endParaRPr>
          </a:p>
          <a:p>
            <a:pPr indent="0" lvl="0" marL="0" rtl="0" algn="l">
              <a:spcBef>
                <a:spcPts val="4600"/>
              </a:spcBef>
              <a:spcAft>
                <a:spcPts val="0"/>
              </a:spcAft>
              <a:buNone/>
            </a:pPr>
            <a:r>
              <a:rPr lang="en" sz="1350">
                <a:solidFill>
                  <a:srgbClr val="000000"/>
                </a:solidFill>
                <a:latin typeface="Arial"/>
                <a:ea typeface="Arial"/>
                <a:cs typeface="Arial"/>
                <a:sym typeface="Arial"/>
              </a:rPr>
              <a:t>Eventually, the Muslims began to reunite under the leadership of Imad ad-Din Zengi, who was appointed governor of Mosul in 1127.</a:t>
            </a:r>
            <a:endParaRPr sz="1350">
              <a:solidFill>
                <a:srgbClr val="000000"/>
              </a:solidFill>
              <a:latin typeface="Arial"/>
              <a:ea typeface="Arial"/>
              <a:cs typeface="Arial"/>
              <a:sym typeface="Arial"/>
            </a:endParaRPr>
          </a:p>
          <a:p>
            <a:pPr indent="0" lvl="0" marL="0" rtl="0" algn="l">
              <a:spcBef>
                <a:spcPts val="4600"/>
              </a:spcBef>
              <a:spcAft>
                <a:spcPts val="0"/>
              </a:spcAft>
              <a:buNone/>
            </a:pPr>
            <a:r>
              <a:rPr lang="en" sz="1350">
                <a:solidFill>
                  <a:srgbClr val="000000"/>
                </a:solidFill>
                <a:latin typeface="Arial"/>
                <a:ea typeface="Arial"/>
                <a:cs typeface="Arial"/>
                <a:sym typeface="Arial"/>
              </a:rPr>
              <a:t>Imad ad-Din Zengi began to retake territory from the Christians, beginning with Aleppo in 1128. He retook Edessa in 1144.</a:t>
            </a:r>
            <a:endParaRPr sz="1350">
              <a:solidFill>
                <a:srgbClr val="000000"/>
              </a:solidFill>
              <a:latin typeface="Arial"/>
              <a:ea typeface="Arial"/>
              <a:cs typeface="Arial"/>
              <a:sym typeface="Arial"/>
            </a:endParaRPr>
          </a:p>
          <a:p>
            <a:pPr indent="0" lvl="0" marL="0" rtl="0" algn="l">
              <a:spcBef>
                <a:spcPts val="4600"/>
              </a:spcBef>
              <a:spcAft>
                <a:spcPts val="0"/>
              </a:spcAft>
              <a:buNone/>
            </a:pPr>
            <a:r>
              <a:rPr lang="en" sz="1350">
                <a:solidFill>
                  <a:srgbClr val="000000"/>
                </a:solidFill>
                <a:latin typeface="Arial"/>
                <a:ea typeface="Arial"/>
                <a:cs typeface="Arial"/>
                <a:sym typeface="Arial"/>
              </a:rPr>
              <a:t>These defeats led Pope Eugenius III to call for another crusade on 1 March 1145.</a:t>
            </a:r>
            <a:r>
              <a:rPr lang="en" sz="1000">
                <a:solidFill>
                  <a:srgbClr val="000000"/>
                </a:solidFill>
                <a:latin typeface="Arial"/>
                <a:ea typeface="Arial"/>
                <a:cs typeface="Arial"/>
                <a:sym typeface="Arial"/>
              </a:rPr>
              <a:t>  </a:t>
            </a:r>
            <a:endParaRPr sz="1000">
              <a:solidFill>
                <a:srgbClr val="000000"/>
              </a:solidFill>
              <a:latin typeface="Arial"/>
              <a:ea typeface="Arial"/>
              <a:cs typeface="Arial"/>
              <a:sym typeface="Arial"/>
            </a:endParaRPr>
          </a:p>
          <a:p>
            <a:pPr indent="0" lvl="0" marL="0" rtl="0" algn="l">
              <a:spcBef>
                <a:spcPts val="4600"/>
              </a:spcBef>
              <a:spcAft>
                <a:spcPts val="1600"/>
              </a:spcAft>
              <a:buNone/>
            </a:pPr>
            <a:r>
              <a:t/>
            </a:r>
            <a:endParaRPr>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about the Second Crusade?</a:t>
            </a:r>
            <a:endParaRPr/>
          </a:p>
        </p:txBody>
      </p:sp>
      <p:sp>
        <p:nvSpPr>
          <p:cNvPr id="97" name="Google Shape;97;p1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000000"/>
                </a:solidFill>
                <a:latin typeface="Arial"/>
                <a:ea typeface="Arial"/>
                <a:cs typeface="Arial"/>
                <a:sym typeface="Arial"/>
              </a:rPr>
              <a:t>French and South German armies marched to Jerusalem in 1147 but failed to win any major victories.</a:t>
            </a:r>
            <a:endParaRPr sz="1350">
              <a:solidFill>
                <a:srgbClr val="000000"/>
              </a:solidFill>
              <a:latin typeface="Arial"/>
              <a:ea typeface="Arial"/>
              <a:cs typeface="Arial"/>
              <a:sym typeface="Arial"/>
            </a:endParaRPr>
          </a:p>
          <a:p>
            <a:pPr indent="0" lvl="0" marL="0" rtl="0" algn="l">
              <a:spcBef>
                <a:spcPts val="4600"/>
              </a:spcBef>
              <a:spcAft>
                <a:spcPts val="0"/>
              </a:spcAft>
              <a:buNone/>
            </a:pPr>
            <a:r>
              <a:rPr lang="en" sz="1350">
                <a:solidFill>
                  <a:srgbClr val="000000"/>
                </a:solidFill>
                <a:latin typeface="Arial"/>
                <a:ea typeface="Arial"/>
                <a:cs typeface="Arial"/>
                <a:sym typeface="Arial"/>
              </a:rPr>
              <a:t>On the other side of the Mediterranean, however, the Second Crusade met with great success as a group of Northern European Crusaders stopped in Portugal, allied with the Portuguese King, Afonso I of Portugal, and retook Lisbon from the Muslims in 1147.</a:t>
            </a:r>
            <a:endParaRPr sz="1350">
              <a:solidFill>
                <a:srgbClr val="000000"/>
              </a:solidFill>
              <a:latin typeface="Arial"/>
              <a:ea typeface="Arial"/>
              <a:cs typeface="Arial"/>
              <a:sym typeface="Arial"/>
            </a:endParaRPr>
          </a:p>
          <a:p>
            <a:pPr indent="0" lvl="0" marL="0" rtl="0" algn="l">
              <a:spcBef>
                <a:spcPts val="4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about the rest of the Crusades?</a:t>
            </a:r>
            <a:endParaRPr/>
          </a:p>
        </p:txBody>
      </p:sp>
      <p:sp>
        <p:nvSpPr>
          <p:cNvPr id="103" name="Google Shape;103;p1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000000"/>
                </a:solidFill>
                <a:latin typeface="Arial"/>
                <a:ea typeface="Arial"/>
                <a:cs typeface="Arial"/>
                <a:sym typeface="Arial"/>
              </a:rPr>
              <a:t>The first two crusades were followed by five more major Crusades against Muslim territories in the east and numerous minor ones.</a:t>
            </a:r>
            <a:endParaRPr sz="1350">
              <a:solidFill>
                <a:srgbClr val="000000"/>
              </a:solidFill>
              <a:latin typeface="Arial"/>
              <a:ea typeface="Arial"/>
              <a:cs typeface="Arial"/>
              <a:sym typeface="Arial"/>
            </a:endParaRPr>
          </a:p>
          <a:p>
            <a:pPr indent="0" lvl="0" marL="0" rtl="0" algn="l">
              <a:spcBef>
                <a:spcPts val="4600"/>
              </a:spcBef>
              <a:spcAft>
                <a:spcPts val="0"/>
              </a:spcAft>
              <a:buNone/>
            </a:pPr>
            <a:r>
              <a:rPr lang="en" sz="1350">
                <a:solidFill>
                  <a:srgbClr val="000000"/>
                </a:solidFill>
                <a:latin typeface="Arial"/>
                <a:ea typeface="Arial"/>
                <a:cs typeface="Arial"/>
                <a:sym typeface="Arial"/>
              </a:rPr>
              <a:t>This struggle for control of the Holy Land went on for 200-years and ended in failure.</a:t>
            </a:r>
            <a:endParaRPr sz="1350">
              <a:solidFill>
                <a:srgbClr val="000000"/>
              </a:solidFill>
              <a:latin typeface="Arial"/>
              <a:ea typeface="Arial"/>
              <a:cs typeface="Arial"/>
              <a:sym typeface="Arial"/>
            </a:endParaRPr>
          </a:p>
          <a:p>
            <a:pPr indent="0" lvl="0" marL="0" rtl="0" algn="l">
              <a:spcBef>
                <a:spcPts val="4600"/>
              </a:spcBef>
              <a:spcAft>
                <a:spcPts val="0"/>
              </a:spcAft>
              <a:buNone/>
            </a:pPr>
            <a:r>
              <a:rPr lang="en" sz="1350">
                <a:solidFill>
                  <a:srgbClr val="000000"/>
                </a:solidFill>
                <a:latin typeface="Arial"/>
                <a:ea typeface="Arial"/>
                <a:cs typeface="Arial"/>
                <a:sym typeface="Arial"/>
              </a:rPr>
              <a:t>Although the Christians failed to reclaim their Holy Land, a number of important cultural shifts transpired.</a:t>
            </a:r>
            <a:endParaRPr sz="1350">
              <a:solidFill>
                <a:srgbClr val="000000"/>
              </a:solidFill>
              <a:latin typeface="Arial"/>
              <a:ea typeface="Arial"/>
              <a:cs typeface="Arial"/>
              <a:sym typeface="Arial"/>
            </a:endParaRPr>
          </a:p>
          <a:p>
            <a:pPr indent="0" lvl="0" marL="0" rtl="0" algn="l">
              <a:spcBef>
                <a:spcPts val="4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effects did the Crusades have?</a:t>
            </a:r>
            <a:endParaRPr/>
          </a:p>
        </p:txBody>
      </p:sp>
      <p:sp>
        <p:nvSpPr>
          <p:cNvPr id="109" name="Google Shape;109;p20"/>
          <p:cNvSpPr txBox="1"/>
          <p:nvPr>
            <p:ph idx="1" type="body"/>
          </p:nvPr>
        </p:nvSpPr>
        <p:spPr>
          <a:xfrm>
            <a:off x="311700" y="1100025"/>
            <a:ext cx="8520600" cy="346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000000"/>
                </a:solidFill>
                <a:latin typeface="Arial"/>
                <a:ea typeface="Arial"/>
                <a:cs typeface="Arial"/>
                <a:sym typeface="Arial"/>
              </a:rPr>
              <a:t>First off, a great deal of cultural diffusion took place which precipitated the exchange of ideas, resources, materials and technology.</a:t>
            </a:r>
            <a:endParaRPr sz="1350">
              <a:solidFill>
                <a:srgbClr val="000000"/>
              </a:solidFill>
              <a:latin typeface="Arial"/>
              <a:ea typeface="Arial"/>
              <a:cs typeface="Arial"/>
              <a:sym typeface="Arial"/>
            </a:endParaRPr>
          </a:p>
          <a:p>
            <a:pPr indent="0" lvl="0" marL="0" rtl="0" algn="l">
              <a:spcBef>
                <a:spcPts val="4600"/>
              </a:spcBef>
              <a:spcAft>
                <a:spcPts val="0"/>
              </a:spcAft>
              <a:buNone/>
            </a:pPr>
            <a:r>
              <a:rPr lang="en" sz="1350">
                <a:solidFill>
                  <a:srgbClr val="000000"/>
                </a:solidFill>
                <a:latin typeface="Arial"/>
                <a:ea typeface="Arial"/>
                <a:cs typeface="Arial"/>
                <a:sym typeface="Arial"/>
              </a:rPr>
              <a:t>Second, a significant shift in power took place throughout Europe. Monarchs gained more power, and the collective identity of the Latin Church was consolidated under the Pope’s leadership.</a:t>
            </a:r>
            <a:endParaRPr sz="1350">
              <a:solidFill>
                <a:srgbClr val="000000"/>
              </a:solidFill>
              <a:latin typeface="Arial"/>
              <a:ea typeface="Arial"/>
              <a:cs typeface="Arial"/>
              <a:sym typeface="Arial"/>
            </a:endParaRPr>
          </a:p>
          <a:p>
            <a:pPr indent="0" lvl="0" marL="0" rtl="0" algn="l">
              <a:spcBef>
                <a:spcPts val="4600"/>
              </a:spcBef>
              <a:spcAft>
                <a:spcPts val="0"/>
              </a:spcAft>
              <a:buNone/>
            </a:pPr>
            <a:r>
              <a:rPr lang="en" sz="1350">
                <a:solidFill>
                  <a:srgbClr val="000000"/>
                </a:solidFill>
                <a:latin typeface="Arial"/>
                <a:ea typeface="Arial"/>
                <a:cs typeface="Arial"/>
                <a:sym typeface="Arial"/>
              </a:rPr>
              <a:t>Thirdly, the European social structure changed as women gained increased rights and the middle class gained power.</a:t>
            </a:r>
            <a:endParaRPr sz="1350">
              <a:solidFill>
                <a:srgbClr val="000000"/>
              </a:solidFill>
              <a:latin typeface="Arial"/>
              <a:ea typeface="Arial"/>
              <a:cs typeface="Arial"/>
              <a:sym typeface="Arial"/>
            </a:endParaRPr>
          </a:p>
          <a:p>
            <a:pPr indent="0" lvl="0" marL="0" rtl="0" algn="l">
              <a:spcBef>
                <a:spcPts val="4600"/>
              </a:spcBef>
              <a:spcAft>
                <a:spcPts val="0"/>
              </a:spcAft>
              <a:buNone/>
            </a:pPr>
            <a:r>
              <a:rPr lang="en" sz="1350">
                <a:solidFill>
                  <a:srgbClr val="000000"/>
                </a:solidFill>
                <a:latin typeface="Arial"/>
                <a:ea typeface="Arial"/>
                <a:cs typeface="Arial"/>
                <a:sym typeface="Arial"/>
              </a:rPr>
              <a:t>Fourthly, the crusades were the source of heroism, chivalry and medieval piety that grew medieval romance, philosophy and literature.</a:t>
            </a:r>
            <a:endParaRPr sz="1350">
              <a:solidFill>
                <a:srgbClr val="000000"/>
              </a:solidFill>
              <a:latin typeface="Arial"/>
              <a:ea typeface="Arial"/>
              <a:cs typeface="Arial"/>
              <a:sym typeface="Arial"/>
            </a:endParaRPr>
          </a:p>
          <a:p>
            <a:pPr indent="0" lvl="0" marL="0" rtl="0" algn="l">
              <a:spcBef>
                <a:spcPts val="4600"/>
              </a:spcBef>
              <a:spcAft>
                <a:spcPts val="1600"/>
              </a:spcAft>
              <a:buNone/>
            </a:pPr>
            <a:r>
              <a:t/>
            </a:r>
            <a:endParaRPr>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check your understanding of the topic!</a:t>
            </a:r>
            <a:endParaRPr/>
          </a:p>
        </p:txBody>
      </p:sp>
      <p:sp>
        <p:nvSpPr>
          <p:cNvPr id="115" name="Google Shape;115;p2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Complete the google form linked below… these are test preparation questions so try your best and add to your notes if needed!</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u="sng">
                <a:solidFill>
                  <a:schemeClr val="hlink"/>
                </a:solidFill>
                <a:hlinkClick r:id="rId3"/>
              </a:rPr>
              <a:t>Crusades Questionnaire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