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QBRcmEa1GGFu5COkclcxnmfMY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0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Give choice – fictional character </a:t>
            </a:r>
            <a:endParaRPr/>
          </a:p>
        </p:txBody>
      </p:sp>
      <p:sp>
        <p:nvSpPr>
          <p:cNvPr id="172" name="Google Shape;1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AU"/>
              <a:t>2016</a:t>
            </a:r>
            <a:endParaRPr/>
          </a:p>
          <a:p>
            <a:pPr marL="228600" lvl="0" indent="-228600" algn="l" rtl="0">
              <a:spcBef>
                <a:spcPts val="0"/>
              </a:spcBef>
              <a:spcAft>
                <a:spcPts val="0"/>
              </a:spcAft>
              <a:buClr>
                <a:schemeClr val="dk1"/>
              </a:buClr>
              <a:buSzPts val="1200"/>
              <a:buFont typeface="Calibri"/>
              <a:buAutoNum type="arabicPeriod"/>
            </a:pPr>
            <a:r>
              <a:rPr lang="en-AU"/>
              <a:t>2010</a:t>
            </a:r>
            <a:endParaRPr/>
          </a:p>
          <a:p>
            <a:pPr marL="228600" lvl="0" indent="-228600" algn="l" rtl="0">
              <a:spcBef>
                <a:spcPts val="0"/>
              </a:spcBef>
              <a:spcAft>
                <a:spcPts val="0"/>
              </a:spcAft>
              <a:buClr>
                <a:schemeClr val="dk1"/>
              </a:buClr>
              <a:buSzPts val="1200"/>
              <a:buFont typeface="Calibri"/>
              <a:buAutoNum type="arabicPeriod"/>
            </a:pPr>
            <a:r>
              <a:rPr lang="en-AU"/>
              <a:t>2019</a:t>
            </a:r>
            <a:endParaRPr/>
          </a:p>
          <a:p>
            <a:pPr marL="228600" lvl="0" indent="-228600" algn="l" rtl="0">
              <a:spcBef>
                <a:spcPts val="0"/>
              </a:spcBef>
              <a:spcAft>
                <a:spcPts val="0"/>
              </a:spcAft>
              <a:buClr>
                <a:schemeClr val="dk1"/>
              </a:buClr>
              <a:buSzPts val="1200"/>
              <a:buFont typeface="Calibri"/>
              <a:buAutoNum type="arabicPeriod"/>
            </a:pPr>
            <a:r>
              <a:rPr lang="en-AU"/>
              <a:t>2017 </a:t>
            </a:r>
            <a:endParaRPr/>
          </a:p>
          <a:p>
            <a:pPr marL="228600" lvl="0" indent="-152400" algn="l" rtl="0">
              <a:spcBef>
                <a:spcPts val="0"/>
              </a:spcBef>
              <a:spcAft>
                <a:spcPts val="0"/>
              </a:spcAft>
              <a:buClr>
                <a:schemeClr val="dk1"/>
              </a:buClr>
              <a:buSzPts val="1200"/>
              <a:buFont typeface="Calibri"/>
              <a:buNone/>
            </a:pPr>
            <a:endParaRPr/>
          </a:p>
        </p:txBody>
      </p:sp>
      <p:sp>
        <p:nvSpPr>
          <p:cNvPr id="180" name="Google Shape;1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As you know, as each year passes we count up E.g. 2009, 2010, 2011. This system has been in place ever since christ was born. The AD refers to Anno Domini, Latin for ‘in the year of our lord’. </a:t>
            </a:r>
            <a:endParaRPr/>
          </a:p>
          <a:p>
            <a:pPr marL="0" lvl="0" indent="0" algn="l" rtl="0">
              <a:spcBef>
                <a:spcPts val="0"/>
              </a:spcBef>
              <a:spcAft>
                <a:spcPts val="0"/>
              </a:spcAft>
              <a:buNone/>
            </a:pPr>
            <a:r>
              <a:rPr lang="en-AU"/>
              <a:t>BC: Follows the time before Christ’s birth. The counting system for BC is reverse of AD. As the years pass, we count down. E.g. 500BC, 499 BC, 498 BC, all the way down to 1BC. </a:t>
            </a:r>
            <a:endParaRPr/>
          </a:p>
          <a:p>
            <a:pPr marL="0" lvl="0" indent="0" algn="l" rtl="0">
              <a:spcBef>
                <a:spcPts val="0"/>
              </a:spcBef>
              <a:spcAft>
                <a:spcPts val="0"/>
              </a:spcAft>
              <a:buNone/>
            </a:pPr>
            <a:endParaRPr/>
          </a:p>
        </p:txBody>
      </p:sp>
      <p:sp>
        <p:nvSpPr>
          <p:cNvPr id="205" name="Google Shape;20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As you know, as each year passes we count up E.g. 2009, 2010, 2011. This system has been in place ever since christ was born. The AD refers to Anno Domini, Latin for ‘in the year of our lord’. </a:t>
            </a:r>
            <a:endParaRPr/>
          </a:p>
          <a:p>
            <a:pPr marL="0" lvl="0" indent="0" algn="l" rtl="0">
              <a:spcBef>
                <a:spcPts val="0"/>
              </a:spcBef>
              <a:spcAft>
                <a:spcPts val="0"/>
              </a:spcAft>
              <a:buNone/>
            </a:pPr>
            <a:r>
              <a:rPr lang="en-AU"/>
              <a:t>BC: Follows the time before Christ’s birth. The counting system for BC is reverse of AD. As the years pass, we count down. E.g. 500BC, 499 BC, 498 BC, all the way down to 1BC.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Historians have come up for a neutral term for AD and BC, as only 1/3 of world’s population is charistian. </a:t>
            </a:r>
            <a:endParaRPr/>
          </a:p>
          <a:p>
            <a:pPr marL="0" lvl="0" indent="0" algn="l" rtl="0">
              <a:spcBef>
                <a:spcPts val="0"/>
              </a:spcBef>
              <a:spcAft>
                <a:spcPts val="0"/>
              </a:spcAft>
              <a:buNone/>
            </a:pPr>
            <a:r>
              <a:rPr lang="en-AU"/>
              <a:t>Time can also be divided into periods of one hundred years called ‘centuries’. </a:t>
            </a: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312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cxnSp>
        <p:nvCxnSpPr>
          <p:cNvPr id="26" name="Google Shape;26;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3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8"/>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cxnSp>
        <p:nvCxnSpPr>
          <p:cNvPr id="47" name="Google Shape;47;p2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9"/>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30"/>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30"/>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30"/>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3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3"/>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3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cxnSp>
        <p:nvCxnSpPr>
          <p:cNvPr id="17" name="Google Shape;17;p2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CJdT6QcSbQ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3712029" y="1604864"/>
            <a:ext cx="8974494" cy="241544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AU" b="1" dirty="0"/>
              <a:t>Chronology &amp; Timelines </a:t>
            </a:r>
            <a:endParaRPr dirty="0"/>
          </a:p>
        </p:txBody>
      </p:sp>
      <p:sp>
        <p:nvSpPr>
          <p:cNvPr id="106" name="Google Shape;106;p1"/>
          <p:cNvSpPr txBox="1">
            <a:spLocks noGrp="1"/>
          </p:cNvSpPr>
          <p:nvPr>
            <p:ph type="subTitle" idx="1"/>
          </p:nvPr>
        </p:nvSpPr>
        <p:spPr>
          <a:xfrm>
            <a:off x="3712029" y="4471204"/>
            <a:ext cx="10058400" cy="186395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3600"/>
              <a:buNone/>
            </a:pPr>
            <a:r>
              <a:rPr lang="en-AU" sz="3600" dirty="0">
                <a:solidFill>
                  <a:schemeClr val="dk1"/>
                </a:solidFill>
              </a:rPr>
              <a:t>YEAR 8 HASS</a:t>
            </a:r>
            <a:endParaRPr dirty="0"/>
          </a:p>
          <a:p>
            <a:pPr marL="0" lvl="0" indent="0" algn="l" rtl="0">
              <a:lnSpc>
                <a:spcPct val="80000"/>
              </a:lnSpc>
              <a:spcBef>
                <a:spcPts val="1400"/>
              </a:spcBef>
              <a:spcAft>
                <a:spcPts val="0"/>
              </a:spcAft>
              <a:buSzPts val="3600"/>
              <a:buNone/>
            </a:pPr>
            <a:r>
              <a:rPr lang="en-AU" sz="3600" dirty="0">
                <a:solidFill>
                  <a:schemeClr val="dk1"/>
                </a:solidFill>
              </a:rPr>
              <a:t>MISS Sheridan</a:t>
            </a:r>
            <a:endParaRPr dirty="0"/>
          </a:p>
          <a:p>
            <a:pPr marL="0" lvl="0" indent="0" algn="l" rtl="0">
              <a:lnSpc>
                <a:spcPct val="80000"/>
              </a:lnSpc>
              <a:spcBef>
                <a:spcPts val="1400"/>
              </a:spcBef>
              <a:spcAft>
                <a:spcPts val="0"/>
              </a:spcAft>
              <a:buSzPts val="2400"/>
              <a:buNone/>
            </a:pP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Activity </a:t>
            </a:r>
            <a:endParaRPr/>
          </a:p>
        </p:txBody>
      </p:sp>
      <p:sp>
        <p:nvSpPr>
          <p:cNvPr id="153" name="Google Shape;15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203200" algn="l" rtl="0">
              <a:lnSpc>
                <a:spcPct val="90000"/>
              </a:lnSpc>
              <a:spcBef>
                <a:spcPts val="0"/>
              </a:spcBef>
              <a:spcAft>
                <a:spcPts val="0"/>
              </a:spcAft>
              <a:buSzPts val="3200"/>
              <a:buChar char=" "/>
            </a:pPr>
            <a:r>
              <a:rPr lang="en-AU" sz="3200"/>
              <a:t>Order yourselves around the room according to birthdays. </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Timelines: What is a timeline? </a:t>
            </a:r>
            <a:endParaRPr/>
          </a:p>
        </p:txBody>
      </p:sp>
      <p:sp>
        <p:nvSpPr>
          <p:cNvPr id="159" name="Google Shape;159;p10"/>
          <p:cNvSpPr txBox="1">
            <a:spLocks noGrp="1"/>
          </p:cNvSpPr>
          <p:nvPr>
            <p:ph type="body" idx="1"/>
          </p:nvPr>
        </p:nvSpPr>
        <p:spPr>
          <a:xfrm>
            <a:off x="1495521" y="2020102"/>
            <a:ext cx="4521469" cy="2233665"/>
          </a:xfrm>
          <a:prstGeom prst="rect">
            <a:avLst/>
          </a:prstGeom>
          <a:noFill/>
          <a:ln>
            <a:noFill/>
          </a:ln>
        </p:spPr>
        <p:txBody>
          <a:bodyPr spcFirstLastPara="1" wrap="square" lIns="0" tIns="45700" rIns="0" bIns="45700" anchor="t" anchorCtr="0">
            <a:normAutofit/>
          </a:bodyPr>
          <a:lstStyle/>
          <a:p>
            <a:pPr marL="91440" lvl="0" indent="-146050" algn="l" rtl="0">
              <a:lnSpc>
                <a:spcPct val="90000"/>
              </a:lnSpc>
              <a:spcBef>
                <a:spcPts val="0"/>
              </a:spcBef>
              <a:spcAft>
                <a:spcPts val="0"/>
              </a:spcAft>
              <a:buSzPts val="2300"/>
              <a:buFont typeface="Noto Sans Symbols"/>
              <a:buChar char="❖"/>
            </a:pPr>
            <a:r>
              <a:rPr lang="en-AU" sz="2300"/>
              <a:t>A visual representation of a period of time, arranged in chronological order. </a:t>
            </a:r>
            <a:endParaRPr/>
          </a:p>
          <a:p>
            <a:pPr marL="91440" lvl="0" indent="-146050" algn="l" rtl="0">
              <a:lnSpc>
                <a:spcPct val="90000"/>
              </a:lnSpc>
              <a:spcBef>
                <a:spcPts val="1400"/>
              </a:spcBef>
              <a:spcAft>
                <a:spcPts val="0"/>
              </a:spcAft>
              <a:buSzPts val="2300"/>
              <a:buFont typeface="Noto Sans Symbols"/>
              <a:buChar char="❖"/>
            </a:pPr>
            <a:r>
              <a:rPr lang="en-AU" sz="2300"/>
              <a:t>A timeline can show the order of events for one day, a year, or for any other time frame. </a:t>
            </a:r>
            <a:endParaRPr/>
          </a:p>
          <a:p>
            <a:pPr marL="91440" lvl="0" indent="0" algn="l" rtl="0">
              <a:lnSpc>
                <a:spcPct val="90000"/>
              </a:lnSpc>
              <a:spcBef>
                <a:spcPts val="1400"/>
              </a:spcBef>
              <a:spcAft>
                <a:spcPts val="0"/>
              </a:spcAft>
              <a:buSzPts val="2300"/>
              <a:buFont typeface="Noto Sans Symbols"/>
              <a:buNone/>
            </a:pPr>
            <a:endParaRPr sz="2300"/>
          </a:p>
          <a:p>
            <a:pPr marL="91440" lvl="0" indent="0" algn="l" rtl="0">
              <a:lnSpc>
                <a:spcPct val="90000"/>
              </a:lnSpc>
              <a:spcBef>
                <a:spcPts val="1400"/>
              </a:spcBef>
              <a:spcAft>
                <a:spcPts val="0"/>
              </a:spcAft>
              <a:buSzPts val="2000"/>
              <a:buFont typeface="Noto Sans Symbols"/>
              <a:buNone/>
            </a:pPr>
            <a:endParaRPr/>
          </a:p>
        </p:txBody>
      </p:sp>
      <p:sp>
        <p:nvSpPr>
          <p:cNvPr id="160" name="Google Shape;160;p10"/>
          <p:cNvSpPr txBox="1"/>
          <p:nvPr/>
        </p:nvSpPr>
        <p:spPr>
          <a:xfrm>
            <a:off x="1692839" y="4523642"/>
            <a:ext cx="4126831" cy="1477328"/>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i="0" u="none" strike="noStrike" cap="none" dirty="0">
                <a:solidFill>
                  <a:schemeClr val="dk1"/>
                </a:solidFill>
                <a:latin typeface="Calibri"/>
                <a:ea typeface="Calibri"/>
                <a:cs typeface="Calibri"/>
                <a:sym typeface="Calibri"/>
              </a:rPr>
              <a:t>Chronology:  </a:t>
            </a:r>
            <a:r>
              <a:rPr lang="en-AU" sz="1800" b="0" i="0" u="none" strike="noStrike" cap="none" dirty="0">
                <a:solidFill>
                  <a:schemeClr val="dk1"/>
                </a:solidFill>
                <a:latin typeface="Calibri"/>
                <a:ea typeface="Calibri"/>
                <a:cs typeface="Calibri"/>
                <a:sym typeface="Calibri"/>
              </a:rPr>
              <a:t>A record of events in the order they took place. </a:t>
            </a:r>
            <a:endParaRPr dirty="0"/>
          </a:p>
          <a:p>
            <a:pPr marL="0" marR="0" lvl="0" indent="0" algn="l" rtl="0">
              <a:spcBef>
                <a:spcPts val="0"/>
              </a:spcBef>
              <a:spcAft>
                <a:spcPts val="0"/>
              </a:spcAft>
              <a:buNone/>
            </a:pPr>
            <a:r>
              <a:rPr lang="en-AU" sz="1800" b="1" dirty="0">
                <a:solidFill>
                  <a:schemeClr val="dk1"/>
                </a:solidFill>
                <a:latin typeface="Calibri"/>
                <a:ea typeface="Calibri"/>
                <a:cs typeface="Calibri"/>
                <a:sym typeface="Calibri"/>
              </a:rPr>
              <a:t>Chronological order: </a:t>
            </a:r>
            <a:r>
              <a:rPr lang="en-AU" sz="1800" dirty="0">
                <a:solidFill>
                  <a:schemeClr val="dk1"/>
                </a:solidFill>
                <a:latin typeface="Calibri"/>
                <a:ea typeface="Calibri"/>
                <a:cs typeface="Calibri"/>
                <a:sym typeface="Calibri"/>
              </a:rPr>
              <a:t>The order in which events have taken place.</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AU" sz="1800" dirty="0">
                <a:solidFill>
                  <a:srgbClr val="FF0000"/>
                </a:solidFill>
                <a:latin typeface="Calibri"/>
                <a:ea typeface="Calibri"/>
                <a:cs typeface="Calibri"/>
                <a:sym typeface="Calibri"/>
              </a:rPr>
              <a:t>Add to your notes! </a:t>
            </a:r>
            <a:endParaRPr dirty="0"/>
          </a:p>
        </p:txBody>
      </p:sp>
      <p:pic>
        <p:nvPicPr>
          <p:cNvPr id="161" name="Google Shape;161;p10"/>
          <p:cNvPicPr preferRelativeResize="0"/>
          <p:nvPr/>
        </p:nvPicPr>
        <p:blipFill rotWithShape="1">
          <a:blip r:embed="rId3">
            <a:alphaModFix/>
          </a:blip>
          <a:srcRect/>
          <a:stretch/>
        </p:blipFill>
        <p:spPr>
          <a:xfrm>
            <a:off x="6954251" y="2065418"/>
            <a:ext cx="4507836" cy="2253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Timelines: How can they help me? </a:t>
            </a:r>
            <a:endParaRPr/>
          </a:p>
        </p:txBody>
      </p:sp>
      <p:sp>
        <p:nvSpPr>
          <p:cNvPr id="167" name="Google Shape;167;p11"/>
          <p:cNvSpPr txBox="1">
            <a:spLocks noGrp="1"/>
          </p:cNvSpPr>
          <p:nvPr>
            <p:ph type="body" idx="1"/>
          </p:nvPr>
        </p:nvSpPr>
        <p:spPr>
          <a:xfrm>
            <a:off x="1277753" y="2266144"/>
            <a:ext cx="9125204" cy="2425125"/>
          </a:xfrm>
          <a:prstGeom prst="rect">
            <a:avLst/>
          </a:prstGeom>
          <a:noFill/>
          <a:ln>
            <a:noFill/>
          </a:ln>
        </p:spPr>
        <p:txBody>
          <a:bodyPr spcFirstLastPara="1" wrap="square" lIns="0" tIns="45700" rIns="0" bIns="45700" anchor="t" anchorCtr="0">
            <a:normAutofit/>
          </a:bodyPr>
          <a:lstStyle/>
          <a:p>
            <a:pPr marL="91440" lvl="0" indent="-146050" algn="l" rtl="0">
              <a:lnSpc>
                <a:spcPct val="90000"/>
              </a:lnSpc>
              <a:spcBef>
                <a:spcPts val="0"/>
              </a:spcBef>
              <a:spcAft>
                <a:spcPts val="0"/>
              </a:spcAft>
              <a:buSzPts val="2300"/>
              <a:buFont typeface="Noto Sans Symbols"/>
              <a:buChar char="❖"/>
            </a:pPr>
            <a:r>
              <a:rPr lang="en-AU" sz="2300"/>
              <a:t>They highlight what the </a:t>
            </a:r>
            <a:r>
              <a:rPr lang="en-AU" sz="2300" u="sng"/>
              <a:t>most important </a:t>
            </a:r>
            <a:r>
              <a:rPr lang="en-AU" sz="2300"/>
              <a:t>events were </a:t>
            </a:r>
            <a:endParaRPr/>
          </a:p>
          <a:p>
            <a:pPr marL="91440" lvl="0" indent="-146050" algn="l" rtl="0">
              <a:lnSpc>
                <a:spcPct val="90000"/>
              </a:lnSpc>
              <a:spcBef>
                <a:spcPts val="1400"/>
              </a:spcBef>
              <a:spcAft>
                <a:spcPts val="0"/>
              </a:spcAft>
              <a:buSzPts val="2300"/>
              <a:buFont typeface="Noto Sans Symbols"/>
              <a:buChar char="❖"/>
            </a:pPr>
            <a:r>
              <a:rPr lang="en-AU" sz="2300"/>
              <a:t>We can see the </a:t>
            </a:r>
            <a:r>
              <a:rPr lang="en-AU" sz="2300" u="sng"/>
              <a:t>sequence of events in the correct order </a:t>
            </a:r>
            <a:endParaRPr/>
          </a:p>
          <a:p>
            <a:pPr marL="91440" lvl="0" indent="-146050" algn="l" rtl="0">
              <a:lnSpc>
                <a:spcPct val="90000"/>
              </a:lnSpc>
              <a:spcBef>
                <a:spcPts val="1400"/>
              </a:spcBef>
              <a:spcAft>
                <a:spcPts val="0"/>
              </a:spcAft>
              <a:buSzPts val="2300"/>
              <a:buFont typeface="Noto Sans Symbols"/>
              <a:buChar char="❖"/>
            </a:pPr>
            <a:r>
              <a:rPr lang="en-AU" sz="2300"/>
              <a:t>They help us </a:t>
            </a:r>
            <a:r>
              <a:rPr lang="en-AU" sz="2300" u="sng"/>
              <a:t>divide large sections </a:t>
            </a:r>
            <a:r>
              <a:rPr lang="en-AU" sz="2300"/>
              <a:t>of time into smaller periods </a:t>
            </a:r>
            <a:endParaRPr/>
          </a:p>
          <a:p>
            <a:pPr marL="91440" lvl="0" indent="-146050" algn="l" rtl="0">
              <a:lnSpc>
                <a:spcPct val="90000"/>
              </a:lnSpc>
              <a:spcBef>
                <a:spcPts val="1400"/>
              </a:spcBef>
              <a:spcAft>
                <a:spcPts val="0"/>
              </a:spcAft>
              <a:buSzPts val="2300"/>
              <a:buFont typeface="Noto Sans Symbols"/>
              <a:buChar char="❖"/>
            </a:pPr>
            <a:r>
              <a:rPr lang="en-AU" sz="2300"/>
              <a:t>It allows us to see the big picture- the relationships between events </a:t>
            </a:r>
            <a:endParaRPr/>
          </a:p>
          <a:p>
            <a:pPr marL="0" lvl="0" indent="0" algn="l" rtl="0">
              <a:lnSpc>
                <a:spcPct val="90000"/>
              </a:lnSpc>
              <a:spcBef>
                <a:spcPts val="1400"/>
              </a:spcBef>
              <a:spcAft>
                <a:spcPts val="0"/>
              </a:spcAft>
              <a:buSzPts val="2300"/>
              <a:buNone/>
            </a:pPr>
            <a:endParaRPr sz="2300"/>
          </a:p>
          <a:p>
            <a:pPr marL="91440" lvl="0" indent="0" algn="l" rtl="0">
              <a:lnSpc>
                <a:spcPct val="90000"/>
              </a:lnSpc>
              <a:spcBef>
                <a:spcPts val="1400"/>
              </a:spcBef>
              <a:spcAft>
                <a:spcPts val="0"/>
              </a:spcAft>
              <a:buSzPts val="2300"/>
              <a:buFont typeface="Noto Sans Symbols"/>
              <a:buNone/>
            </a:pPr>
            <a:endParaRPr sz="2300"/>
          </a:p>
          <a:p>
            <a:pPr marL="91440" lvl="0" indent="0" algn="l" rtl="0">
              <a:lnSpc>
                <a:spcPct val="90000"/>
              </a:lnSpc>
              <a:spcBef>
                <a:spcPts val="1400"/>
              </a:spcBef>
              <a:spcAft>
                <a:spcPts val="0"/>
              </a:spcAft>
              <a:buSzPts val="2000"/>
              <a:buFont typeface="Noto Sans Symbols"/>
              <a:buNone/>
            </a:pPr>
            <a:endParaRPr/>
          </a:p>
        </p:txBody>
      </p:sp>
      <p:pic>
        <p:nvPicPr>
          <p:cNvPr id="168" name="Google Shape;168;p11"/>
          <p:cNvPicPr preferRelativeResize="0"/>
          <p:nvPr/>
        </p:nvPicPr>
        <p:blipFill rotWithShape="1">
          <a:blip r:embed="rId3">
            <a:alphaModFix/>
          </a:blip>
          <a:srcRect/>
          <a:stretch/>
        </p:blipFill>
        <p:spPr>
          <a:xfrm>
            <a:off x="1270665" y="4133027"/>
            <a:ext cx="8195652" cy="13413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1193532" y="309384"/>
            <a:ext cx="11665819"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Create a timeline of your life. </a:t>
            </a:r>
            <a:endParaRPr/>
          </a:p>
        </p:txBody>
      </p:sp>
      <p:sp>
        <p:nvSpPr>
          <p:cNvPr id="175" name="Google Shape;175;p12"/>
          <p:cNvSpPr txBox="1">
            <a:spLocks noGrp="1"/>
          </p:cNvSpPr>
          <p:nvPr>
            <p:ph type="body" idx="1"/>
          </p:nvPr>
        </p:nvSpPr>
        <p:spPr>
          <a:xfrm>
            <a:off x="915946" y="1894112"/>
            <a:ext cx="10546711" cy="338715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None/>
            </a:pPr>
            <a:r>
              <a:rPr lang="en-AU" b="1"/>
              <a:t>You will need a ruler, pencil/pen and your workbook.</a:t>
            </a:r>
            <a:endParaRPr/>
          </a:p>
          <a:p>
            <a:pPr marL="91440" lvl="0" indent="-127000" algn="l" rtl="0">
              <a:lnSpc>
                <a:spcPct val="90000"/>
              </a:lnSpc>
              <a:spcBef>
                <a:spcPts val="1400"/>
              </a:spcBef>
              <a:spcAft>
                <a:spcPts val="0"/>
              </a:spcAft>
              <a:buSzPts val="2000"/>
              <a:buFont typeface="Courier New"/>
              <a:buChar char="o"/>
            </a:pPr>
            <a:r>
              <a:rPr lang="en-AU" b="1"/>
              <a:t>Step 1: </a:t>
            </a:r>
            <a:r>
              <a:rPr lang="en-AU"/>
              <a:t>Rule a line in your workbook. Put two arrows at the end. </a:t>
            </a:r>
            <a:endParaRPr/>
          </a:p>
          <a:p>
            <a:pPr marL="91440" lvl="0" indent="-127000" algn="l" rtl="0">
              <a:lnSpc>
                <a:spcPct val="90000"/>
              </a:lnSpc>
              <a:spcBef>
                <a:spcPts val="1400"/>
              </a:spcBef>
              <a:spcAft>
                <a:spcPts val="0"/>
              </a:spcAft>
              <a:buSzPts val="2000"/>
              <a:buFont typeface="Courier New"/>
              <a:buChar char="o"/>
            </a:pPr>
            <a:r>
              <a:rPr lang="en-AU" b="1"/>
              <a:t>Step 2: </a:t>
            </a:r>
            <a:r>
              <a:rPr lang="en-AU"/>
              <a:t>Create a title of your timeline e.g. ‘My life in chronological order’ </a:t>
            </a:r>
            <a:endParaRPr/>
          </a:p>
          <a:p>
            <a:pPr marL="91440" lvl="0" indent="-127000" algn="l" rtl="0">
              <a:lnSpc>
                <a:spcPct val="90000"/>
              </a:lnSpc>
              <a:spcBef>
                <a:spcPts val="1400"/>
              </a:spcBef>
              <a:spcAft>
                <a:spcPts val="0"/>
              </a:spcAft>
              <a:buSzPts val="2000"/>
              <a:buFont typeface="Courier New"/>
              <a:buChar char="o"/>
            </a:pPr>
            <a:r>
              <a:rPr lang="en-AU" b="1"/>
              <a:t>Step 3: </a:t>
            </a:r>
            <a:r>
              <a:rPr lang="en-AU"/>
              <a:t>Divide the line into the amount of years that you have lived (If you are 12 years old, this means you need to divide it into 12 sections). </a:t>
            </a:r>
            <a:endParaRPr/>
          </a:p>
          <a:p>
            <a:pPr marL="91440" lvl="0" indent="-127000" algn="l" rtl="0">
              <a:lnSpc>
                <a:spcPct val="90000"/>
              </a:lnSpc>
              <a:spcBef>
                <a:spcPts val="1400"/>
              </a:spcBef>
              <a:spcAft>
                <a:spcPts val="0"/>
              </a:spcAft>
              <a:buSzPts val="2000"/>
              <a:buFont typeface="Courier New"/>
              <a:buChar char="o"/>
            </a:pPr>
            <a:r>
              <a:rPr lang="en-AU" b="1"/>
              <a:t>Step 4: </a:t>
            </a:r>
            <a:r>
              <a:rPr lang="en-AU"/>
              <a:t>Use the events that you wrote down at the beginning of the lesson and place them on your timeline. </a:t>
            </a:r>
            <a:endParaRPr/>
          </a:p>
          <a:p>
            <a:pPr marL="0" lvl="0" indent="0" algn="l" rtl="0">
              <a:lnSpc>
                <a:spcPct val="90000"/>
              </a:lnSpc>
              <a:spcBef>
                <a:spcPts val="1400"/>
              </a:spcBef>
              <a:spcAft>
                <a:spcPts val="0"/>
              </a:spcAft>
              <a:buSzPts val="2000"/>
              <a:buNone/>
            </a:pPr>
            <a:r>
              <a:rPr lang="en-AU" b="1" i="1"/>
              <a:t>*Make sure that they are in the correct order. You may add extra events if you like. </a:t>
            </a:r>
            <a:endParaRPr/>
          </a:p>
          <a:p>
            <a:pPr marL="0" lvl="0" indent="0" algn="l" rtl="0">
              <a:lnSpc>
                <a:spcPct val="130000"/>
              </a:lnSpc>
              <a:spcBef>
                <a:spcPts val="1400"/>
              </a:spcBef>
              <a:spcAft>
                <a:spcPts val="0"/>
              </a:spcAft>
              <a:buSzPts val="2000"/>
              <a:buNone/>
            </a:pPr>
            <a:r>
              <a:rPr lang="en-AU" i="1"/>
              <a:t>Extension: Imagine you are a historian who deals with time and chronology every day. What do you think would be a more useful tool: a timeline of events or a list of dates? Explain your answer. </a:t>
            </a:r>
            <a:endParaRPr/>
          </a:p>
        </p:txBody>
      </p:sp>
      <p:sp>
        <p:nvSpPr>
          <p:cNvPr id="176" name="Google Shape;176;p12"/>
          <p:cNvSpPr/>
          <p:nvPr/>
        </p:nvSpPr>
        <p:spPr>
          <a:xfrm>
            <a:off x="8654143" y="582692"/>
            <a:ext cx="2122714" cy="1675781"/>
          </a:xfrm>
          <a:prstGeom prst="star5">
            <a:avLst>
              <a:gd name="adj" fmla="val 19098"/>
              <a:gd name="hf" fmla="val 105146"/>
              <a:gd name="vf" fmla="val 110557"/>
            </a:avLst>
          </a:prstGeom>
          <a:solidFill>
            <a:srgbClr val="FFC000"/>
          </a:solidFill>
          <a:ln w="1587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Do Now – 10 mins  </a:t>
            </a:r>
            <a:endParaRPr/>
          </a:p>
        </p:txBody>
      </p:sp>
      <p:sp>
        <p:nvSpPr>
          <p:cNvPr id="183" name="Google Shape;183;p13"/>
          <p:cNvSpPr txBox="1">
            <a:spLocks noGrp="1"/>
          </p:cNvSpPr>
          <p:nvPr>
            <p:ph type="body" idx="1"/>
          </p:nvPr>
        </p:nvSpPr>
        <p:spPr>
          <a:xfrm>
            <a:off x="1097279" y="1830666"/>
            <a:ext cx="10192761" cy="4404049"/>
          </a:xfrm>
          <a:prstGeom prst="rect">
            <a:avLst/>
          </a:prstGeom>
          <a:noFill/>
          <a:ln>
            <a:noFill/>
          </a:ln>
        </p:spPr>
        <p:txBody>
          <a:bodyPr spcFirstLastPara="1" wrap="square" lIns="0" tIns="45700" rIns="0" bIns="45700" anchor="t" anchorCtr="0">
            <a:normAutofit/>
          </a:bodyPr>
          <a:lstStyle/>
          <a:p>
            <a:pPr marL="91440" lvl="0" indent="-152717" algn="l" rtl="0">
              <a:lnSpc>
                <a:spcPct val="70000"/>
              </a:lnSpc>
              <a:spcBef>
                <a:spcPts val="0"/>
              </a:spcBef>
              <a:spcAft>
                <a:spcPts val="0"/>
              </a:spcAft>
              <a:buSzPts val="2405"/>
              <a:buChar char=" "/>
            </a:pPr>
            <a:r>
              <a:rPr lang="en-AU" sz="2405" dirty="0"/>
              <a:t>Create a timeline in your workbook- 10cm long.</a:t>
            </a:r>
            <a:endParaRPr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152717" algn="l" rtl="0">
              <a:lnSpc>
                <a:spcPct val="70000"/>
              </a:lnSpc>
              <a:spcBef>
                <a:spcPts val="1400"/>
              </a:spcBef>
              <a:spcAft>
                <a:spcPts val="0"/>
              </a:spcAft>
              <a:buSzPts val="2405"/>
              <a:buChar char=" "/>
            </a:pPr>
            <a:r>
              <a:rPr lang="en-AU" sz="2405" dirty="0"/>
              <a:t>Guess where the following events would go on your timeline: </a:t>
            </a:r>
            <a:endParaRPr dirty="0"/>
          </a:p>
          <a:p>
            <a:pPr marL="91440" lvl="0" indent="-152717" algn="l" rtl="0">
              <a:lnSpc>
                <a:spcPct val="70000"/>
              </a:lnSpc>
              <a:spcBef>
                <a:spcPts val="1400"/>
              </a:spcBef>
              <a:spcAft>
                <a:spcPts val="0"/>
              </a:spcAft>
              <a:buSzPts val="2405"/>
              <a:buChar char=" "/>
            </a:pPr>
            <a:r>
              <a:rPr lang="en-AU" sz="2405" dirty="0"/>
              <a:t>1.  Donald Trump becomes President of the USA </a:t>
            </a:r>
            <a:endParaRPr dirty="0"/>
          </a:p>
          <a:p>
            <a:pPr marL="91440" lvl="0" indent="-152717" algn="l" rtl="0">
              <a:lnSpc>
                <a:spcPct val="70000"/>
              </a:lnSpc>
              <a:spcBef>
                <a:spcPts val="1400"/>
              </a:spcBef>
              <a:spcAft>
                <a:spcPts val="0"/>
              </a:spcAft>
              <a:buSzPts val="2405"/>
              <a:buChar char=" "/>
            </a:pPr>
            <a:r>
              <a:rPr lang="en-AU" sz="2405" dirty="0"/>
              <a:t>2. The first </a:t>
            </a:r>
            <a:r>
              <a:rPr lang="en-AU" sz="2405" dirty="0" err="1"/>
              <a:t>Ipad</a:t>
            </a:r>
            <a:r>
              <a:rPr lang="en-AU" sz="2405" dirty="0"/>
              <a:t> came out </a:t>
            </a:r>
            <a:endParaRPr dirty="0"/>
          </a:p>
          <a:p>
            <a:pPr marL="91440" lvl="0" indent="-152717" algn="l" rtl="0">
              <a:lnSpc>
                <a:spcPct val="70000"/>
              </a:lnSpc>
              <a:spcBef>
                <a:spcPts val="1400"/>
              </a:spcBef>
              <a:spcAft>
                <a:spcPts val="0"/>
              </a:spcAft>
              <a:buSzPts val="2405"/>
              <a:buChar char=" "/>
            </a:pPr>
            <a:r>
              <a:rPr lang="en-AU" sz="2405" dirty="0"/>
              <a:t>3. Cyclone Veronica hits Port Hedland </a:t>
            </a:r>
            <a:endParaRPr dirty="0"/>
          </a:p>
          <a:p>
            <a:pPr marL="91440" lvl="0" indent="-152717" algn="l" rtl="0">
              <a:lnSpc>
                <a:spcPct val="70000"/>
              </a:lnSpc>
              <a:spcBef>
                <a:spcPts val="1400"/>
              </a:spcBef>
              <a:spcAft>
                <a:spcPts val="0"/>
              </a:spcAft>
              <a:buSzPts val="2405"/>
              <a:buChar char=" "/>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1850"/>
              <a:buNone/>
            </a:pPr>
            <a:endParaRPr sz="1850" dirty="0"/>
          </a:p>
        </p:txBody>
      </p:sp>
      <p:cxnSp>
        <p:nvCxnSpPr>
          <p:cNvPr id="184" name="Google Shape;184;p13"/>
          <p:cNvCxnSpPr/>
          <p:nvPr/>
        </p:nvCxnSpPr>
        <p:spPr>
          <a:xfrm>
            <a:off x="1231641" y="2855167"/>
            <a:ext cx="9199983" cy="0"/>
          </a:xfrm>
          <a:prstGeom prst="straightConnector1">
            <a:avLst/>
          </a:prstGeom>
          <a:noFill/>
          <a:ln w="25400" cap="flat" cmpd="sng">
            <a:solidFill>
              <a:schemeClr val="dk1"/>
            </a:solidFill>
            <a:prstDash val="solid"/>
            <a:round/>
            <a:headEnd type="triangle" w="med" len="med"/>
            <a:tailEnd type="triangle" w="med" len="med"/>
          </a:ln>
          <a:effectLst>
            <a:outerShdw blurRad="38100" dist="25400" dir="2700000" algn="br" rotWithShape="0">
              <a:srgbClr val="000000">
                <a:alpha val="60000"/>
              </a:srgbClr>
            </a:outerShdw>
          </a:effectLst>
        </p:spPr>
      </p:cxnSp>
      <p:sp>
        <p:nvSpPr>
          <p:cNvPr id="185" name="Google Shape;185;p13"/>
          <p:cNvSpPr txBox="1"/>
          <p:nvPr/>
        </p:nvSpPr>
        <p:spPr>
          <a:xfrm>
            <a:off x="1097280" y="2984441"/>
            <a:ext cx="11196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Calibri"/>
                <a:ea typeface="Calibri"/>
                <a:cs typeface="Calibri"/>
                <a:sym typeface="Calibri"/>
              </a:rPr>
              <a:t>2010</a:t>
            </a:r>
            <a:endParaRPr sz="2800">
              <a:solidFill>
                <a:schemeClr val="dk1"/>
              </a:solidFill>
              <a:latin typeface="Calibri"/>
              <a:ea typeface="Calibri"/>
              <a:cs typeface="Calibri"/>
              <a:sym typeface="Calibri"/>
            </a:endParaRPr>
          </a:p>
        </p:txBody>
      </p:sp>
      <p:sp>
        <p:nvSpPr>
          <p:cNvPr id="186" name="Google Shape;186;p13"/>
          <p:cNvSpPr txBox="1"/>
          <p:nvPr/>
        </p:nvSpPr>
        <p:spPr>
          <a:xfrm>
            <a:off x="9812072" y="2984441"/>
            <a:ext cx="13436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Calibri"/>
                <a:ea typeface="Calibri"/>
                <a:cs typeface="Calibri"/>
                <a:sym typeface="Calibri"/>
              </a:rPr>
              <a:t>2020</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A timeline of the world</a:t>
            </a:r>
            <a:endParaRPr/>
          </a:p>
        </p:txBody>
      </p:sp>
      <p:sp>
        <p:nvSpPr>
          <p:cNvPr id="192" name="Google Shape;192;p14"/>
          <p:cNvSpPr txBox="1"/>
          <p:nvPr/>
        </p:nvSpPr>
        <p:spPr>
          <a:xfrm>
            <a:off x="1097280" y="1943100"/>
            <a:ext cx="100584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 timeline of the world can be broken up into 4 main periods of history: </a:t>
            </a:r>
            <a:endParaRPr/>
          </a:p>
        </p:txBody>
      </p:sp>
      <p:cxnSp>
        <p:nvCxnSpPr>
          <p:cNvPr id="193" name="Google Shape;193;p14"/>
          <p:cNvCxnSpPr/>
          <p:nvPr/>
        </p:nvCxnSpPr>
        <p:spPr>
          <a:xfrm rot="10800000" flipH="1">
            <a:off x="1097280" y="4212769"/>
            <a:ext cx="10058400" cy="32657"/>
          </a:xfrm>
          <a:prstGeom prst="straightConnector1">
            <a:avLst/>
          </a:prstGeom>
          <a:noFill/>
          <a:ln w="76200" cap="flat" cmpd="sng">
            <a:solidFill>
              <a:srgbClr val="0C0C0C"/>
            </a:solidFill>
            <a:prstDash val="solid"/>
            <a:round/>
            <a:headEnd type="triangle" w="med" len="med"/>
            <a:tailEnd type="triangle" w="med" len="med"/>
          </a:ln>
        </p:spPr>
      </p:cxnSp>
      <p:sp>
        <p:nvSpPr>
          <p:cNvPr id="194" name="Google Shape;194;p14"/>
          <p:cNvSpPr txBox="1"/>
          <p:nvPr/>
        </p:nvSpPr>
        <p:spPr>
          <a:xfrm>
            <a:off x="1457596"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Prehistoric Period</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3000 BC – 2000 BC</a:t>
            </a:r>
            <a:endParaRPr/>
          </a:p>
        </p:txBody>
      </p:sp>
      <p:sp>
        <p:nvSpPr>
          <p:cNvPr id="195" name="Google Shape;195;p14"/>
          <p:cNvSpPr txBox="1"/>
          <p:nvPr/>
        </p:nvSpPr>
        <p:spPr>
          <a:xfrm>
            <a:off x="3940628"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Ancient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2000 BC – 500 AD </a:t>
            </a:r>
            <a:endParaRPr/>
          </a:p>
        </p:txBody>
      </p:sp>
      <p:sp>
        <p:nvSpPr>
          <p:cNvPr id="196" name="Google Shape;196;p14"/>
          <p:cNvSpPr txBox="1"/>
          <p:nvPr/>
        </p:nvSpPr>
        <p:spPr>
          <a:xfrm>
            <a:off x="6126480"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Medieval History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500 AD – 1500 AD</a:t>
            </a:r>
            <a:endParaRPr/>
          </a:p>
        </p:txBody>
      </p:sp>
      <p:sp>
        <p:nvSpPr>
          <p:cNvPr id="197" name="Google Shape;197;p14"/>
          <p:cNvSpPr txBox="1"/>
          <p:nvPr/>
        </p:nvSpPr>
        <p:spPr>
          <a:xfrm>
            <a:off x="8312332"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Modern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1500 AD – </a:t>
            </a:r>
            <a:r>
              <a:rPr lang="en-AU" sz="1800" u="sng">
                <a:solidFill>
                  <a:schemeClr val="dk1"/>
                </a:solidFill>
                <a:latin typeface="Calibri"/>
                <a:ea typeface="Calibri"/>
                <a:cs typeface="Calibri"/>
                <a:sym typeface="Calibri"/>
              </a:rPr>
              <a:t>Present day</a:t>
            </a:r>
            <a:endParaRPr/>
          </a:p>
        </p:txBody>
      </p:sp>
      <p:pic>
        <p:nvPicPr>
          <p:cNvPr id="198" name="Google Shape;198;p14" descr="mage result for prehistoric period cartoon"/>
          <p:cNvPicPr preferRelativeResize="0"/>
          <p:nvPr/>
        </p:nvPicPr>
        <p:blipFill rotWithShape="1">
          <a:blip r:embed="rId3">
            <a:alphaModFix/>
          </a:blip>
          <a:srcRect/>
          <a:stretch/>
        </p:blipFill>
        <p:spPr>
          <a:xfrm>
            <a:off x="1763486" y="2494277"/>
            <a:ext cx="1075159" cy="1657289"/>
          </a:xfrm>
          <a:prstGeom prst="rect">
            <a:avLst/>
          </a:prstGeom>
          <a:noFill/>
          <a:ln>
            <a:noFill/>
          </a:ln>
        </p:spPr>
      </p:pic>
      <p:pic>
        <p:nvPicPr>
          <p:cNvPr id="199" name="Google Shape;199;p14" descr="mage result for colosseum history"/>
          <p:cNvPicPr preferRelativeResize="0"/>
          <p:nvPr/>
        </p:nvPicPr>
        <p:blipFill rotWithShape="1">
          <a:blip r:embed="rId4">
            <a:alphaModFix/>
          </a:blip>
          <a:srcRect/>
          <a:stretch/>
        </p:blipFill>
        <p:spPr>
          <a:xfrm>
            <a:off x="3841568" y="2702378"/>
            <a:ext cx="2067570" cy="1371597"/>
          </a:xfrm>
          <a:prstGeom prst="rect">
            <a:avLst/>
          </a:prstGeom>
          <a:noFill/>
          <a:ln>
            <a:noFill/>
          </a:ln>
        </p:spPr>
      </p:pic>
      <p:pic>
        <p:nvPicPr>
          <p:cNvPr id="200" name="Google Shape;200;p14" descr="mage result for medieval history"/>
          <p:cNvPicPr preferRelativeResize="0"/>
          <p:nvPr/>
        </p:nvPicPr>
        <p:blipFill rotWithShape="1">
          <a:blip r:embed="rId5">
            <a:alphaModFix/>
          </a:blip>
          <a:srcRect/>
          <a:stretch/>
        </p:blipFill>
        <p:spPr>
          <a:xfrm>
            <a:off x="6569650" y="2430569"/>
            <a:ext cx="1497632" cy="1712803"/>
          </a:xfrm>
          <a:prstGeom prst="rect">
            <a:avLst/>
          </a:prstGeom>
          <a:noFill/>
          <a:ln>
            <a:noFill/>
          </a:ln>
        </p:spPr>
      </p:pic>
      <p:pic>
        <p:nvPicPr>
          <p:cNvPr id="201" name="Google Shape;201;p14" descr="mage result for modern history"/>
          <p:cNvPicPr preferRelativeResize="0"/>
          <p:nvPr/>
        </p:nvPicPr>
        <p:blipFill rotWithShape="1">
          <a:blip r:embed="rId6">
            <a:alphaModFix/>
          </a:blip>
          <a:srcRect/>
          <a:stretch/>
        </p:blipFill>
        <p:spPr>
          <a:xfrm>
            <a:off x="8312332" y="2548950"/>
            <a:ext cx="1899558" cy="1441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A timeline of the world</a:t>
            </a:r>
            <a:endParaRPr/>
          </a:p>
        </p:txBody>
      </p:sp>
      <p:sp>
        <p:nvSpPr>
          <p:cNvPr id="208" name="Google Shape;208;p15"/>
          <p:cNvSpPr txBox="1"/>
          <p:nvPr/>
        </p:nvSpPr>
        <p:spPr>
          <a:xfrm>
            <a:off x="1097280" y="1943100"/>
            <a:ext cx="100584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 timeline of the world can be broken up into 4 main periods of history: </a:t>
            </a:r>
            <a:endParaRPr/>
          </a:p>
        </p:txBody>
      </p:sp>
      <p:cxnSp>
        <p:nvCxnSpPr>
          <p:cNvPr id="209" name="Google Shape;209;p15"/>
          <p:cNvCxnSpPr/>
          <p:nvPr/>
        </p:nvCxnSpPr>
        <p:spPr>
          <a:xfrm rot="10800000" flipH="1">
            <a:off x="1097280" y="4212769"/>
            <a:ext cx="10058400" cy="32657"/>
          </a:xfrm>
          <a:prstGeom prst="straightConnector1">
            <a:avLst/>
          </a:prstGeom>
          <a:noFill/>
          <a:ln w="76200" cap="flat" cmpd="sng">
            <a:solidFill>
              <a:srgbClr val="0C0C0C"/>
            </a:solidFill>
            <a:prstDash val="solid"/>
            <a:round/>
            <a:headEnd type="triangle" w="med" len="med"/>
            <a:tailEnd type="triangle" w="med" len="med"/>
          </a:ln>
        </p:spPr>
      </p:cxnSp>
      <p:sp>
        <p:nvSpPr>
          <p:cNvPr id="210" name="Google Shape;210;p15"/>
          <p:cNvSpPr txBox="1"/>
          <p:nvPr/>
        </p:nvSpPr>
        <p:spPr>
          <a:xfrm>
            <a:off x="1457596"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Prehistoric Period</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3000 </a:t>
            </a:r>
            <a:r>
              <a:rPr lang="en-AU" sz="1800" b="1">
                <a:solidFill>
                  <a:schemeClr val="dk1"/>
                </a:solidFill>
                <a:latin typeface="Calibri"/>
                <a:ea typeface="Calibri"/>
                <a:cs typeface="Calibri"/>
                <a:sym typeface="Calibri"/>
              </a:rPr>
              <a:t>BC</a:t>
            </a:r>
            <a:r>
              <a:rPr lang="en-AU" sz="1800">
                <a:solidFill>
                  <a:schemeClr val="dk1"/>
                </a:solidFill>
                <a:latin typeface="Calibri"/>
                <a:ea typeface="Calibri"/>
                <a:cs typeface="Calibri"/>
                <a:sym typeface="Calibri"/>
              </a:rPr>
              <a:t> – 2000 </a:t>
            </a:r>
            <a:r>
              <a:rPr lang="en-AU" sz="1800" b="1">
                <a:solidFill>
                  <a:schemeClr val="dk1"/>
                </a:solidFill>
                <a:latin typeface="Calibri"/>
                <a:ea typeface="Calibri"/>
                <a:cs typeface="Calibri"/>
                <a:sym typeface="Calibri"/>
              </a:rPr>
              <a:t>BC</a:t>
            </a:r>
            <a:endParaRPr/>
          </a:p>
        </p:txBody>
      </p:sp>
      <p:sp>
        <p:nvSpPr>
          <p:cNvPr id="211" name="Google Shape;211;p15"/>
          <p:cNvSpPr txBox="1"/>
          <p:nvPr/>
        </p:nvSpPr>
        <p:spPr>
          <a:xfrm>
            <a:off x="3940628"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Ancient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2000 </a:t>
            </a:r>
            <a:r>
              <a:rPr lang="en-AU" sz="1800" b="1">
                <a:solidFill>
                  <a:schemeClr val="dk1"/>
                </a:solidFill>
                <a:latin typeface="Calibri"/>
                <a:ea typeface="Calibri"/>
                <a:cs typeface="Calibri"/>
                <a:sym typeface="Calibri"/>
              </a:rPr>
              <a:t>BC</a:t>
            </a:r>
            <a:r>
              <a:rPr lang="en-AU" sz="1800">
                <a:solidFill>
                  <a:schemeClr val="dk1"/>
                </a:solidFill>
                <a:latin typeface="Calibri"/>
                <a:ea typeface="Calibri"/>
                <a:cs typeface="Calibri"/>
                <a:sym typeface="Calibri"/>
              </a:rPr>
              <a:t> – 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a:t>
            </a:r>
            <a:endParaRPr/>
          </a:p>
        </p:txBody>
      </p:sp>
      <p:sp>
        <p:nvSpPr>
          <p:cNvPr id="212" name="Google Shape;212;p15"/>
          <p:cNvSpPr txBox="1"/>
          <p:nvPr/>
        </p:nvSpPr>
        <p:spPr>
          <a:xfrm>
            <a:off x="6126480"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Medieval History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 1500 </a:t>
            </a:r>
            <a:r>
              <a:rPr lang="en-AU" sz="1800" b="1">
                <a:solidFill>
                  <a:schemeClr val="dk1"/>
                </a:solidFill>
                <a:latin typeface="Calibri"/>
                <a:ea typeface="Calibri"/>
                <a:cs typeface="Calibri"/>
                <a:sym typeface="Calibri"/>
              </a:rPr>
              <a:t>AD</a:t>
            </a:r>
            <a:endParaRPr/>
          </a:p>
        </p:txBody>
      </p:sp>
      <p:sp>
        <p:nvSpPr>
          <p:cNvPr id="213" name="Google Shape;213;p15"/>
          <p:cNvSpPr txBox="1"/>
          <p:nvPr/>
        </p:nvSpPr>
        <p:spPr>
          <a:xfrm>
            <a:off x="8312332"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Modern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1500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 </a:t>
            </a:r>
            <a:r>
              <a:rPr lang="en-AU" sz="1800" u="sng">
                <a:solidFill>
                  <a:schemeClr val="dk1"/>
                </a:solidFill>
                <a:latin typeface="Calibri"/>
                <a:ea typeface="Calibri"/>
                <a:cs typeface="Calibri"/>
                <a:sym typeface="Calibri"/>
              </a:rPr>
              <a:t>Present day</a:t>
            </a:r>
            <a:endParaRPr/>
          </a:p>
        </p:txBody>
      </p:sp>
      <p:pic>
        <p:nvPicPr>
          <p:cNvPr id="214" name="Google Shape;214;p15" descr="mage result for prehistoric period cartoon"/>
          <p:cNvPicPr preferRelativeResize="0"/>
          <p:nvPr/>
        </p:nvPicPr>
        <p:blipFill rotWithShape="1">
          <a:blip r:embed="rId3">
            <a:alphaModFix/>
          </a:blip>
          <a:srcRect/>
          <a:stretch/>
        </p:blipFill>
        <p:spPr>
          <a:xfrm>
            <a:off x="1763486" y="2494277"/>
            <a:ext cx="1075159" cy="1657289"/>
          </a:xfrm>
          <a:prstGeom prst="rect">
            <a:avLst/>
          </a:prstGeom>
          <a:noFill/>
          <a:ln>
            <a:noFill/>
          </a:ln>
        </p:spPr>
      </p:pic>
      <p:pic>
        <p:nvPicPr>
          <p:cNvPr id="215" name="Google Shape;215;p15" descr="mage result for colosseum history"/>
          <p:cNvPicPr preferRelativeResize="0"/>
          <p:nvPr/>
        </p:nvPicPr>
        <p:blipFill rotWithShape="1">
          <a:blip r:embed="rId4">
            <a:alphaModFix/>
          </a:blip>
          <a:srcRect/>
          <a:stretch/>
        </p:blipFill>
        <p:spPr>
          <a:xfrm>
            <a:off x="3841568" y="2702378"/>
            <a:ext cx="2067570" cy="1371597"/>
          </a:xfrm>
          <a:prstGeom prst="rect">
            <a:avLst/>
          </a:prstGeom>
          <a:noFill/>
          <a:ln>
            <a:noFill/>
          </a:ln>
        </p:spPr>
      </p:pic>
      <p:pic>
        <p:nvPicPr>
          <p:cNvPr id="216" name="Google Shape;216;p15" descr="mage result for medieval history"/>
          <p:cNvPicPr preferRelativeResize="0"/>
          <p:nvPr/>
        </p:nvPicPr>
        <p:blipFill rotWithShape="1">
          <a:blip r:embed="rId5">
            <a:alphaModFix/>
          </a:blip>
          <a:srcRect/>
          <a:stretch/>
        </p:blipFill>
        <p:spPr>
          <a:xfrm>
            <a:off x="6569650" y="2430569"/>
            <a:ext cx="1497632" cy="1712803"/>
          </a:xfrm>
          <a:prstGeom prst="rect">
            <a:avLst/>
          </a:prstGeom>
          <a:noFill/>
          <a:ln>
            <a:noFill/>
          </a:ln>
        </p:spPr>
      </p:pic>
      <p:pic>
        <p:nvPicPr>
          <p:cNvPr id="217" name="Google Shape;217;p15" descr="mage result for modern history"/>
          <p:cNvPicPr preferRelativeResize="0"/>
          <p:nvPr/>
        </p:nvPicPr>
        <p:blipFill rotWithShape="1">
          <a:blip r:embed="rId6">
            <a:alphaModFix/>
          </a:blip>
          <a:srcRect/>
          <a:stretch/>
        </p:blipFill>
        <p:spPr>
          <a:xfrm>
            <a:off x="8312332" y="2548950"/>
            <a:ext cx="1899558" cy="1441132"/>
          </a:xfrm>
          <a:prstGeom prst="rect">
            <a:avLst/>
          </a:prstGeom>
          <a:noFill/>
          <a:ln>
            <a:noFill/>
          </a:ln>
        </p:spPr>
      </p:pic>
      <p:sp>
        <p:nvSpPr>
          <p:cNvPr id="218" name="Google Shape;218;p15"/>
          <p:cNvSpPr txBox="1"/>
          <p:nvPr/>
        </p:nvSpPr>
        <p:spPr>
          <a:xfrm>
            <a:off x="4730387" y="5674975"/>
            <a:ext cx="51761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a:solidFill>
                  <a:schemeClr val="dk1"/>
                </a:solidFill>
                <a:latin typeface="Calibri"/>
                <a:ea typeface="Calibri"/>
                <a:cs typeface="Calibri"/>
                <a:sym typeface="Calibri"/>
              </a:rPr>
              <a:t>What do these mean? </a:t>
            </a:r>
            <a:endParaRPr/>
          </a:p>
        </p:txBody>
      </p:sp>
      <p:cxnSp>
        <p:nvCxnSpPr>
          <p:cNvPr id="219" name="Google Shape;219;p15"/>
          <p:cNvCxnSpPr/>
          <p:nvPr/>
        </p:nvCxnSpPr>
        <p:spPr>
          <a:xfrm>
            <a:off x="3313609" y="5054120"/>
            <a:ext cx="1371600" cy="846770"/>
          </a:xfrm>
          <a:prstGeom prst="straightConnector1">
            <a:avLst/>
          </a:prstGeom>
          <a:noFill/>
          <a:ln w="12700" cap="flat" cmpd="sng">
            <a:solidFill>
              <a:schemeClr val="accent1"/>
            </a:solidFill>
            <a:prstDash val="solid"/>
            <a:round/>
            <a:headEnd type="none" w="sm" len="sm"/>
            <a:tailEnd type="triangle" w="med" len="med"/>
          </a:ln>
        </p:spPr>
      </p:cxnSp>
      <p:cxnSp>
        <p:nvCxnSpPr>
          <p:cNvPr id="220" name="Google Shape;220;p15"/>
          <p:cNvCxnSpPr/>
          <p:nvPr/>
        </p:nvCxnSpPr>
        <p:spPr>
          <a:xfrm flipH="1">
            <a:off x="6970121" y="5169344"/>
            <a:ext cx="761455" cy="616323"/>
          </a:xfrm>
          <a:prstGeom prst="straightConnector1">
            <a:avLst/>
          </a:prstGeom>
          <a:noFill/>
          <a:ln w="12700" cap="flat" cmpd="sng">
            <a:solidFill>
              <a:schemeClr val="accent1"/>
            </a:solidFill>
            <a:prstDash val="solid"/>
            <a:round/>
            <a:headEnd type="none" w="sm" len="sm"/>
            <a:tailEnd type="triangle" w="med" len="med"/>
          </a:ln>
        </p:spPr>
      </p:cxnSp>
      <p:sp>
        <p:nvSpPr>
          <p:cNvPr id="221" name="Google Shape;221;p15"/>
          <p:cNvSpPr/>
          <p:nvPr/>
        </p:nvSpPr>
        <p:spPr>
          <a:xfrm>
            <a:off x="7194724" y="366728"/>
            <a:ext cx="4134774" cy="1169248"/>
          </a:xfrm>
          <a:prstGeom prst="wedgeRoundRectCallout">
            <a:avLst>
              <a:gd name="adj1" fmla="val 67116"/>
              <a:gd name="adj2" fmla="val 972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Historians often talk about years as being BCE/BC or CE/AD</a:t>
            </a:r>
            <a:endParaRPr/>
          </a:p>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This is another way of dividing time.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AU"/>
              <a:t>What does BC &amp; AD stand for?</a:t>
            </a:r>
            <a:endParaRPr/>
          </a:p>
        </p:txBody>
      </p:sp>
      <p:grpSp>
        <p:nvGrpSpPr>
          <p:cNvPr id="228" name="Google Shape;228;p16"/>
          <p:cNvGrpSpPr/>
          <p:nvPr/>
        </p:nvGrpSpPr>
        <p:grpSpPr>
          <a:xfrm>
            <a:off x="1946611" y="1860744"/>
            <a:ext cx="8637083" cy="4166088"/>
            <a:chOff x="295226" y="-86193"/>
            <a:chExt cx="8525246" cy="6254679"/>
          </a:xfrm>
        </p:grpSpPr>
        <p:cxnSp>
          <p:nvCxnSpPr>
            <p:cNvPr id="229" name="Google Shape;229;p16"/>
            <p:cNvCxnSpPr/>
            <p:nvPr/>
          </p:nvCxnSpPr>
          <p:spPr>
            <a:xfrm rot="10800000" flipH="1">
              <a:off x="323528" y="3358232"/>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30" name="Google Shape;230;p16"/>
            <p:cNvCxnSpPr/>
            <p:nvPr/>
          </p:nvCxnSpPr>
          <p:spPr>
            <a:xfrm>
              <a:off x="3131840" y="1052736"/>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31" name="Google Shape;231;p16"/>
            <p:cNvCxnSpPr/>
            <p:nvPr/>
          </p:nvCxnSpPr>
          <p:spPr>
            <a:xfrm rot="10800000">
              <a:off x="3143288" y="3429000"/>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32" name="Google Shape;232;p16"/>
            <p:cNvSpPr txBox="1"/>
            <p:nvPr/>
          </p:nvSpPr>
          <p:spPr>
            <a:xfrm>
              <a:off x="2430287" y="5613996"/>
              <a:ext cx="1512168" cy="5544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1" u="sng">
                <a:solidFill>
                  <a:schemeClr val="dk1"/>
                </a:solidFill>
                <a:latin typeface="Twentieth Century"/>
                <a:ea typeface="Twentieth Century"/>
                <a:cs typeface="Twentieth Century"/>
                <a:sym typeface="Twentieth Century"/>
              </a:endParaRPr>
            </a:p>
          </p:txBody>
        </p:sp>
        <p:sp>
          <p:nvSpPr>
            <p:cNvPr id="233" name="Google Shape;233;p16"/>
            <p:cNvSpPr txBox="1"/>
            <p:nvPr/>
          </p:nvSpPr>
          <p:spPr>
            <a:xfrm>
              <a:off x="295226" y="-86193"/>
              <a:ext cx="1999517" cy="2171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Before Christ</a:t>
              </a:r>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-(BC)</a:t>
              </a:r>
              <a:endParaRPr/>
            </a:p>
          </p:txBody>
        </p:sp>
        <p:sp>
          <p:nvSpPr>
            <p:cNvPr id="234" name="Google Shape;234;p16"/>
            <p:cNvSpPr txBox="1"/>
            <p:nvPr/>
          </p:nvSpPr>
          <p:spPr>
            <a:xfrm>
              <a:off x="5139337" y="115691"/>
              <a:ext cx="2017681" cy="2171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Anno Domini</a:t>
              </a:r>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+(AD)</a:t>
              </a:r>
              <a:endParaRPr/>
            </a:p>
          </p:txBody>
        </p:sp>
        <p:cxnSp>
          <p:nvCxnSpPr>
            <p:cNvPr id="235" name="Google Shape;235;p16"/>
            <p:cNvCxnSpPr/>
            <p:nvPr/>
          </p:nvCxnSpPr>
          <p:spPr>
            <a:xfrm flipH="1">
              <a:off x="2151283" y="3105921"/>
              <a:ext cx="558009" cy="47243"/>
            </a:xfrm>
            <a:prstGeom prst="straightConnector1">
              <a:avLst/>
            </a:prstGeom>
            <a:noFill/>
            <a:ln w="38100" cap="flat" cmpd="sng">
              <a:solidFill>
                <a:srgbClr val="FF0000"/>
              </a:solidFill>
              <a:prstDash val="solid"/>
              <a:round/>
              <a:headEnd type="none" w="sm" len="sm"/>
              <a:tailEnd type="stealth" w="med" len="med"/>
            </a:ln>
          </p:spPr>
        </p:cxnSp>
        <p:sp>
          <p:nvSpPr>
            <p:cNvPr id="236" name="Google Shape;236;p16"/>
            <p:cNvSpPr txBox="1"/>
            <p:nvPr/>
          </p:nvSpPr>
          <p:spPr>
            <a:xfrm>
              <a:off x="967737" y="2884874"/>
              <a:ext cx="124072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500 years</a:t>
              </a:r>
              <a:endParaRPr/>
            </a:p>
          </p:txBody>
        </p:sp>
        <p:cxnSp>
          <p:nvCxnSpPr>
            <p:cNvPr id="237" name="Google Shape;237;p16"/>
            <p:cNvCxnSpPr/>
            <p:nvPr/>
          </p:nvCxnSpPr>
          <p:spPr>
            <a:xfrm rot="10800000" flipH="1">
              <a:off x="3646932" y="3118115"/>
              <a:ext cx="1325860" cy="1"/>
            </a:xfrm>
            <a:prstGeom prst="straightConnector1">
              <a:avLst/>
            </a:prstGeom>
            <a:noFill/>
            <a:ln w="38100" cap="flat" cmpd="sng">
              <a:solidFill>
                <a:srgbClr val="FF0000"/>
              </a:solidFill>
              <a:prstDash val="solid"/>
              <a:round/>
              <a:headEnd type="none" w="sm" len="sm"/>
              <a:tailEnd type="stealth" w="med" len="med"/>
            </a:ln>
          </p:spPr>
        </p:cxnSp>
        <p:cxnSp>
          <p:nvCxnSpPr>
            <p:cNvPr id="238" name="Google Shape;238;p16"/>
            <p:cNvCxnSpPr/>
            <p:nvPr/>
          </p:nvCxnSpPr>
          <p:spPr>
            <a:xfrm rot="10800000" flipH="1">
              <a:off x="6949804" y="3055478"/>
              <a:ext cx="1870668" cy="2"/>
            </a:xfrm>
            <a:prstGeom prst="straightConnector1">
              <a:avLst/>
            </a:prstGeom>
            <a:noFill/>
            <a:ln w="38100" cap="flat" cmpd="sng">
              <a:solidFill>
                <a:srgbClr val="FF0000"/>
              </a:solidFill>
              <a:prstDash val="solid"/>
              <a:round/>
              <a:headEnd type="none" w="sm" len="sm"/>
              <a:tailEnd type="stealth" w="med" len="med"/>
            </a:ln>
          </p:spPr>
        </p:cxnSp>
        <p:sp>
          <p:nvSpPr>
            <p:cNvPr id="239" name="Google Shape;239;p16"/>
            <p:cNvSpPr txBox="1"/>
            <p:nvPr/>
          </p:nvSpPr>
          <p:spPr>
            <a:xfrm>
              <a:off x="5148064" y="2833191"/>
              <a:ext cx="138178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2018 years</a:t>
              </a:r>
              <a:endParaRPr/>
            </a:p>
          </p:txBody>
        </p:sp>
        <p:cxnSp>
          <p:nvCxnSpPr>
            <p:cNvPr id="240" name="Google Shape;240;p16"/>
            <p:cNvCxnSpPr/>
            <p:nvPr/>
          </p:nvCxnSpPr>
          <p:spPr>
            <a:xfrm rot="10800000">
              <a:off x="2208461" y="3429000"/>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41" name="Google Shape;241;p16"/>
            <p:cNvCxnSpPr/>
            <p:nvPr/>
          </p:nvCxnSpPr>
          <p:spPr>
            <a:xfrm rot="10800000" flipH="1">
              <a:off x="602121" y="3482814"/>
              <a:ext cx="365616" cy="540444"/>
            </a:xfrm>
            <a:prstGeom prst="straightConnector1">
              <a:avLst/>
            </a:prstGeom>
            <a:noFill/>
            <a:ln w="38100" cap="flat" cmpd="sng">
              <a:solidFill>
                <a:schemeClr val="dk1"/>
              </a:solidFill>
              <a:prstDash val="solid"/>
              <a:round/>
              <a:headEnd type="none" w="sm" len="sm"/>
              <a:tailEnd type="stealth" w="med" len="med"/>
            </a:ln>
          </p:spPr>
        </p:cxnSp>
        <p:cxnSp>
          <p:nvCxnSpPr>
            <p:cNvPr id="242" name="Google Shape;242;p16"/>
            <p:cNvCxnSpPr/>
            <p:nvPr/>
          </p:nvCxnSpPr>
          <p:spPr>
            <a:xfrm rot="10800000">
              <a:off x="4198948" y="3482814"/>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43" name="Google Shape;243;p16"/>
            <p:cNvCxnSpPr/>
            <p:nvPr/>
          </p:nvCxnSpPr>
          <p:spPr>
            <a:xfrm rot="10800000">
              <a:off x="5838959" y="3482814"/>
              <a:ext cx="110912" cy="648072"/>
            </a:xfrm>
            <a:prstGeom prst="straightConnector1">
              <a:avLst/>
            </a:prstGeom>
            <a:noFill/>
            <a:ln w="38100" cap="flat" cmpd="sng">
              <a:solidFill>
                <a:schemeClr val="dk1"/>
              </a:solidFill>
              <a:prstDash val="solid"/>
              <a:round/>
              <a:headEnd type="none" w="sm" len="sm"/>
              <a:tailEnd type="stealth" w="med" len="med"/>
            </a:ln>
          </p:spPr>
        </p:cxnSp>
        <p:cxnSp>
          <p:nvCxnSpPr>
            <p:cNvPr id="244" name="Google Shape;244;p16"/>
            <p:cNvCxnSpPr/>
            <p:nvPr/>
          </p:nvCxnSpPr>
          <p:spPr>
            <a:xfrm rot="10800000" flipH="1">
              <a:off x="7596336" y="3408707"/>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45" name="Google Shape;245;p16"/>
            <p:cNvSpPr/>
            <p:nvPr/>
          </p:nvSpPr>
          <p:spPr>
            <a:xfrm>
              <a:off x="1870679" y="4274095"/>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BCE</a:t>
              </a:r>
              <a:endParaRPr/>
            </a:p>
          </p:txBody>
        </p:sp>
        <p:sp>
          <p:nvSpPr>
            <p:cNvPr id="246" name="Google Shape;246;p16"/>
            <p:cNvSpPr/>
            <p:nvPr/>
          </p:nvSpPr>
          <p:spPr>
            <a:xfrm>
              <a:off x="3639339" y="4348694"/>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CE</a:t>
              </a:r>
              <a:endParaRPr/>
            </a:p>
          </p:txBody>
        </p:sp>
        <p:sp>
          <p:nvSpPr>
            <p:cNvPr id="247" name="Google Shape;247;p16"/>
            <p:cNvSpPr/>
            <p:nvPr/>
          </p:nvSpPr>
          <p:spPr>
            <a:xfrm>
              <a:off x="6563942" y="4251755"/>
              <a:ext cx="1034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2000 AD</a:t>
              </a:r>
              <a:endParaRPr/>
            </a:p>
          </p:txBody>
        </p:sp>
        <p:sp>
          <p:nvSpPr>
            <p:cNvPr id="248" name="Google Shape;248;p16"/>
            <p:cNvSpPr/>
            <p:nvPr/>
          </p:nvSpPr>
          <p:spPr>
            <a:xfrm>
              <a:off x="5292080" y="4251756"/>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CE</a:t>
              </a:r>
              <a:endParaRPr/>
            </a:p>
          </p:txBody>
        </p:sp>
        <p:cxnSp>
          <p:nvCxnSpPr>
            <p:cNvPr id="249" name="Google Shape;249;p16"/>
            <p:cNvCxnSpPr/>
            <p:nvPr/>
          </p:nvCxnSpPr>
          <p:spPr>
            <a:xfrm rot="10800000" flipH="1">
              <a:off x="8676455" y="3377258"/>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50" name="Google Shape;250;p16"/>
            <p:cNvSpPr/>
            <p:nvPr/>
          </p:nvSpPr>
          <p:spPr>
            <a:xfrm>
              <a:off x="4811079" y="5414984"/>
              <a:ext cx="2700300" cy="579253"/>
            </a:xfrm>
            <a:prstGeom prst="wedgeRoundRectCallout">
              <a:avLst>
                <a:gd name="adj1" fmla="val 71180"/>
                <a:gd name="adj2" fmla="val 386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AD years move forward in time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 until you reach today.</a:t>
              </a:r>
              <a:endParaRPr/>
            </a:p>
          </p:txBody>
        </p:sp>
      </p:grpSp>
      <p:sp>
        <p:nvSpPr>
          <p:cNvPr id="251" name="Google Shape;251;p16"/>
          <p:cNvSpPr/>
          <p:nvPr/>
        </p:nvSpPr>
        <p:spPr>
          <a:xfrm>
            <a:off x="1709893" y="4799330"/>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BCE</a:t>
            </a:r>
            <a:endParaRPr/>
          </a:p>
        </p:txBody>
      </p:sp>
      <p:sp>
        <p:nvSpPr>
          <p:cNvPr id="252" name="Google Shape;252;p16"/>
          <p:cNvSpPr/>
          <p:nvPr/>
        </p:nvSpPr>
        <p:spPr>
          <a:xfrm>
            <a:off x="9844973" y="4639611"/>
            <a:ext cx="10342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2018 AD</a:t>
            </a:r>
            <a:endParaRPr/>
          </a:p>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NOW!</a:t>
            </a:r>
            <a:endParaRPr/>
          </a:p>
        </p:txBody>
      </p:sp>
      <p:sp>
        <p:nvSpPr>
          <p:cNvPr id="253" name="Google Shape;253;p16"/>
          <p:cNvSpPr/>
          <p:nvPr/>
        </p:nvSpPr>
        <p:spPr>
          <a:xfrm>
            <a:off x="852025" y="5410171"/>
            <a:ext cx="2700300" cy="579253"/>
          </a:xfrm>
          <a:prstGeom prst="wedgeRoundRectCallout">
            <a:avLst>
              <a:gd name="adj1" fmla="val 70277"/>
              <a:gd name="adj2" fmla="val -56061"/>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BC years move backwards in time starting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AU"/>
              <a:t>What does BCE &amp; CE stand for?</a:t>
            </a:r>
            <a:endParaRPr/>
          </a:p>
        </p:txBody>
      </p:sp>
      <p:grpSp>
        <p:nvGrpSpPr>
          <p:cNvPr id="260" name="Google Shape;260;p17"/>
          <p:cNvGrpSpPr/>
          <p:nvPr/>
        </p:nvGrpSpPr>
        <p:grpSpPr>
          <a:xfrm>
            <a:off x="1962939" y="1877073"/>
            <a:ext cx="8637083" cy="4166088"/>
            <a:chOff x="295226" y="-86193"/>
            <a:chExt cx="8525246" cy="6254679"/>
          </a:xfrm>
        </p:grpSpPr>
        <p:cxnSp>
          <p:nvCxnSpPr>
            <p:cNvPr id="261" name="Google Shape;261;p17"/>
            <p:cNvCxnSpPr/>
            <p:nvPr/>
          </p:nvCxnSpPr>
          <p:spPr>
            <a:xfrm rot="10800000" flipH="1">
              <a:off x="323528" y="3358232"/>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62" name="Google Shape;262;p17"/>
            <p:cNvCxnSpPr/>
            <p:nvPr/>
          </p:nvCxnSpPr>
          <p:spPr>
            <a:xfrm>
              <a:off x="3131840" y="1052736"/>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63" name="Google Shape;263;p17"/>
            <p:cNvCxnSpPr/>
            <p:nvPr/>
          </p:nvCxnSpPr>
          <p:spPr>
            <a:xfrm rot="10800000">
              <a:off x="3143288" y="3429000"/>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64" name="Google Shape;264;p17"/>
            <p:cNvSpPr txBox="1"/>
            <p:nvPr/>
          </p:nvSpPr>
          <p:spPr>
            <a:xfrm>
              <a:off x="2430287" y="5613996"/>
              <a:ext cx="1512168" cy="5544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1" u="sng">
                <a:solidFill>
                  <a:schemeClr val="dk1"/>
                </a:solidFill>
                <a:latin typeface="Twentieth Century"/>
                <a:ea typeface="Twentieth Century"/>
                <a:cs typeface="Twentieth Century"/>
                <a:sym typeface="Twentieth Century"/>
              </a:endParaRPr>
            </a:p>
          </p:txBody>
        </p:sp>
        <p:sp>
          <p:nvSpPr>
            <p:cNvPr id="265" name="Google Shape;265;p17"/>
            <p:cNvSpPr txBox="1"/>
            <p:nvPr/>
          </p:nvSpPr>
          <p:spPr>
            <a:xfrm>
              <a:off x="295226" y="-86193"/>
              <a:ext cx="2414066" cy="2818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dirty="0">
                  <a:solidFill>
                    <a:schemeClr val="dk1"/>
                  </a:solidFill>
                  <a:latin typeface="Twentieth Century"/>
                  <a:ea typeface="Twentieth Century"/>
                  <a:cs typeface="Twentieth Century"/>
                  <a:sym typeface="Twentieth Century"/>
                </a:rPr>
                <a:t>Before Common</a:t>
              </a:r>
              <a:endParaRPr dirty="0"/>
            </a:p>
            <a:p>
              <a:pPr marL="0" marR="0" lvl="0" indent="0" algn="ctr" rtl="0">
                <a:spcBef>
                  <a:spcPts val="0"/>
                </a:spcBef>
                <a:spcAft>
                  <a:spcPts val="0"/>
                </a:spcAft>
                <a:buNone/>
              </a:pPr>
              <a:r>
                <a:rPr lang="en-AU" sz="2800" dirty="0">
                  <a:solidFill>
                    <a:schemeClr val="dk1"/>
                  </a:solidFill>
                  <a:latin typeface="Twentieth Century"/>
                  <a:ea typeface="Twentieth Century"/>
                  <a:cs typeface="Twentieth Century"/>
                  <a:sym typeface="Twentieth Century"/>
                </a:rPr>
                <a:t>Era </a:t>
              </a:r>
              <a:endParaRPr dirty="0"/>
            </a:p>
            <a:p>
              <a:pPr marL="0" marR="0" lvl="0" indent="0" algn="l" rtl="0">
                <a:spcBef>
                  <a:spcPts val="0"/>
                </a:spcBef>
                <a:spcAft>
                  <a:spcPts val="0"/>
                </a:spcAft>
                <a:buNone/>
              </a:pPr>
              <a:r>
                <a:rPr lang="en-AU" sz="6000" dirty="0">
                  <a:solidFill>
                    <a:schemeClr val="dk1"/>
                  </a:solidFill>
                  <a:latin typeface="Twentieth Century"/>
                  <a:ea typeface="Twentieth Century"/>
                  <a:cs typeface="Twentieth Century"/>
                  <a:sym typeface="Twentieth Century"/>
                </a:rPr>
                <a:t>-(BCE)</a:t>
              </a:r>
              <a:endParaRPr dirty="0"/>
            </a:p>
          </p:txBody>
        </p:sp>
        <p:sp>
          <p:nvSpPr>
            <p:cNvPr id="266" name="Google Shape;266;p17"/>
            <p:cNvSpPr txBox="1"/>
            <p:nvPr/>
          </p:nvSpPr>
          <p:spPr>
            <a:xfrm>
              <a:off x="5139336" y="-78685"/>
              <a:ext cx="1941733" cy="2818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Common Era</a:t>
              </a:r>
              <a:endParaRPr/>
            </a:p>
            <a:p>
              <a:pPr marL="0" marR="0" lvl="0" indent="0" algn="l" rtl="0">
                <a:spcBef>
                  <a:spcPts val="0"/>
                </a:spcBef>
                <a:spcAft>
                  <a:spcPts val="0"/>
                </a:spcAft>
                <a:buNone/>
              </a:pPr>
              <a:endParaRPr sz="2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+(CE)</a:t>
              </a:r>
              <a:endParaRPr/>
            </a:p>
          </p:txBody>
        </p:sp>
        <p:cxnSp>
          <p:nvCxnSpPr>
            <p:cNvPr id="267" name="Google Shape;267;p17"/>
            <p:cNvCxnSpPr/>
            <p:nvPr/>
          </p:nvCxnSpPr>
          <p:spPr>
            <a:xfrm flipH="1">
              <a:off x="2151283" y="3105921"/>
              <a:ext cx="558009" cy="47243"/>
            </a:xfrm>
            <a:prstGeom prst="straightConnector1">
              <a:avLst/>
            </a:prstGeom>
            <a:noFill/>
            <a:ln w="38100" cap="flat" cmpd="sng">
              <a:solidFill>
                <a:srgbClr val="FF0000"/>
              </a:solidFill>
              <a:prstDash val="solid"/>
              <a:round/>
              <a:headEnd type="none" w="sm" len="sm"/>
              <a:tailEnd type="stealth" w="med" len="med"/>
            </a:ln>
          </p:spPr>
        </p:cxnSp>
        <p:sp>
          <p:nvSpPr>
            <p:cNvPr id="268" name="Google Shape;268;p17"/>
            <p:cNvSpPr txBox="1"/>
            <p:nvPr/>
          </p:nvSpPr>
          <p:spPr>
            <a:xfrm>
              <a:off x="967737" y="2884874"/>
              <a:ext cx="124072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500 years</a:t>
              </a:r>
              <a:endParaRPr/>
            </a:p>
          </p:txBody>
        </p:sp>
        <p:cxnSp>
          <p:nvCxnSpPr>
            <p:cNvPr id="269" name="Google Shape;269;p17"/>
            <p:cNvCxnSpPr/>
            <p:nvPr/>
          </p:nvCxnSpPr>
          <p:spPr>
            <a:xfrm rot="10800000" flipH="1">
              <a:off x="3646932" y="3118115"/>
              <a:ext cx="1325860" cy="1"/>
            </a:xfrm>
            <a:prstGeom prst="straightConnector1">
              <a:avLst/>
            </a:prstGeom>
            <a:noFill/>
            <a:ln w="38100" cap="flat" cmpd="sng">
              <a:solidFill>
                <a:srgbClr val="FF0000"/>
              </a:solidFill>
              <a:prstDash val="solid"/>
              <a:round/>
              <a:headEnd type="none" w="sm" len="sm"/>
              <a:tailEnd type="stealth" w="med" len="med"/>
            </a:ln>
          </p:spPr>
        </p:cxnSp>
        <p:cxnSp>
          <p:nvCxnSpPr>
            <p:cNvPr id="270" name="Google Shape;270;p17"/>
            <p:cNvCxnSpPr/>
            <p:nvPr/>
          </p:nvCxnSpPr>
          <p:spPr>
            <a:xfrm rot="10800000" flipH="1">
              <a:off x="6949804" y="3055478"/>
              <a:ext cx="1870668" cy="2"/>
            </a:xfrm>
            <a:prstGeom prst="straightConnector1">
              <a:avLst/>
            </a:prstGeom>
            <a:noFill/>
            <a:ln w="38100" cap="flat" cmpd="sng">
              <a:solidFill>
                <a:srgbClr val="FF0000"/>
              </a:solidFill>
              <a:prstDash val="solid"/>
              <a:round/>
              <a:headEnd type="none" w="sm" len="sm"/>
              <a:tailEnd type="stealth" w="med" len="med"/>
            </a:ln>
          </p:spPr>
        </p:cxnSp>
        <p:sp>
          <p:nvSpPr>
            <p:cNvPr id="271" name="Google Shape;271;p17"/>
            <p:cNvSpPr txBox="1"/>
            <p:nvPr/>
          </p:nvSpPr>
          <p:spPr>
            <a:xfrm>
              <a:off x="5148064" y="2833191"/>
              <a:ext cx="138178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2018 years</a:t>
              </a:r>
              <a:endParaRPr/>
            </a:p>
          </p:txBody>
        </p:sp>
        <p:cxnSp>
          <p:nvCxnSpPr>
            <p:cNvPr id="272" name="Google Shape;272;p17"/>
            <p:cNvCxnSpPr/>
            <p:nvPr/>
          </p:nvCxnSpPr>
          <p:spPr>
            <a:xfrm rot="10800000">
              <a:off x="2208461" y="3429000"/>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73" name="Google Shape;273;p17"/>
            <p:cNvCxnSpPr/>
            <p:nvPr/>
          </p:nvCxnSpPr>
          <p:spPr>
            <a:xfrm rot="10800000" flipH="1">
              <a:off x="602121" y="3482814"/>
              <a:ext cx="365616" cy="540444"/>
            </a:xfrm>
            <a:prstGeom prst="straightConnector1">
              <a:avLst/>
            </a:prstGeom>
            <a:noFill/>
            <a:ln w="38100" cap="flat" cmpd="sng">
              <a:solidFill>
                <a:schemeClr val="dk1"/>
              </a:solidFill>
              <a:prstDash val="solid"/>
              <a:round/>
              <a:headEnd type="none" w="sm" len="sm"/>
              <a:tailEnd type="stealth" w="med" len="med"/>
            </a:ln>
          </p:spPr>
        </p:cxnSp>
        <p:cxnSp>
          <p:nvCxnSpPr>
            <p:cNvPr id="274" name="Google Shape;274;p17"/>
            <p:cNvCxnSpPr/>
            <p:nvPr/>
          </p:nvCxnSpPr>
          <p:spPr>
            <a:xfrm rot="10800000">
              <a:off x="4198948" y="3482814"/>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75" name="Google Shape;275;p17"/>
            <p:cNvCxnSpPr/>
            <p:nvPr/>
          </p:nvCxnSpPr>
          <p:spPr>
            <a:xfrm rot="10800000">
              <a:off x="5838959" y="3482814"/>
              <a:ext cx="110912" cy="648072"/>
            </a:xfrm>
            <a:prstGeom prst="straightConnector1">
              <a:avLst/>
            </a:prstGeom>
            <a:noFill/>
            <a:ln w="38100" cap="flat" cmpd="sng">
              <a:solidFill>
                <a:schemeClr val="dk1"/>
              </a:solidFill>
              <a:prstDash val="solid"/>
              <a:round/>
              <a:headEnd type="none" w="sm" len="sm"/>
              <a:tailEnd type="stealth" w="med" len="med"/>
            </a:ln>
          </p:spPr>
        </p:cxnSp>
        <p:cxnSp>
          <p:nvCxnSpPr>
            <p:cNvPr id="276" name="Google Shape;276;p17"/>
            <p:cNvCxnSpPr/>
            <p:nvPr/>
          </p:nvCxnSpPr>
          <p:spPr>
            <a:xfrm rot="10800000" flipH="1">
              <a:off x="7596336" y="3408707"/>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77" name="Google Shape;277;p17"/>
            <p:cNvSpPr/>
            <p:nvPr/>
          </p:nvSpPr>
          <p:spPr>
            <a:xfrm>
              <a:off x="1870679" y="4274095"/>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BCE</a:t>
              </a:r>
              <a:endParaRPr/>
            </a:p>
          </p:txBody>
        </p:sp>
        <p:sp>
          <p:nvSpPr>
            <p:cNvPr id="278" name="Google Shape;278;p17"/>
            <p:cNvSpPr/>
            <p:nvPr/>
          </p:nvSpPr>
          <p:spPr>
            <a:xfrm>
              <a:off x="3639339" y="4348694"/>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CE</a:t>
              </a:r>
              <a:endParaRPr/>
            </a:p>
          </p:txBody>
        </p:sp>
        <p:sp>
          <p:nvSpPr>
            <p:cNvPr id="279" name="Google Shape;279;p17"/>
            <p:cNvSpPr/>
            <p:nvPr/>
          </p:nvSpPr>
          <p:spPr>
            <a:xfrm>
              <a:off x="6563942" y="4251755"/>
              <a:ext cx="982891" cy="554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2000 CE</a:t>
              </a:r>
              <a:endParaRPr/>
            </a:p>
          </p:txBody>
        </p:sp>
        <p:sp>
          <p:nvSpPr>
            <p:cNvPr id="280" name="Google Shape;280;p17"/>
            <p:cNvSpPr/>
            <p:nvPr/>
          </p:nvSpPr>
          <p:spPr>
            <a:xfrm>
              <a:off x="5292080" y="4251756"/>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CE</a:t>
              </a:r>
              <a:endParaRPr/>
            </a:p>
          </p:txBody>
        </p:sp>
        <p:cxnSp>
          <p:nvCxnSpPr>
            <p:cNvPr id="281" name="Google Shape;281;p17"/>
            <p:cNvCxnSpPr/>
            <p:nvPr/>
          </p:nvCxnSpPr>
          <p:spPr>
            <a:xfrm rot="10800000" flipH="1">
              <a:off x="8676455" y="3377258"/>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82" name="Google Shape;282;p17"/>
            <p:cNvSpPr/>
            <p:nvPr/>
          </p:nvSpPr>
          <p:spPr>
            <a:xfrm>
              <a:off x="5730919" y="5147836"/>
              <a:ext cx="2700300" cy="579253"/>
            </a:xfrm>
            <a:prstGeom prst="wedgeRoundRectCallout">
              <a:avLst>
                <a:gd name="adj1" fmla="val 71180"/>
                <a:gd name="adj2" fmla="val 386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CE years move forward in time from</a:t>
              </a:r>
              <a:r>
                <a:rPr lang="en-AU">
                  <a:solidFill>
                    <a:schemeClr val="dk1"/>
                  </a:solidFill>
                  <a:latin typeface="Twentieth Century"/>
                  <a:ea typeface="Twentieth Century"/>
                  <a:cs typeface="Twentieth Century"/>
                  <a:sym typeface="Twentieth Century"/>
                </a:rPr>
                <a:t> 1</a:t>
              </a:r>
              <a:r>
                <a:rPr lang="en-AU" sz="1400">
                  <a:solidFill>
                    <a:schemeClr val="dk1"/>
                  </a:solidFill>
                  <a:latin typeface="Twentieth Century"/>
                  <a:ea typeface="Twentieth Century"/>
                  <a:cs typeface="Twentieth Century"/>
                  <a:sym typeface="Twentieth Century"/>
                </a:rPr>
                <a:t> until you reach today.</a:t>
              </a:r>
              <a:endParaRPr/>
            </a:p>
          </p:txBody>
        </p:sp>
      </p:grpSp>
      <p:sp>
        <p:nvSpPr>
          <p:cNvPr id="283" name="Google Shape;283;p17"/>
          <p:cNvSpPr/>
          <p:nvPr/>
        </p:nvSpPr>
        <p:spPr>
          <a:xfrm>
            <a:off x="1709893" y="4799330"/>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BCE</a:t>
            </a:r>
            <a:endParaRPr/>
          </a:p>
        </p:txBody>
      </p:sp>
      <p:sp>
        <p:nvSpPr>
          <p:cNvPr id="284" name="Google Shape;284;p17"/>
          <p:cNvSpPr/>
          <p:nvPr/>
        </p:nvSpPr>
        <p:spPr>
          <a:xfrm>
            <a:off x="410529" y="5353715"/>
            <a:ext cx="2700300" cy="579253"/>
          </a:xfrm>
          <a:prstGeom prst="wedgeRoundRectCallout">
            <a:avLst>
              <a:gd name="adj1" fmla="val 70277"/>
              <a:gd name="adj2" fmla="val -56061"/>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BCE years move backwards in time starting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a:t>
            </a:r>
            <a:endParaRPr/>
          </a:p>
        </p:txBody>
      </p:sp>
      <p:sp>
        <p:nvSpPr>
          <p:cNvPr id="285" name="Google Shape;285;p17"/>
          <p:cNvSpPr/>
          <p:nvPr/>
        </p:nvSpPr>
        <p:spPr>
          <a:xfrm>
            <a:off x="9844973" y="4639611"/>
            <a:ext cx="99578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2018 CE</a:t>
            </a:r>
            <a:endParaRPr/>
          </a:p>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NOW!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cxnSp>
        <p:nvCxnSpPr>
          <p:cNvPr id="290" name="Google Shape;290;p18"/>
          <p:cNvCxnSpPr/>
          <p:nvPr/>
        </p:nvCxnSpPr>
        <p:spPr>
          <a:xfrm rot="10800000" flipH="1">
            <a:off x="1972714" y="3310947"/>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91" name="Google Shape;291;p18"/>
          <p:cNvCxnSpPr/>
          <p:nvPr/>
        </p:nvCxnSpPr>
        <p:spPr>
          <a:xfrm>
            <a:off x="4781026" y="1150707"/>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92" name="Google Shape;292;p18"/>
          <p:cNvCxnSpPr/>
          <p:nvPr/>
        </p:nvCxnSpPr>
        <p:spPr>
          <a:xfrm rot="10800000">
            <a:off x="4792474" y="3526971"/>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93" name="Google Shape;293;p18"/>
          <p:cNvSpPr txBox="1"/>
          <p:nvPr/>
        </p:nvSpPr>
        <p:spPr>
          <a:xfrm>
            <a:off x="9865555" y="407976"/>
            <a:ext cx="1757875" cy="224676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54BC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200AD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140BC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1650AD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1880AD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390BC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1988AD</a:t>
            </a:r>
            <a:endParaRPr/>
          </a:p>
        </p:txBody>
      </p:sp>
      <p:sp>
        <p:nvSpPr>
          <p:cNvPr id="294" name="Google Shape;294;p18"/>
          <p:cNvSpPr txBox="1"/>
          <p:nvPr/>
        </p:nvSpPr>
        <p:spPr>
          <a:xfrm>
            <a:off x="460442" y="376039"/>
            <a:ext cx="5760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Activity 1 – Complete your timeline with the following dates. </a:t>
            </a:r>
            <a:endParaRPr/>
          </a:p>
        </p:txBody>
      </p:sp>
      <p:sp>
        <p:nvSpPr>
          <p:cNvPr id="295" name="Google Shape;295;p18"/>
          <p:cNvSpPr txBox="1"/>
          <p:nvPr/>
        </p:nvSpPr>
        <p:spPr>
          <a:xfrm>
            <a:off x="2110155" y="966041"/>
            <a:ext cx="14371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 (BCE/BC)</a:t>
            </a:r>
            <a:endParaRPr dirty="0"/>
          </a:p>
        </p:txBody>
      </p:sp>
      <p:sp>
        <p:nvSpPr>
          <p:cNvPr id="296" name="Google Shape;296;p18"/>
          <p:cNvSpPr txBox="1"/>
          <p:nvPr/>
        </p:nvSpPr>
        <p:spPr>
          <a:xfrm>
            <a:off x="6221186" y="966041"/>
            <a:ext cx="1272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dirty="0">
                <a:solidFill>
                  <a:schemeClr val="dk1"/>
                </a:solidFill>
                <a:latin typeface="Twentieth Century"/>
                <a:ea typeface="Twentieth Century"/>
                <a:cs typeface="Twentieth Century"/>
                <a:sym typeface="Twentieth Century"/>
              </a:rPr>
              <a:t>+(CE/AD)</a:t>
            </a:r>
            <a:endParaRPr dirty="0"/>
          </a:p>
        </p:txBody>
      </p:sp>
      <p:sp>
        <p:nvSpPr>
          <p:cNvPr id="297" name="Google Shape;297;p18"/>
          <p:cNvSpPr/>
          <p:nvPr/>
        </p:nvSpPr>
        <p:spPr>
          <a:xfrm>
            <a:off x="9943610" y="3454963"/>
            <a:ext cx="1292959"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500" dirty="0">
                <a:solidFill>
                  <a:schemeClr val="dk1"/>
                </a:solidFill>
                <a:latin typeface="Twentieth Century"/>
                <a:ea typeface="Twentieth Century"/>
                <a:cs typeface="Twentieth Century"/>
                <a:sym typeface="Twentieth Century"/>
              </a:rPr>
              <a:t>2022 AD</a:t>
            </a:r>
            <a:endParaRPr dirty="0"/>
          </a:p>
          <a:p>
            <a:pPr marL="0" marR="0" lvl="0" indent="0" algn="ctr" rtl="0">
              <a:spcBef>
                <a:spcPts val="0"/>
              </a:spcBef>
              <a:spcAft>
                <a:spcPts val="0"/>
              </a:spcAft>
              <a:buNone/>
            </a:pPr>
            <a:r>
              <a:rPr lang="en-AU" sz="1500" dirty="0">
                <a:solidFill>
                  <a:schemeClr val="dk1"/>
                </a:solidFill>
                <a:latin typeface="Twentieth Century"/>
                <a:ea typeface="Twentieth Century"/>
                <a:cs typeface="Twentieth Century"/>
                <a:sym typeface="Twentieth Century"/>
              </a:rPr>
              <a:t>NOW!</a:t>
            </a:r>
            <a:endParaRPr dirty="0"/>
          </a:p>
        </p:txBody>
      </p:sp>
      <p:sp>
        <p:nvSpPr>
          <p:cNvPr id="298" name="Google Shape;298;p18"/>
          <p:cNvSpPr/>
          <p:nvPr/>
        </p:nvSpPr>
        <p:spPr>
          <a:xfrm>
            <a:off x="1551620" y="3547295"/>
            <a:ext cx="81875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200">
                <a:solidFill>
                  <a:schemeClr val="dk1"/>
                </a:solidFill>
                <a:latin typeface="Twentieth Century"/>
                <a:ea typeface="Twentieth Century"/>
                <a:cs typeface="Twentieth Century"/>
                <a:sym typeface="Twentieth Century"/>
              </a:rPr>
              <a:t>500BC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7" name="Title 1">
            <a:extLst>
              <a:ext uri="{FF2B5EF4-FFF2-40B4-BE49-F238E27FC236}">
                <a16:creationId xmlns:a16="http://schemas.microsoft.com/office/drawing/2014/main" id="{6D3A09EF-6CE8-5F8D-0AC8-0897442F0B6B}"/>
              </a:ext>
            </a:extLst>
          </p:cNvPr>
          <p:cNvSpPr>
            <a:spLocks noGrp="1"/>
          </p:cNvSpPr>
          <p:nvPr>
            <p:ph type="title"/>
          </p:nvPr>
        </p:nvSpPr>
        <p:spPr>
          <a:xfrm>
            <a:off x="1097280" y="286603"/>
            <a:ext cx="10058400" cy="1450757"/>
          </a:xfrm>
        </p:spPr>
        <p:txBody>
          <a:bodyPr/>
          <a:lstStyle/>
          <a:p>
            <a:r>
              <a:rPr lang="en-US" dirty="0"/>
              <a:t>Lesson Structure</a:t>
            </a:r>
          </a:p>
        </p:txBody>
      </p:sp>
      <p:sp>
        <p:nvSpPr>
          <p:cNvPr id="119" name="Text Placeholder 2">
            <a:extLst>
              <a:ext uri="{FF2B5EF4-FFF2-40B4-BE49-F238E27FC236}">
                <a16:creationId xmlns:a16="http://schemas.microsoft.com/office/drawing/2014/main" id="{D11F6553-435F-A6B1-9416-CEABCAAB9577}"/>
              </a:ext>
            </a:extLst>
          </p:cNvPr>
          <p:cNvSpPr>
            <a:spLocks noGrp="1"/>
          </p:cNvSpPr>
          <p:nvPr>
            <p:ph type="body" idx="1"/>
          </p:nvPr>
        </p:nvSpPr>
        <p:spPr>
          <a:xfrm>
            <a:off x="1097280" y="1846052"/>
            <a:ext cx="4937760" cy="736282"/>
          </a:xfrm>
        </p:spPr>
        <p:txBody>
          <a:bodyPr/>
          <a:lstStyle/>
          <a:p>
            <a:r>
              <a:rPr lang="en-US" dirty="0"/>
              <a:t>Learning Intentions</a:t>
            </a:r>
          </a:p>
        </p:txBody>
      </p:sp>
      <p:sp>
        <p:nvSpPr>
          <p:cNvPr id="112" name="Google Shape;112;p2"/>
          <p:cNvSpPr txBox="1">
            <a:spLocks noGrp="1"/>
          </p:cNvSpPr>
          <p:nvPr>
            <p:ph type="body" idx="2"/>
          </p:nvPr>
        </p:nvSpPr>
        <p:spPr>
          <a:xfrm>
            <a:off x="1097280" y="2582335"/>
            <a:ext cx="4937760" cy="3286760"/>
          </a:xfrm>
        </p:spPr>
        <p:txBody>
          <a:bodyPr spcFirstLastPara="1" wrap="square" lIns="0" tIns="45700" rIns="0" bIns="45700" anchor="t" anchorCtr="0">
            <a:normAutofit/>
          </a:bodyPr>
          <a:lstStyle/>
          <a:p>
            <a:pPr marL="0" lvl="0" indent="0" rtl="0">
              <a:spcBef>
                <a:spcPts val="0"/>
              </a:spcBef>
              <a:spcAft>
                <a:spcPts val="0"/>
              </a:spcAft>
              <a:buSzPts val="3200"/>
              <a:buNone/>
            </a:pPr>
            <a:r>
              <a:rPr lang="en-AU" dirty="0"/>
              <a:t>Explore the concept of time and how we understand it in history.</a:t>
            </a:r>
            <a:endParaRPr dirty="0"/>
          </a:p>
        </p:txBody>
      </p:sp>
      <p:sp>
        <p:nvSpPr>
          <p:cNvPr id="121" name="Text Placeholder 4">
            <a:extLst>
              <a:ext uri="{FF2B5EF4-FFF2-40B4-BE49-F238E27FC236}">
                <a16:creationId xmlns:a16="http://schemas.microsoft.com/office/drawing/2014/main" id="{C25F0489-6E32-10A7-04F7-850C0F4D36B6}"/>
              </a:ext>
            </a:extLst>
          </p:cNvPr>
          <p:cNvSpPr>
            <a:spLocks noGrp="1"/>
          </p:cNvSpPr>
          <p:nvPr>
            <p:ph type="body" idx="3"/>
          </p:nvPr>
        </p:nvSpPr>
        <p:spPr>
          <a:xfrm>
            <a:off x="6217920" y="1846052"/>
            <a:ext cx="4937760" cy="736282"/>
          </a:xfrm>
        </p:spPr>
        <p:txBody>
          <a:bodyPr/>
          <a:lstStyle/>
          <a:p>
            <a:r>
              <a:rPr lang="en-US" dirty="0"/>
              <a:t>Success Criteria</a:t>
            </a:r>
          </a:p>
        </p:txBody>
      </p:sp>
      <p:sp>
        <p:nvSpPr>
          <p:cNvPr id="123" name="Text Placeholder 5">
            <a:extLst>
              <a:ext uri="{FF2B5EF4-FFF2-40B4-BE49-F238E27FC236}">
                <a16:creationId xmlns:a16="http://schemas.microsoft.com/office/drawing/2014/main" id="{7342CFA4-3716-C004-9CB1-29F1420762C3}"/>
              </a:ext>
            </a:extLst>
          </p:cNvPr>
          <p:cNvSpPr>
            <a:spLocks noGrp="1"/>
          </p:cNvSpPr>
          <p:nvPr>
            <p:ph type="body" idx="4"/>
          </p:nvPr>
        </p:nvSpPr>
        <p:spPr>
          <a:xfrm>
            <a:off x="6217920" y="2582334"/>
            <a:ext cx="4937760" cy="3286760"/>
          </a:xfrm>
        </p:spPr>
        <p:txBody>
          <a:bodyPr/>
          <a:lstStyle/>
          <a:p>
            <a:r>
              <a:rPr lang="en-US" dirty="0"/>
              <a:t>Describe the difference between BC and AD. </a:t>
            </a:r>
          </a:p>
          <a:p>
            <a:r>
              <a:rPr lang="en-US" dirty="0"/>
              <a:t>List events in chronological order. </a:t>
            </a:r>
          </a:p>
          <a:p>
            <a:r>
              <a:rPr lang="en-US" dirty="0"/>
              <a:t>Create a timeline.</a:t>
            </a:r>
          </a:p>
        </p:txBody>
      </p:sp>
    </p:spTree>
    <p:extLst>
      <p:ext uri="{BB962C8B-B14F-4D97-AF65-F5344CB8AC3E}">
        <p14:creationId xmlns:p14="http://schemas.microsoft.com/office/powerpoint/2010/main" val="332790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p:nvPr/>
        </p:nvSpPr>
        <p:spPr>
          <a:xfrm>
            <a:off x="1117341" y="1429917"/>
            <a:ext cx="10085614"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Calibri"/>
                <a:ea typeface="Calibri"/>
                <a:cs typeface="Calibri"/>
                <a:sym typeface="Calibri"/>
              </a:rPr>
              <a:t>Activity 2:</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a:solidFill>
                  <a:schemeClr val="dk1"/>
                </a:solidFill>
                <a:latin typeface="Calibri"/>
                <a:ea typeface="Calibri"/>
                <a:cs typeface="Calibri"/>
                <a:sym typeface="Calibri"/>
              </a:rPr>
              <a:t>1.How many years are between 546BC and 540BC?</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a:solidFill>
                  <a:schemeClr val="dk1"/>
                </a:solidFill>
                <a:latin typeface="Calibri"/>
                <a:ea typeface="Calibri"/>
                <a:cs typeface="Calibri"/>
                <a:sym typeface="Calibri"/>
              </a:rPr>
              <a:t>2.How many years before 1AD is 76 BC?</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a:solidFill>
                  <a:schemeClr val="dk1"/>
                </a:solidFill>
                <a:latin typeface="Calibri"/>
                <a:ea typeface="Calibri"/>
                <a:cs typeface="Calibri"/>
                <a:sym typeface="Calibri"/>
              </a:rPr>
              <a:t>3.How many years after 1 AD is your year of birth? </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a:solidFill>
                  <a:schemeClr val="dk1"/>
                </a:solidFill>
                <a:latin typeface="Calibri"/>
                <a:ea typeface="Calibri"/>
                <a:cs typeface="Calibri"/>
                <a:sym typeface="Calibri"/>
              </a:rPr>
              <a:t>4.How many years before 1AD is 700BC?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Periods of Time </a:t>
            </a:r>
            <a:endParaRPr/>
          </a:p>
        </p:txBody>
      </p:sp>
      <p:sp>
        <p:nvSpPr>
          <p:cNvPr id="309" name="Google Shape;309;p20"/>
          <p:cNvSpPr txBox="1">
            <a:spLocks noGrp="1"/>
          </p:cNvSpPr>
          <p:nvPr>
            <p:ph type="body" idx="1"/>
          </p:nvPr>
        </p:nvSpPr>
        <p:spPr>
          <a:xfrm>
            <a:off x="816864" y="1955462"/>
            <a:ext cx="10424160" cy="714586"/>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Noto Sans Symbols"/>
              <a:buChar char="❖"/>
            </a:pPr>
            <a:r>
              <a:rPr lang="en-AU"/>
              <a:t>The periods of time can be separated into years, decades, centuries and millennia.</a:t>
            </a:r>
            <a:endParaRPr/>
          </a:p>
          <a:p>
            <a:pPr marL="0" lvl="0" indent="0" algn="l" rtl="0">
              <a:lnSpc>
                <a:spcPct val="90000"/>
              </a:lnSpc>
              <a:spcBef>
                <a:spcPts val="1400"/>
              </a:spcBef>
              <a:spcAft>
                <a:spcPts val="0"/>
              </a:spcAft>
              <a:buSzPts val="2000"/>
              <a:buNone/>
            </a:pPr>
            <a:endParaRPr b="1"/>
          </a:p>
          <a:p>
            <a:pPr marL="91440" lvl="0" indent="0" algn="l" rtl="0">
              <a:lnSpc>
                <a:spcPct val="90000"/>
              </a:lnSpc>
              <a:spcBef>
                <a:spcPts val="1400"/>
              </a:spcBef>
              <a:spcAft>
                <a:spcPts val="0"/>
              </a:spcAft>
              <a:buSzPts val="2000"/>
              <a:buFont typeface="Noto Sans Symbols"/>
              <a:buNone/>
            </a:pPr>
            <a:endParaRPr b="1"/>
          </a:p>
          <a:p>
            <a:pPr marL="91440" lvl="0" indent="0" algn="l" rtl="0">
              <a:lnSpc>
                <a:spcPct val="90000"/>
              </a:lnSpc>
              <a:spcBef>
                <a:spcPts val="1400"/>
              </a:spcBef>
              <a:spcAft>
                <a:spcPts val="0"/>
              </a:spcAft>
              <a:buSzPts val="2000"/>
              <a:buFont typeface="Noto Sans Symbols"/>
              <a:buNone/>
            </a:pPr>
            <a:endParaRPr/>
          </a:p>
          <a:p>
            <a:pPr marL="91440" lvl="0" indent="0" algn="l" rtl="0">
              <a:lnSpc>
                <a:spcPct val="90000"/>
              </a:lnSpc>
              <a:spcBef>
                <a:spcPts val="1400"/>
              </a:spcBef>
              <a:spcAft>
                <a:spcPts val="0"/>
              </a:spcAft>
              <a:buSzPts val="2000"/>
              <a:buFont typeface="Noto Sans Symbols"/>
              <a:buNone/>
            </a:pPr>
            <a:endParaRPr/>
          </a:p>
        </p:txBody>
      </p:sp>
      <p:sp>
        <p:nvSpPr>
          <p:cNvPr id="310" name="Google Shape;310;p20"/>
          <p:cNvSpPr txBox="1"/>
          <p:nvPr/>
        </p:nvSpPr>
        <p:spPr>
          <a:xfrm>
            <a:off x="8503372" y="222214"/>
            <a:ext cx="2950066" cy="1477328"/>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a:solidFill>
                  <a:srgbClr val="FF0000"/>
                </a:solidFill>
                <a:latin typeface="Calibri"/>
                <a:ea typeface="Calibri"/>
                <a:cs typeface="Calibri"/>
                <a:sym typeface="Calibri"/>
              </a:rPr>
              <a:t>Key words (for word wall)</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Decade: </a:t>
            </a:r>
            <a:r>
              <a:rPr lang="en-AU" sz="1800">
                <a:solidFill>
                  <a:schemeClr val="dk1"/>
                </a:solidFill>
                <a:latin typeface="Calibri"/>
                <a:ea typeface="Calibri"/>
                <a:cs typeface="Calibri"/>
                <a:sym typeface="Calibri"/>
              </a:rPr>
              <a:t> 10 years </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Century:  </a:t>
            </a:r>
            <a:r>
              <a:rPr lang="en-AU" sz="1800">
                <a:solidFill>
                  <a:schemeClr val="dk1"/>
                </a:solidFill>
                <a:latin typeface="Calibri"/>
                <a:ea typeface="Calibri"/>
                <a:cs typeface="Calibri"/>
                <a:sym typeface="Calibri"/>
              </a:rPr>
              <a:t>100 years</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Millennia</a:t>
            </a:r>
            <a:r>
              <a:rPr lang="en-AU" sz="1800">
                <a:solidFill>
                  <a:schemeClr val="dk1"/>
                </a:solidFill>
                <a:latin typeface="Calibri"/>
                <a:ea typeface="Calibri"/>
                <a:cs typeface="Calibri"/>
                <a:sym typeface="Calibri"/>
              </a:rPr>
              <a:t>: 1000 years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 </a:t>
            </a:r>
            <a:endParaRPr/>
          </a:p>
        </p:txBody>
      </p:sp>
      <p:pic>
        <p:nvPicPr>
          <p:cNvPr id="311" name="Google Shape;311;p20"/>
          <p:cNvPicPr preferRelativeResize="0"/>
          <p:nvPr/>
        </p:nvPicPr>
        <p:blipFill rotWithShape="1">
          <a:blip r:embed="rId3">
            <a:alphaModFix/>
          </a:blip>
          <a:srcRect/>
          <a:stretch/>
        </p:blipFill>
        <p:spPr>
          <a:xfrm>
            <a:off x="597408" y="3931917"/>
            <a:ext cx="3228975" cy="1419225"/>
          </a:xfrm>
          <a:prstGeom prst="rect">
            <a:avLst/>
          </a:prstGeom>
          <a:noFill/>
          <a:ln>
            <a:noFill/>
          </a:ln>
        </p:spPr>
      </p:pic>
      <p:sp>
        <p:nvSpPr>
          <p:cNvPr id="312" name="Google Shape;312;p20"/>
          <p:cNvSpPr/>
          <p:nvPr/>
        </p:nvSpPr>
        <p:spPr>
          <a:xfrm>
            <a:off x="760415" y="2670048"/>
            <a:ext cx="3065968"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Decade</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sp>
        <p:nvSpPr>
          <p:cNvPr id="313" name="Google Shape;313;p20"/>
          <p:cNvSpPr/>
          <p:nvPr/>
        </p:nvSpPr>
        <p:spPr>
          <a:xfrm>
            <a:off x="4172339" y="2670048"/>
            <a:ext cx="3248711"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Century</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pic>
        <p:nvPicPr>
          <p:cNvPr id="314" name="Google Shape;314;p20"/>
          <p:cNvPicPr preferRelativeResize="0"/>
          <p:nvPr/>
        </p:nvPicPr>
        <p:blipFill rotWithShape="1">
          <a:blip r:embed="rId4">
            <a:alphaModFix/>
          </a:blip>
          <a:srcRect/>
          <a:stretch/>
        </p:blipFill>
        <p:spPr>
          <a:xfrm>
            <a:off x="4639750" y="4116693"/>
            <a:ext cx="2781300" cy="1647825"/>
          </a:xfrm>
          <a:prstGeom prst="rect">
            <a:avLst/>
          </a:prstGeom>
          <a:noFill/>
          <a:ln>
            <a:noFill/>
          </a:ln>
        </p:spPr>
      </p:pic>
      <p:sp>
        <p:nvSpPr>
          <p:cNvPr id="315" name="Google Shape;315;p20"/>
          <p:cNvSpPr/>
          <p:nvPr/>
        </p:nvSpPr>
        <p:spPr>
          <a:xfrm>
            <a:off x="8021134" y="2670047"/>
            <a:ext cx="3431452"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Millennia</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1000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pic>
        <p:nvPicPr>
          <p:cNvPr id="316" name="Google Shape;316;p20"/>
          <p:cNvPicPr preferRelativeResize="0"/>
          <p:nvPr/>
        </p:nvPicPr>
        <p:blipFill rotWithShape="1">
          <a:blip r:embed="rId5">
            <a:alphaModFix/>
          </a:blip>
          <a:srcRect/>
          <a:stretch/>
        </p:blipFill>
        <p:spPr>
          <a:xfrm>
            <a:off x="8688705" y="4116693"/>
            <a:ext cx="2466975" cy="184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How do I work out the century? </a:t>
            </a:r>
            <a:endParaRPr/>
          </a:p>
        </p:txBody>
      </p:sp>
      <p:sp>
        <p:nvSpPr>
          <p:cNvPr id="322" name="Google Shape;322;p21"/>
          <p:cNvSpPr txBox="1"/>
          <p:nvPr/>
        </p:nvSpPr>
        <p:spPr>
          <a:xfrm>
            <a:off x="1219200" y="1737360"/>
            <a:ext cx="82174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Calibri"/>
                <a:ea typeface="Calibri"/>
                <a:cs typeface="Calibri"/>
                <a:sym typeface="Calibri"/>
              </a:rPr>
              <a:t>We are currently living in the 21</a:t>
            </a:r>
            <a:r>
              <a:rPr lang="en-AU" sz="1800" baseline="30000">
                <a:solidFill>
                  <a:schemeClr val="dk1"/>
                </a:solidFill>
                <a:latin typeface="Calibri"/>
                <a:ea typeface="Calibri"/>
                <a:cs typeface="Calibri"/>
                <a:sym typeface="Calibri"/>
              </a:rPr>
              <a:t>st</a:t>
            </a:r>
            <a:r>
              <a:rPr lang="en-AU" sz="1800">
                <a:solidFill>
                  <a:schemeClr val="dk1"/>
                </a:solidFill>
                <a:latin typeface="Calibri"/>
                <a:ea typeface="Calibri"/>
                <a:cs typeface="Calibri"/>
                <a:sym typeface="Calibri"/>
              </a:rPr>
              <a:t> century. This is because it is the 21</a:t>
            </a:r>
            <a:r>
              <a:rPr lang="en-AU" sz="1800" baseline="30000">
                <a:solidFill>
                  <a:schemeClr val="dk1"/>
                </a:solidFill>
                <a:latin typeface="Calibri"/>
                <a:ea typeface="Calibri"/>
                <a:cs typeface="Calibri"/>
                <a:sym typeface="Calibri"/>
              </a:rPr>
              <a:t>st</a:t>
            </a:r>
            <a:r>
              <a:rPr lang="en-AU" sz="1800">
                <a:solidFill>
                  <a:schemeClr val="dk1"/>
                </a:solidFill>
                <a:latin typeface="Calibri"/>
                <a:ea typeface="Calibri"/>
                <a:cs typeface="Calibri"/>
                <a:sym typeface="Calibri"/>
              </a:rPr>
              <a:t> century after the year AD1.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3" name="Google Shape;323;p21"/>
          <p:cNvPicPr preferRelativeResize="0"/>
          <p:nvPr/>
        </p:nvPicPr>
        <p:blipFill rotWithShape="1">
          <a:blip r:embed="rId3">
            <a:alphaModFix/>
          </a:blip>
          <a:srcRect/>
          <a:stretch/>
        </p:blipFill>
        <p:spPr>
          <a:xfrm>
            <a:off x="1219200" y="2337524"/>
            <a:ext cx="9775253" cy="1427560"/>
          </a:xfrm>
          <a:prstGeom prst="rect">
            <a:avLst/>
          </a:prstGeom>
          <a:noFill/>
          <a:ln>
            <a:noFill/>
          </a:ln>
        </p:spPr>
      </p:pic>
      <p:sp>
        <p:nvSpPr>
          <p:cNvPr id="324" name="Google Shape;324;p21"/>
          <p:cNvSpPr txBox="1"/>
          <p:nvPr/>
        </p:nvSpPr>
        <p:spPr>
          <a:xfrm>
            <a:off x="1219200" y="3765084"/>
            <a:ext cx="821740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Calibri"/>
                <a:ea typeface="Calibri"/>
                <a:cs typeface="Calibri"/>
                <a:sym typeface="Calibri"/>
              </a:rPr>
              <a:t>Finding out which year is in which century can be tricky business. There is a formula that we can use to work out the centuries.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5" name="Google Shape;325;p21"/>
          <p:cNvPicPr preferRelativeResize="0"/>
          <p:nvPr/>
        </p:nvPicPr>
        <p:blipFill rotWithShape="1">
          <a:blip r:embed="rId4">
            <a:alphaModFix/>
          </a:blip>
          <a:srcRect/>
          <a:stretch/>
        </p:blipFill>
        <p:spPr>
          <a:xfrm>
            <a:off x="1219200" y="4415914"/>
            <a:ext cx="7583424" cy="17924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22"/>
          <p:cNvPicPr preferRelativeResize="0"/>
          <p:nvPr/>
        </p:nvPicPr>
        <p:blipFill rotWithShape="1">
          <a:blip r:embed="rId3">
            <a:alphaModFix/>
          </a:blip>
          <a:srcRect/>
          <a:stretch/>
        </p:blipFill>
        <p:spPr>
          <a:xfrm>
            <a:off x="2181543" y="0"/>
            <a:ext cx="8230426" cy="61728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3"/>
          <p:cNvPicPr preferRelativeResize="0">
            <a:picLocks noGrp="1"/>
          </p:cNvPicPr>
          <p:nvPr>
            <p:ph type="body" idx="4294967295"/>
          </p:nvPr>
        </p:nvPicPr>
        <p:blipFill rotWithShape="1">
          <a:blip r:embed="rId3">
            <a:alphaModFix/>
          </a:blip>
          <a:srcRect/>
          <a:stretch/>
        </p:blipFill>
        <p:spPr>
          <a:xfrm>
            <a:off x="1731264" y="1"/>
            <a:ext cx="8388096" cy="62910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203200" algn="l" rtl="0">
              <a:lnSpc>
                <a:spcPct val="90000"/>
              </a:lnSpc>
              <a:spcBef>
                <a:spcPts val="0"/>
              </a:spcBef>
              <a:spcAft>
                <a:spcPts val="0"/>
              </a:spcAft>
              <a:buSzPts val="3200"/>
              <a:buChar char=" "/>
            </a:pPr>
            <a:r>
              <a:rPr lang="en-AU" sz="3200"/>
              <a:t>In your workbook, create a list of </a:t>
            </a:r>
            <a:r>
              <a:rPr lang="en-AU" sz="3200">
                <a:solidFill>
                  <a:srgbClr val="FF0000"/>
                </a:solidFill>
              </a:rPr>
              <a:t>5 key events </a:t>
            </a:r>
            <a:r>
              <a:rPr lang="en-AU" sz="3200"/>
              <a:t>which have occurred in your life. </a:t>
            </a:r>
            <a:endParaRPr/>
          </a:p>
          <a:p>
            <a:pPr marL="91440" lvl="0" indent="0" algn="l" rtl="0">
              <a:lnSpc>
                <a:spcPct val="90000"/>
              </a:lnSpc>
              <a:spcBef>
                <a:spcPts val="1400"/>
              </a:spcBef>
              <a:spcAft>
                <a:spcPts val="0"/>
              </a:spcAft>
              <a:buSzPts val="3200"/>
              <a:buNone/>
            </a:pPr>
            <a:endParaRPr sz="3200"/>
          </a:p>
          <a:p>
            <a:pPr marL="91440" lvl="0" indent="-203200" algn="l" rtl="0">
              <a:lnSpc>
                <a:spcPct val="90000"/>
              </a:lnSpc>
              <a:spcBef>
                <a:spcPts val="1400"/>
              </a:spcBef>
              <a:spcAft>
                <a:spcPts val="0"/>
              </a:spcAft>
              <a:buSzPts val="3200"/>
              <a:buChar char=" "/>
            </a:pPr>
            <a:r>
              <a:rPr lang="en-AU" sz="3200"/>
              <a:t>(Include the date if you can)</a:t>
            </a:r>
            <a:endParaRPr/>
          </a:p>
          <a:p>
            <a:pPr marL="91440" lvl="0" indent="0" algn="l" rtl="0">
              <a:lnSpc>
                <a:spcPct val="90000"/>
              </a:lnSpc>
              <a:spcBef>
                <a:spcPts val="1400"/>
              </a:spcBef>
              <a:spcAft>
                <a:spcPts val="0"/>
              </a:spcAft>
              <a:buSzPts val="3200"/>
              <a:buNone/>
            </a:pPr>
            <a:endParaRPr sz="3200"/>
          </a:p>
          <a:p>
            <a:pPr marL="91440" lvl="0" indent="-127000" algn="l" rtl="0">
              <a:lnSpc>
                <a:spcPct val="90000"/>
              </a:lnSpc>
              <a:spcBef>
                <a:spcPts val="1400"/>
              </a:spcBef>
              <a:spcAft>
                <a:spcPts val="0"/>
              </a:spcAft>
              <a:buSzPts val="2000"/>
              <a:buChar char=" "/>
            </a:pPr>
            <a:r>
              <a:rPr lang="en-AU"/>
              <a:t>Examples: your birthday, when you met your best friend, starting high school…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How did humans migrate across the globe? </a:t>
            </a:r>
            <a:endParaRPr/>
          </a:p>
        </p:txBody>
      </p:sp>
      <p:sp>
        <p:nvSpPr>
          <p:cNvPr id="118" name="Google Shape;118;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AU" u="sng">
                <a:solidFill>
                  <a:schemeClr val="hlink"/>
                </a:solidFill>
                <a:hlinkClick r:id="rId3"/>
              </a:rPr>
              <a:t>https://www.youtube.com/watch?v=CJdT6QcSbQ0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Turn and talk to your partner  </a:t>
            </a:r>
            <a:endParaRPr/>
          </a:p>
        </p:txBody>
      </p:sp>
      <p:sp>
        <p:nvSpPr>
          <p:cNvPr id="124" name="Google Shape;124;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Char char=" "/>
            </a:pPr>
            <a:r>
              <a:rPr lang="en-AU" sz="2800"/>
              <a:t>What is history? </a:t>
            </a:r>
            <a:endParaRPr/>
          </a:p>
          <a:p>
            <a:pPr marL="91440" lvl="0" indent="-177800" algn="l" rtl="0">
              <a:lnSpc>
                <a:spcPct val="90000"/>
              </a:lnSpc>
              <a:spcBef>
                <a:spcPts val="1400"/>
              </a:spcBef>
              <a:spcAft>
                <a:spcPts val="0"/>
              </a:spcAft>
              <a:buSzPts val="2800"/>
              <a:buChar char=" "/>
            </a:pPr>
            <a:r>
              <a:rPr lang="en-AU" sz="2800"/>
              <a:t>What is a historian? </a:t>
            </a:r>
            <a:endParaRPr/>
          </a:p>
          <a:p>
            <a:pPr marL="91440" lvl="0" indent="-177800" algn="l" rtl="0">
              <a:lnSpc>
                <a:spcPct val="90000"/>
              </a:lnSpc>
              <a:spcBef>
                <a:spcPts val="1400"/>
              </a:spcBef>
              <a:spcAft>
                <a:spcPts val="0"/>
              </a:spcAft>
              <a:buSzPts val="2800"/>
              <a:buChar char=" "/>
            </a:pPr>
            <a:r>
              <a:rPr lang="en-AU" sz="2800"/>
              <a:t>Why do we study history? </a:t>
            </a:r>
            <a:endParaRPr/>
          </a:p>
          <a:p>
            <a:pPr marL="91440" lvl="0" indent="0" algn="l" rtl="0">
              <a:lnSpc>
                <a:spcPct val="90000"/>
              </a:lnSpc>
              <a:spcBef>
                <a:spcPts val="1400"/>
              </a:spcBef>
              <a:spcAft>
                <a:spcPts val="0"/>
              </a:spcAft>
              <a:buSzPts val="2800"/>
              <a:buNone/>
            </a:pP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body" idx="1"/>
          </p:nvPr>
        </p:nvSpPr>
        <p:spPr>
          <a:xfrm>
            <a:off x="1097280" y="2256551"/>
            <a:ext cx="10058400" cy="4023360"/>
          </a:xfrm>
          <a:prstGeom prst="rect">
            <a:avLst/>
          </a:prstGeom>
          <a:noFill/>
          <a:ln>
            <a:noFill/>
          </a:ln>
        </p:spPr>
        <p:txBody>
          <a:bodyPr spcFirstLastPara="1" wrap="square" lIns="0" tIns="45700" rIns="0" bIns="45700" anchor="t" anchorCtr="0">
            <a:normAutofit/>
          </a:bodyPr>
          <a:lstStyle/>
          <a:p>
            <a:pPr marL="91440" lvl="0" indent="-254000" algn="l" rtl="0">
              <a:lnSpc>
                <a:spcPct val="90000"/>
              </a:lnSpc>
              <a:spcBef>
                <a:spcPts val="0"/>
              </a:spcBef>
              <a:spcAft>
                <a:spcPts val="0"/>
              </a:spcAft>
              <a:buSzPts val="4000"/>
              <a:buChar char=" "/>
            </a:pPr>
            <a:r>
              <a:rPr lang="en-AU" sz="4000"/>
              <a:t>Definition: History is the study of past events connected with a particular person or thing</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Consider these quotes.. </a:t>
            </a:r>
            <a:endParaRPr/>
          </a:p>
        </p:txBody>
      </p:sp>
      <p:sp>
        <p:nvSpPr>
          <p:cNvPr id="135" name="Google Shape;135;p6"/>
          <p:cNvSpPr txBox="1">
            <a:spLocks noGrp="1"/>
          </p:cNvSpPr>
          <p:nvPr>
            <p:ph type="body" idx="1"/>
          </p:nvPr>
        </p:nvSpPr>
        <p:spPr>
          <a:xfrm>
            <a:off x="262393" y="2071021"/>
            <a:ext cx="11426024" cy="4023360"/>
          </a:xfrm>
          <a:prstGeom prst="rect">
            <a:avLst/>
          </a:prstGeom>
          <a:noFill/>
          <a:ln>
            <a:noFill/>
          </a:ln>
        </p:spPr>
        <p:txBody>
          <a:bodyPr spcFirstLastPara="1" wrap="square" lIns="0" tIns="45700" rIns="0" bIns="45700" anchor="t" anchorCtr="0">
            <a:normAutofit/>
          </a:bodyPr>
          <a:lstStyle/>
          <a:p>
            <a:pPr marL="91440" lvl="0" indent="-203200" algn="l" rtl="0">
              <a:lnSpc>
                <a:spcPct val="90000"/>
              </a:lnSpc>
              <a:spcBef>
                <a:spcPts val="0"/>
              </a:spcBef>
              <a:spcAft>
                <a:spcPts val="0"/>
              </a:spcAft>
              <a:buSzPts val="3200"/>
              <a:buChar char=" "/>
            </a:pPr>
            <a:r>
              <a:rPr lang="en-AU" sz="3200"/>
              <a:t>  “We are not makers of history, we are made by history”</a:t>
            </a:r>
            <a:endParaRPr/>
          </a:p>
          <a:p>
            <a:pPr marL="91440" lvl="0" indent="0" algn="l" rtl="0">
              <a:lnSpc>
                <a:spcPct val="90000"/>
              </a:lnSpc>
              <a:spcBef>
                <a:spcPts val="1400"/>
              </a:spcBef>
              <a:spcAft>
                <a:spcPts val="0"/>
              </a:spcAft>
              <a:buSzPts val="2000"/>
              <a:buNone/>
            </a:pPr>
            <a:endParaRPr/>
          </a:p>
          <a:p>
            <a:pPr marL="91440" lvl="0" indent="-203200" algn="l" rtl="0">
              <a:lnSpc>
                <a:spcPct val="90000"/>
              </a:lnSpc>
              <a:spcBef>
                <a:spcPts val="1400"/>
              </a:spcBef>
              <a:spcAft>
                <a:spcPts val="0"/>
              </a:spcAft>
              <a:buSzPts val="3200"/>
              <a:buChar char=" "/>
            </a:pPr>
            <a:r>
              <a:rPr lang="en-AU" sz="3200"/>
              <a:t>“Those who do not remember the past are condemned to repeat it” </a:t>
            </a:r>
            <a:endParaRPr/>
          </a:p>
          <a:p>
            <a:pPr marL="91440" lvl="0" indent="0" algn="l" rtl="0">
              <a:lnSpc>
                <a:spcPct val="90000"/>
              </a:lnSpc>
              <a:spcBef>
                <a:spcPts val="1400"/>
              </a:spcBef>
              <a:spcAft>
                <a:spcPts val="0"/>
              </a:spcAft>
              <a:buSzPts val="3200"/>
              <a:buNone/>
            </a:pPr>
            <a:endParaRPr sz="3200"/>
          </a:p>
          <a:p>
            <a:pPr marL="91440" lvl="0" indent="-203200" algn="l" rtl="0">
              <a:lnSpc>
                <a:spcPct val="90000"/>
              </a:lnSpc>
              <a:spcBef>
                <a:spcPts val="1400"/>
              </a:spcBef>
              <a:spcAft>
                <a:spcPts val="0"/>
              </a:spcAft>
              <a:buSzPts val="3200"/>
              <a:buChar char=" "/>
            </a:pPr>
            <a:r>
              <a:rPr lang="en-AU" sz="3200"/>
              <a:t>    “</a:t>
            </a:r>
            <a:r>
              <a:rPr lang="en-AU" sz="3200" i="1"/>
              <a:t>A people without the knowledge of their past history, origin and culture is like a tree without roots” </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a:stretch/>
        </p:blipFill>
        <p:spPr>
          <a:xfrm>
            <a:off x="274700" y="1229346"/>
            <a:ext cx="5857875" cy="3895725"/>
          </a:xfrm>
          <a:prstGeom prst="rect">
            <a:avLst/>
          </a:prstGeom>
          <a:noFill/>
          <a:ln>
            <a:noFill/>
          </a:ln>
        </p:spPr>
      </p:pic>
      <p:pic>
        <p:nvPicPr>
          <p:cNvPr id="141" name="Google Shape;141;p7"/>
          <p:cNvPicPr preferRelativeResize="0"/>
          <p:nvPr/>
        </p:nvPicPr>
        <p:blipFill rotWithShape="1">
          <a:blip r:embed="rId4">
            <a:alphaModFix/>
          </a:blip>
          <a:srcRect/>
          <a:stretch/>
        </p:blipFill>
        <p:spPr>
          <a:xfrm>
            <a:off x="6363462" y="286512"/>
            <a:ext cx="5084064" cy="3389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Read the text and answer the questions </a:t>
            </a:r>
            <a:endParaRPr/>
          </a:p>
        </p:txBody>
      </p:sp>
      <p:sp>
        <p:nvSpPr>
          <p:cNvPr id="147" name="Google Shape;147;p8"/>
          <p:cNvSpPr txBox="1">
            <a:spLocks noGrp="1"/>
          </p:cNvSpPr>
          <p:nvPr>
            <p:ph type="body" idx="1"/>
          </p:nvPr>
        </p:nvSpPr>
        <p:spPr>
          <a:xfrm>
            <a:off x="1097280" y="2013685"/>
            <a:ext cx="10058400" cy="4023360"/>
          </a:xfrm>
          <a:prstGeom prst="rect">
            <a:avLst/>
          </a:prstGeom>
          <a:noFill/>
          <a:ln>
            <a:noFill/>
          </a:ln>
        </p:spPr>
        <p:txBody>
          <a:bodyPr spcFirstLastPara="1" wrap="square" lIns="0" tIns="45700" rIns="0" bIns="45700" anchor="t" anchorCtr="0">
            <a:normAutofit/>
          </a:bodyPr>
          <a:lstStyle/>
          <a:p>
            <a:pPr marL="91440" lvl="0" indent="-164465" algn="l" rtl="0">
              <a:lnSpc>
                <a:spcPct val="70000"/>
              </a:lnSpc>
              <a:spcBef>
                <a:spcPts val="0"/>
              </a:spcBef>
              <a:spcAft>
                <a:spcPts val="0"/>
              </a:spcAft>
              <a:buSzPts val="2590"/>
              <a:buChar char=" "/>
            </a:pPr>
            <a:r>
              <a:rPr lang="en-AU" sz="2590" b="1"/>
              <a:t>Questions: </a:t>
            </a:r>
            <a:endParaRPr/>
          </a:p>
          <a:p>
            <a:pPr marL="91440" lvl="0" indent="-164465" algn="l" rtl="0">
              <a:lnSpc>
                <a:spcPct val="70000"/>
              </a:lnSpc>
              <a:spcBef>
                <a:spcPts val="1400"/>
              </a:spcBef>
              <a:spcAft>
                <a:spcPts val="0"/>
              </a:spcAft>
              <a:buSzPts val="2590"/>
              <a:buChar char=" "/>
            </a:pPr>
            <a:r>
              <a:rPr lang="en-AU" sz="2590"/>
              <a:t>1. What is history? </a:t>
            </a:r>
            <a:endParaRPr/>
          </a:p>
          <a:p>
            <a:pPr marL="91440" lvl="0" indent="-164465" algn="l" rtl="0">
              <a:lnSpc>
                <a:spcPct val="70000"/>
              </a:lnSpc>
              <a:spcBef>
                <a:spcPts val="1400"/>
              </a:spcBef>
              <a:spcAft>
                <a:spcPts val="0"/>
              </a:spcAft>
              <a:buSzPts val="2590"/>
              <a:buChar char=" "/>
            </a:pPr>
            <a:r>
              <a:rPr lang="en-AU" sz="2590"/>
              <a:t>2. Give 2 examples of what history can be about </a:t>
            </a:r>
            <a:endParaRPr/>
          </a:p>
          <a:p>
            <a:pPr marL="91440" lvl="0" indent="-164465" algn="l" rtl="0">
              <a:lnSpc>
                <a:spcPct val="70000"/>
              </a:lnSpc>
              <a:spcBef>
                <a:spcPts val="1400"/>
              </a:spcBef>
              <a:spcAft>
                <a:spcPts val="0"/>
              </a:spcAft>
              <a:buSzPts val="2590"/>
              <a:buChar char=" "/>
            </a:pPr>
            <a:r>
              <a:rPr lang="en-AU" sz="2590"/>
              <a:t>3. What skills can the study of history give you? </a:t>
            </a:r>
            <a:endParaRPr/>
          </a:p>
          <a:p>
            <a:pPr marL="91440" lvl="0" indent="-164465" algn="l" rtl="0">
              <a:lnSpc>
                <a:spcPct val="70000"/>
              </a:lnSpc>
              <a:spcBef>
                <a:spcPts val="1400"/>
              </a:spcBef>
              <a:spcAft>
                <a:spcPts val="0"/>
              </a:spcAft>
              <a:buSzPts val="2590"/>
              <a:buChar char=" "/>
            </a:pPr>
            <a:r>
              <a:rPr lang="en-AU" sz="2590"/>
              <a:t>*</a:t>
            </a:r>
            <a:r>
              <a:rPr lang="en-AU" sz="2590">
                <a:solidFill>
                  <a:srgbClr val="FF0000"/>
                </a:solidFill>
              </a:rPr>
              <a:t>Ask for your answers to be checked before you continue. </a:t>
            </a:r>
            <a:endParaRPr/>
          </a:p>
          <a:p>
            <a:pPr marL="91440" lvl="0" indent="-164465" algn="l" rtl="0">
              <a:lnSpc>
                <a:spcPct val="70000"/>
              </a:lnSpc>
              <a:spcBef>
                <a:spcPts val="1400"/>
              </a:spcBef>
              <a:spcAft>
                <a:spcPts val="0"/>
              </a:spcAft>
              <a:buSzPts val="2590"/>
              <a:buChar char=" "/>
            </a:pPr>
            <a:r>
              <a:rPr lang="en-AU" sz="2590" b="1"/>
              <a:t>Extension: </a:t>
            </a:r>
            <a:endParaRPr/>
          </a:p>
          <a:p>
            <a:pPr marL="91440" lvl="0" indent="-164465" algn="l" rtl="0">
              <a:lnSpc>
                <a:spcPct val="70000"/>
              </a:lnSpc>
              <a:spcBef>
                <a:spcPts val="1400"/>
              </a:spcBef>
              <a:spcAft>
                <a:spcPts val="0"/>
              </a:spcAft>
              <a:buSzPts val="2590"/>
              <a:buChar char=" "/>
            </a:pPr>
            <a:r>
              <a:rPr lang="en-AU" sz="2590"/>
              <a:t>1</a:t>
            </a:r>
            <a:r>
              <a:rPr lang="en-AU" sz="2590" i="1"/>
              <a:t>. Explain why you think we should study history. </a:t>
            </a:r>
            <a:endParaRPr/>
          </a:p>
          <a:p>
            <a:pPr marL="91440" lvl="0" indent="-164465" algn="l" rtl="0">
              <a:lnSpc>
                <a:spcPct val="70000"/>
              </a:lnSpc>
              <a:spcBef>
                <a:spcPts val="1400"/>
              </a:spcBef>
              <a:spcAft>
                <a:spcPts val="0"/>
              </a:spcAft>
              <a:buSzPts val="2590"/>
              <a:buChar char=" "/>
            </a:pPr>
            <a:r>
              <a:rPr lang="en-AU" sz="2590" i="1"/>
              <a:t>2. Tell me about something that has happened within your lifetime that might be considered historically important 100 years from now. </a:t>
            </a:r>
            <a:endParaRPr sz="2590" i="1"/>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1334</Words>
  <Application>Microsoft Office PowerPoint</Application>
  <PresentationFormat>Widescreen</PresentationFormat>
  <Paragraphs>187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Noto Sans Symbols</vt:lpstr>
      <vt:lpstr>Twentieth Century</vt:lpstr>
      <vt:lpstr>Retrospect</vt:lpstr>
      <vt:lpstr>Chronology &amp; Timelines </vt:lpstr>
      <vt:lpstr>Lesson Structure</vt:lpstr>
      <vt:lpstr>PowerPoint Presentation</vt:lpstr>
      <vt:lpstr>How did humans migrate across the globe? </vt:lpstr>
      <vt:lpstr>Turn and talk to your partner  </vt:lpstr>
      <vt:lpstr>PowerPoint Presentation</vt:lpstr>
      <vt:lpstr>Consider these quotes.. </vt:lpstr>
      <vt:lpstr>PowerPoint Presentation</vt:lpstr>
      <vt:lpstr>Read the text and answer the questions </vt:lpstr>
      <vt:lpstr>Activity </vt:lpstr>
      <vt:lpstr>Timelines: What is a timeline? </vt:lpstr>
      <vt:lpstr>Timelines: How can they help me? </vt:lpstr>
      <vt:lpstr>Create a timeline of your life. </vt:lpstr>
      <vt:lpstr>Do Now – 10 mins  </vt:lpstr>
      <vt:lpstr>A timeline of the world</vt:lpstr>
      <vt:lpstr>A timeline of the world</vt:lpstr>
      <vt:lpstr>What does BC &amp; AD stand for?</vt:lpstr>
      <vt:lpstr>What does BCE &amp; CE stand for?</vt:lpstr>
      <vt:lpstr>PowerPoint Presentation</vt:lpstr>
      <vt:lpstr>PowerPoint Presentation</vt:lpstr>
      <vt:lpstr>Periods of Time </vt:lpstr>
      <vt:lpstr>How do I work out the century?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Chronology &amp; Timelines </dc:title>
  <dc:creator>SHERIDAN Ellie [Narrogin Senior High School]</dc:creator>
  <cp:lastModifiedBy>PENSE Rebecca [Narrogin Senior High School]</cp:lastModifiedBy>
  <cp:revision>4</cp:revision>
  <dcterms:created xsi:type="dcterms:W3CDTF">2022-07-13T15:11:02Z</dcterms:created>
  <dcterms:modified xsi:type="dcterms:W3CDTF">2022-07-22T05:20:13Z</dcterms:modified>
</cp:coreProperties>
</file>