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2619CE-EA32-4EA5-889D-25F5DA0FBC53}" type="datetimeFigureOut">
              <a:rPr lang="en-US" smtClean="0"/>
              <a:t>2/11/2017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11E8DD-C5B6-4A4E-BC1F-0A3AAF595131}" type="slidenum">
              <a:rPr lang="en-US" smtClean="0"/>
              <a:t>‹#›</a:t>
            </a:fld>
            <a:endParaRPr lang="en-US"/>
          </a:p>
        </p:txBody>
      </p:sp>
    </p:spTree>
    <p:extLst>
      <p:ext uri="{BB962C8B-B14F-4D97-AF65-F5344CB8AC3E}">
        <p14:creationId xmlns:p14="http://schemas.microsoft.com/office/powerpoint/2010/main" val="1068033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11E8DD-C5B6-4A4E-BC1F-0A3AAF595131}" type="slidenum">
              <a:rPr lang="en-US" smtClean="0"/>
              <a:t>1</a:t>
            </a:fld>
            <a:endParaRPr lang="en-US"/>
          </a:p>
        </p:txBody>
      </p:sp>
    </p:spTree>
    <p:extLst>
      <p:ext uri="{BB962C8B-B14F-4D97-AF65-F5344CB8AC3E}">
        <p14:creationId xmlns:p14="http://schemas.microsoft.com/office/powerpoint/2010/main" val="2655095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11E8DD-C5B6-4A4E-BC1F-0A3AAF595131}" type="slidenum">
              <a:rPr lang="en-US" smtClean="0"/>
              <a:t>2</a:t>
            </a:fld>
            <a:endParaRPr lang="en-US"/>
          </a:p>
        </p:txBody>
      </p:sp>
    </p:spTree>
    <p:extLst>
      <p:ext uri="{BB962C8B-B14F-4D97-AF65-F5344CB8AC3E}">
        <p14:creationId xmlns:p14="http://schemas.microsoft.com/office/powerpoint/2010/main" val="108641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11E8DD-C5B6-4A4E-BC1F-0A3AAF595131}" type="slidenum">
              <a:rPr lang="en-US" smtClean="0"/>
              <a:t>3</a:t>
            </a:fld>
            <a:endParaRPr lang="en-US"/>
          </a:p>
        </p:txBody>
      </p:sp>
    </p:spTree>
    <p:extLst>
      <p:ext uri="{BB962C8B-B14F-4D97-AF65-F5344CB8AC3E}">
        <p14:creationId xmlns:p14="http://schemas.microsoft.com/office/powerpoint/2010/main" val="370802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11E8DD-C5B6-4A4E-BC1F-0A3AAF595131}" type="slidenum">
              <a:rPr lang="en-US" smtClean="0"/>
              <a:t>4</a:t>
            </a:fld>
            <a:endParaRPr lang="en-US"/>
          </a:p>
        </p:txBody>
      </p:sp>
    </p:spTree>
    <p:extLst>
      <p:ext uri="{BB962C8B-B14F-4D97-AF65-F5344CB8AC3E}">
        <p14:creationId xmlns:p14="http://schemas.microsoft.com/office/powerpoint/2010/main" val="3157666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11E8DD-C5B6-4A4E-BC1F-0A3AAF595131}" type="slidenum">
              <a:rPr lang="en-US" smtClean="0"/>
              <a:t>5</a:t>
            </a:fld>
            <a:endParaRPr lang="en-US"/>
          </a:p>
        </p:txBody>
      </p:sp>
    </p:spTree>
    <p:extLst>
      <p:ext uri="{BB962C8B-B14F-4D97-AF65-F5344CB8AC3E}">
        <p14:creationId xmlns:p14="http://schemas.microsoft.com/office/powerpoint/2010/main" val="319700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11E8DD-C5B6-4A4E-BC1F-0A3AAF595131}" type="slidenum">
              <a:rPr lang="en-US" smtClean="0"/>
              <a:t>6</a:t>
            </a:fld>
            <a:endParaRPr lang="en-US"/>
          </a:p>
        </p:txBody>
      </p:sp>
    </p:spTree>
    <p:extLst>
      <p:ext uri="{BB962C8B-B14F-4D97-AF65-F5344CB8AC3E}">
        <p14:creationId xmlns:p14="http://schemas.microsoft.com/office/powerpoint/2010/main" val="2211055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11E8DD-C5B6-4A4E-BC1F-0A3AAF595131}" type="slidenum">
              <a:rPr lang="en-US" smtClean="0"/>
              <a:t>7</a:t>
            </a:fld>
            <a:endParaRPr lang="en-US"/>
          </a:p>
        </p:txBody>
      </p:sp>
    </p:spTree>
    <p:extLst>
      <p:ext uri="{BB962C8B-B14F-4D97-AF65-F5344CB8AC3E}">
        <p14:creationId xmlns:p14="http://schemas.microsoft.com/office/powerpoint/2010/main" val="125902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11E8DD-C5B6-4A4E-BC1F-0A3AAF595131}" type="slidenum">
              <a:rPr lang="en-US" smtClean="0"/>
              <a:t>8</a:t>
            </a:fld>
            <a:endParaRPr lang="en-US"/>
          </a:p>
        </p:txBody>
      </p:sp>
    </p:spTree>
    <p:extLst>
      <p:ext uri="{BB962C8B-B14F-4D97-AF65-F5344CB8AC3E}">
        <p14:creationId xmlns:p14="http://schemas.microsoft.com/office/powerpoint/2010/main" val="72768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e5yQVJV7SF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a:solidFill>
            <a:srgbClr val="92D050"/>
          </a:solidFill>
        </p:spPr>
        <p:txBody>
          <a:bodyPr/>
          <a:lstStyle/>
          <a:p>
            <a:r>
              <a:rPr lang="en-GB" b="1" u="sng" dirty="0" smtClean="0">
                <a:latin typeface="Comic Sans MS" pitchFamily="66" charset="0"/>
              </a:rPr>
              <a:t>Title – Fair punishments?</a:t>
            </a:r>
            <a:endParaRPr lang="en-US" b="1" u="sng" dirty="0">
              <a:latin typeface="Comic Sans MS" pitchFamily="66" charset="0"/>
            </a:endParaRPr>
          </a:p>
        </p:txBody>
      </p:sp>
      <p:sp>
        <p:nvSpPr>
          <p:cNvPr id="3" name="Content Placeholder 2"/>
          <p:cNvSpPr>
            <a:spLocks noGrp="1"/>
          </p:cNvSpPr>
          <p:nvPr>
            <p:ph idx="1"/>
          </p:nvPr>
        </p:nvSpPr>
        <p:spPr>
          <a:xfrm>
            <a:off x="914400" y="2057401"/>
            <a:ext cx="7239000" cy="2743200"/>
          </a:xfrm>
          <a:solidFill>
            <a:srgbClr val="FFFF00"/>
          </a:solidFill>
        </p:spPr>
        <p:txBody>
          <a:bodyPr>
            <a:noAutofit/>
          </a:bodyPr>
          <a:lstStyle/>
          <a:p>
            <a:pPr marL="0" indent="0">
              <a:buNone/>
            </a:pPr>
            <a:r>
              <a:rPr lang="en-GB" b="1" u="sng" dirty="0" smtClean="0">
                <a:latin typeface="Comic Sans MS" pitchFamily="66" charset="0"/>
              </a:rPr>
              <a:t>Starter – </a:t>
            </a:r>
          </a:p>
          <a:p>
            <a:pPr marL="514350" indent="-514350">
              <a:buAutoNum type="arabicPeriod"/>
            </a:pPr>
            <a:r>
              <a:rPr lang="en-GB" b="1" dirty="0" smtClean="0">
                <a:latin typeface="Comic Sans MS" pitchFamily="66" charset="0"/>
              </a:rPr>
              <a:t>Write a list about ways which criminals are punished in 2016. </a:t>
            </a:r>
          </a:p>
          <a:p>
            <a:pPr marL="514350" indent="-514350">
              <a:buAutoNum type="arabicPeriod"/>
            </a:pPr>
            <a:r>
              <a:rPr lang="en-GB" b="1" dirty="0" smtClean="0">
                <a:latin typeface="Comic Sans MS" pitchFamily="66" charset="0"/>
              </a:rPr>
              <a:t>Why do we have punishments? </a:t>
            </a:r>
            <a:endParaRPr lang="en-US" b="1" dirty="0">
              <a:latin typeface="Comic Sans MS" pitchFamily="66" charset="0"/>
            </a:endParaRPr>
          </a:p>
        </p:txBody>
      </p:sp>
      <p:sp>
        <p:nvSpPr>
          <p:cNvPr id="4" name="TextBox 3"/>
          <p:cNvSpPr txBox="1"/>
          <p:nvPr/>
        </p:nvSpPr>
        <p:spPr>
          <a:xfrm>
            <a:off x="304800" y="228600"/>
            <a:ext cx="3200400" cy="461665"/>
          </a:xfrm>
          <a:prstGeom prst="rect">
            <a:avLst/>
          </a:prstGeom>
          <a:solidFill>
            <a:schemeClr val="accent4">
              <a:lumMod val="40000"/>
              <a:lumOff val="60000"/>
            </a:schemeClr>
          </a:solidFill>
        </p:spPr>
        <p:txBody>
          <a:bodyPr wrap="square" rtlCol="0">
            <a:spAutoFit/>
          </a:bodyPr>
          <a:lstStyle/>
          <a:p>
            <a:r>
              <a:rPr lang="en-GB" sz="2400" b="1" dirty="0" smtClean="0">
                <a:latin typeface="Comic Sans MS" pitchFamily="66" charset="0"/>
              </a:rPr>
              <a:t>Date</a:t>
            </a:r>
            <a:r>
              <a:rPr lang="en-GB" sz="2400" b="1" dirty="0" smtClean="0">
                <a:latin typeface="Comic Sans MS" pitchFamily="66" charset="0"/>
              </a:rPr>
              <a:t>:</a:t>
            </a:r>
            <a:endParaRPr lang="en-US" sz="2400" b="1" dirty="0">
              <a:latin typeface="Comic Sans MS" pitchFamily="66"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4888946"/>
            <a:ext cx="1524000" cy="1933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1881" y="4710116"/>
            <a:ext cx="12985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4861237"/>
            <a:ext cx="2133600" cy="1764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969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GB" b="1" u="sng" dirty="0" smtClean="0">
                <a:latin typeface="Comic Sans MS" pitchFamily="66" charset="0"/>
              </a:rPr>
              <a:t>New Information</a:t>
            </a:r>
            <a:endParaRPr lang="en-US" b="1" u="sng" dirty="0">
              <a:latin typeface="Comic Sans MS" pitchFamily="66" charset="0"/>
            </a:endParaRPr>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www.youtube.com/watch?v=e5yQVJV7SFs</a:t>
            </a:r>
            <a:r>
              <a:rPr lang="en-US" dirty="0" smtClean="0"/>
              <a:t> </a:t>
            </a:r>
          </a:p>
          <a:p>
            <a:endParaRPr lang="en-GB" dirty="0"/>
          </a:p>
          <a:p>
            <a:pPr marL="0" indent="0">
              <a:buNone/>
            </a:pPr>
            <a:r>
              <a:rPr lang="en-GB" b="1" dirty="0" smtClean="0">
                <a:latin typeface="Comic Sans MS" pitchFamily="66" charset="0"/>
              </a:rPr>
              <a:t>How different are punishments in the medieval times from 2016?</a:t>
            </a:r>
            <a:endParaRPr lang="en-US" b="1" dirty="0">
              <a:latin typeface="Comic Sans MS" pitchFamily="66" charset="0"/>
            </a:endParaRPr>
          </a:p>
        </p:txBody>
      </p:sp>
      <p:sp>
        <p:nvSpPr>
          <p:cNvPr id="4" name="TextBox 3"/>
          <p:cNvSpPr txBox="1"/>
          <p:nvPr/>
        </p:nvSpPr>
        <p:spPr>
          <a:xfrm>
            <a:off x="381000" y="6019800"/>
            <a:ext cx="3276600" cy="646331"/>
          </a:xfrm>
          <a:prstGeom prst="rect">
            <a:avLst/>
          </a:prstGeom>
          <a:solidFill>
            <a:srgbClr val="FFC000"/>
          </a:solidFill>
        </p:spPr>
        <p:txBody>
          <a:bodyPr wrap="square" rtlCol="0">
            <a:spAutoFit/>
          </a:bodyPr>
          <a:lstStyle/>
          <a:p>
            <a:r>
              <a:rPr lang="en-GB" b="1" dirty="0" smtClean="0">
                <a:latin typeface="Comic Sans MS" pitchFamily="66" charset="0"/>
              </a:rPr>
              <a:t>LO: Describe punishments/explain opinion </a:t>
            </a:r>
            <a:endParaRPr lang="en-US" b="1" dirty="0">
              <a:latin typeface="Comic Sans MS" pitchFamily="66" charset="0"/>
            </a:endParaRPr>
          </a:p>
        </p:txBody>
      </p:sp>
    </p:spTree>
    <p:extLst>
      <p:ext uri="{BB962C8B-B14F-4D97-AF65-F5344CB8AC3E}">
        <p14:creationId xmlns:p14="http://schemas.microsoft.com/office/powerpoint/2010/main" val="299480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lstStyle/>
          <a:p>
            <a:r>
              <a:rPr lang="en-GB" b="1" u="sng" dirty="0" smtClean="0">
                <a:latin typeface="Comic Sans MS" pitchFamily="66" charset="0"/>
              </a:rPr>
              <a:t>Learning Activity</a:t>
            </a:r>
            <a:endParaRPr lang="en-US" b="1" u="sng" dirty="0">
              <a:latin typeface="Comic Sans MS" pitchFamily="66" charset="0"/>
            </a:endParaRPr>
          </a:p>
        </p:txBody>
      </p:sp>
      <p:sp>
        <p:nvSpPr>
          <p:cNvPr id="3" name="Content Placeholder 2"/>
          <p:cNvSpPr>
            <a:spLocks noGrp="1"/>
          </p:cNvSpPr>
          <p:nvPr>
            <p:ph idx="1"/>
          </p:nvPr>
        </p:nvSpPr>
        <p:spPr/>
        <p:txBody>
          <a:bodyPr>
            <a:normAutofit/>
          </a:bodyPr>
          <a:lstStyle/>
          <a:p>
            <a:pPr marL="0" indent="0">
              <a:buNone/>
            </a:pPr>
            <a:r>
              <a:rPr lang="en-GB" sz="4400" b="1" dirty="0" smtClean="0">
                <a:latin typeface="Comic Sans MS" pitchFamily="66" charset="0"/>
              </a:rPr>
              <a:t>Punishment       Description </a:t>
            </a:r>
            <a:endParaRPr lang="en-US" sz="4400" b="1" dirty="0">
              <a:latin typeface="Comic Sans MS" pitchFamily="66" charset="0"/>
            </a:endParaRPr>
          </a:p>
        </p:txBody>
      </p:sp>
      <p:cxnSp>
        <p:nvCxnSpPr>
          <p:cNvPr id="5" name="Straight Connector 4"/>
          <p:cNvCxnSpPr/>
          <p:nvPr/>
        </p:nvCxnSpPr>
        <p:spPr>
          <a:xfrm>
            <a:off x="4191000" y="1676400"/>
            <a:ext cx="76200" cy="411480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381000" y="6019800"/>
            <a:ext cx="3276600" cy="646331"/>
          </a:xfrm>
          <a:prstGeom prst="rect">
            <a:avLst/>
          </a:prstGeom>
          <a:solidFill>
            <a:srgbClr val="FFC000"/>
          </a:solidFill>
        </p:spPr>
        <p:txBody>
          <a:bodyPr wrap="square" rtlCol="0">
            <a:spAutoFit/>
          </a:bodyPr>
          <a:lstStyle/>
          <a:p>
            <a:r>
              <a:rPr lang="en-GB" b="1" dirty="0" smtClean="0">
                <a:latin typeface="Comic Sans MS" pitchFamily="66" charset="0"/>
              </a:rPr>
              <a:t>LO: Describe punishments/explain opinion </a:t>
            </a:r>
            <a:endParaRPr lang="en-US" b="1" dirty="0">
              <a:latin typeface="Comic Sans MS" pitchFamily="66" charset="0"/>
            </a:endParaRPr>
          </a:p>
        </p:txBody>
      </p:sp>
    </p:spTree>
    <p:extLst>
      <p:ext uri="{BB962C8B-B14F-4D97-AF65-F5344CB8AC3E}">
        <p14:creationId xmlns:p14="http://schemas.microsoft.com/office/powerpoint/2010/main" val="282952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WordArt 2"/>
          <p:cNvSpPr>
            <a:spLocks noChangeArrowheads="1" noChangeShapeType="1" noTextEdit="1"/>
          </p:cNvSpPr>
          <p:nvPr/>
        </p:nvSpPr>
        <p:spPr bwMode="auto">
          <a:xfrm>
            <a:off x="7696200" y="6400800"/>
            <a:ext cx="1200150" cy="200025"/>
          </a:xfrm>
          <a:prstGeom prst="rect">
            <a:avLst/>
          </a:prstGeom>
        </p:spPr>
        <p:txBody>
          <a:bodyPr wrap="none" fromWordArt="1">
            <a:prstTxWarp prst="textPlain">
              <a:avLst>
                <a:gd name="adj" fmla="val 50000"/>
              </a:avLst>
            </a:prstTxWarp>
          </a:bodyPr>
          <a:lstStyle/>
          <a:p>
            <a:pPr algn="ctr"/>
            <a:r>
              <a:rPr lang="en-US" sz="1600" b="1" kern="10">
                <a:ln w="9525">
                  <a:solidFill>
                    <a:srgbClr val="000000"/>
                  </a:solidFill>
                  <a:round/>
                  <a:headEnd/>
                  <a:tailEnd/>
                </a:ln>
                <a:solidFill>
                  <a:srgbClr val="FFFF00"/>
                </a:solidFill>
                <a:latin typeface="Comic Sans MS"/>
              </a:rPr>
              <a:t>S Yelland KHS</a:t>
            </a:r>
          </a:p>
        </p:txBody>
      </p:sp>
      <p:sp>
        <p:nvSpPr>
          <p:cNvPr id="11267" name="Rectangle 3"/>
          <p:cNvSpPr>
            <a:spLocks noChangeArrowheads="1"/>
          </p:cNvSpPr>
          <p:nvPr/>
        </p:nvSpPr>
        <p:spPr bwMode="auto">
          <a:xfrm>
            <a:off x="228600" y="188913"/>
            <a:ext cx="7512050" cy="3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GB" sz="3600" b="1" u="sng">
                <a:latin typeface="Comic Sans MS" pitchFamily="66" charset="0"/>
              </a:rPr>
              <a:t>Ordeal by fire</a:t>
            </a:r>
            <a:endParaRPr lang="en-GB" sz="2800" u="sng">
              <a:latin typeface="Comic Sans MS" pitchFamily="66" charset="0"/>
            </a:endParaRPr>
          </a:p>
          <a:p>
            <a:pPr>
              <a:spcBef>
                <a:spcPct val="50000"/>
              </a:spcBef>
            </a:pPr>
            <a:r>
              <a:rPr lang="en-GB" sz="2800">
                <a:latin typeface="Comic Sans MS" pitchFamily="66" charset="0"/>
              </a:rPr>
              <a:t>An accused person held a red hot iron bar and walked three paces. His hand was then bandaged and left for three days. If the wound was getting better after three days, you were innocent. If the wound had clearly not got any better, you were guilty.</a:t>
            </a:r>
            <a:endParaRPr lang="en-GB" sz="2000">
              <a:latin typeface="Comic Sans MS" pitchFamily="66" charset="0"/>
            </a:endParaRPr>
          </a:p>
        </p:txBody>
      </p:sp>
      <p:pic>
        <p:nvPicPr>
          <p:cNvPr id="75780" name="Picture 4" descr="ordeal by fi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3752850"/>
            <a:ext cx="41402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81000" y="6019800"/>
            <a:ext cx="3276600" cy="646331"/>
          </a:xfrm>
          <a:prstGeom prst="rect">
            <a:avLst/>
          </a:prstGeom>
          <a:solidFill>
            <a:srgbClr val="FFC000"/>
          </a:solidFill>
        </p:spPr>
        <p:txBody>
          <a:bodyPr wrap="square" rtlCol="0">
            <a:spAutoFit/>
          </a:bodyPr>
          <a:lstStyle/>
          <a:p>
            <a:r>
              <a:rPr lang="en-GB" b="1" dirty="0" smtClean="0">
                <a:latin typeface="Comic Sans MS" pitchFamily="66" charset="0"/>
              </a:rPr>
              <a:t>LO: Describe punishments/explain opinion </a:t>
            </a:r>
            <a:endParaRPr lang="en-US" b="1" dirty="0">
              <a:latin typeface="Comic Sans MS" pitchFamily="66" charset="0"/>
            </a:endParaRPr>
          </a:p>
        </p:txBody>
      </p:sp>
    </p:spTree>
    <p:extLst>
      <p:ext uri="{BB962C8B-B14F-4D97-AF65-F5344CB8AC3E}">
        <p14:creationId xmlns:p14="http://schemas.microsoft.com/office/powerpoint/2010/main" val="22213210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dissolve">
                                      <p:cBhvr>
                                        <p:cTn id="7" dur="5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228600" y="228600"/>
            <a:ext cx="8915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GB" sz="4400" b="1" u="sng">
                <a:latin typeface="Comic Sans MS" pitchFamily="66" charset="0"/>
              </a:rPr>
              <a:t>Ordeal by water</a:t>
            </a:r>
            <a:endParaRPr lang="en-GB" sz="4400" u="sng">
              <a:latin typeface="Comic Sans MS" pitchFamily="66" charset="0"/>
            </a:endParaRPr>
          </a:p>
          <a:p>
            <a:pPr>
              <a:spcBef>
                <a:spcPct val="50000"/>
              </a:spcBef>
            </a:pPr>
            <a:r>
              <a:rPr lang="en-GB" sz="3200">
                <a:latin typeface="Comic Sans MS" pitchFamily="66" charset="0"/>
              </a:rPr>
              <a:t>An accused person was tied up and thrown into water. If you floated you were guilty of the crime you were accused of.</a:t>
            </a:r>
            <a:endParaRPr lang="en-GB" sz="2400">
              <a:latin typeface="Comic Sans MS" pitchFamily="66" charset="0"/>
            </a:endParaRPr>
          </a:p>
        </p:txBody>
      </p:sp>
      <p:pic>
        <p:nvPicPr>
          <p:cNvPr id="12291" name="Picture 4" descr="DCKST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59075"/>
            <a:ext cx="5026025"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940425" y="6054436"/>
            <a:ext cx="3276600" cy="646331"/>
          </a:xfrm>
          <a:prstGeom prst="rect">
            <a:avLst/>
          </a:prstGeom>
          <a:solidFill>
            <a:srgbClr val="FFC000"/>
          </a:solidFill>
        </p:spPr>
        <p:txBody>
          <a:bodyPr wrap="square" rtlCol="0">
            <a:spAutoFit/>
          </a:bodyPr>
          <a:lstStyle/>
          <a:p>
            <a:r>
              <a:rPr lang="en-GB" b="1" dirty="0" smtClean="0">
                <a:latin typeface="Comic Sans MS" pitchFamily="66" charset="0"/>
              </a:rPr>
              <a:t>LO: Describe punishments/explain opinion </a:t>
            </a:r>
            <a:endParaRPr lang="en-US" b="1" dirty="0">
              <a:latin typeface="Comic Sans MS" pitchFamily="66" charset="0"/>
            </a:endParaRPr>
          </a:p>
        </p:txBody>
      </p:sp>
    </p:spTree>
    <p:extLst>
      <p:ext uri="{BB962C8B-B14F-4D97-AF65-F5344CB8AC3E}">
        <p14:creationId xmlns:p14="http://schemas.microsoft.com/office/powerpoint/2010/main" val="17544967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395288" y="620713"/>
            <a:ext cx="8229600" cy="4525962"/>
          </a:xfrm>
        </p:spPr>
        <p:txBody>
          <a:bodyPr/>
          <a:lstStyle/>
          <a:p>
            <a:pPr>
              <a:buFont typeface="Arial" charset="0"/>
              <a:buNone/>
            </a:pPr>
            <a:r>
              <a:rPr lang="en-GB" b="1" u="sng" smtClean="0"/>
              <a:t>Mutilation</a:t>
            </a:r>
          </a:p>
          <a:p>
            <a:pPr>
              <a:buFont typeface="Arial" charset="0"/>
              <a:buNone/>
            </a:pPr>
            <a:r>
              <a:rPr lang="en-GB" smtClean="0"/>
              <a:t>Cutting off parts of the body was common. A person who stole a purse might have their hand cut off; a person who had spread rumours could have their tongues cut out!</a:t>
            </a:r>
          </a:p>
          <a:p>
            <a:endParaRPr lang="en-GB" smtClean="0"/>
          </a:p>
        </p:txBody>
      </p:sp>
      <p:pic>
        <p:nvPicPr>
          <p:cNvPr id="14339" name="Picture 2" descr="http://www.chompchomp.com/images/irregular0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429000"/>
            <a:ext cx="44862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6927" y="6190887"/>
            <a:ext cx="3276600" cy="646331"/>
          </a:xfrm>
          <a:prstGeom prst="rect">
            <a:avLst/>
          </a:prstGeom>
          <a:solidFill>
            <a:srgbClr val="FFC000"/>
          </a:solidFill>
        </p:spPr>
        <p:txBody>
          <a:bodyPr wrap="square" rtlCol="0">
            <a:spAutoFit/>
          </a:bodyPr>
          <a:lstStyle/>
          <a:p>
            <a:r>
              <a:rPr lang="en-GB" b="1" dirty="0" smtClean="0">
                <a:latin typeface="Comic Sans MS" pitchFamily="66" charset="0"/>
              </a:rPr>
              <a:t>LO: Describe punishments/explain opinion </a:t>
            </a:r>
            <a:endParaRPr lang="en-US" b="1" dirty="0">
              <a:latin typeface="Comic Sans MS" pitchFamily="66" charset="0"/>
            </a:endParaRPr>
          </a:p>
        </p:txBody>
      </p:sp>
    </p:spTree>
    <p:extLst>
      <p:ext uri="{BB962C8B-B14F-4D97-AF65-F5344CB8AC3E}">
        <p14:creationId xmlns:p14="http://schemas.microsoft.com/office/powerpoint/2010/main" val="355046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179388" y="188913"/>
            <a:ext cx="8229600" cy="4525962"/>
          </a:xfrm>
        </p:spPr>
        <p:txBody>
          <a:bodyPr/>
          <a:lstStyle/>
          <a:p>
            <a:pPr>
              <a:buFont typeface="Arial" charset="0"/>
              <a:buNone/>
            </a:pPr>
            <a:r>
              <a:rPr lang="en-GB" sz="3600" b="1" u="sng" smtClean="0">
                <a:latin typeface="Arial" charset="0"/>
              </a:rPr>
              <a:t>Hue and cry</a:t>
            </a:r>
          </a:p>
          <a:p>
            <a:pPr>
              <a:buFont typeface="Arial" charset="0"/>
              <a:buNone/>
            </a:pPr>
            <a:r>
              <a:rPr lang="en-GB" sz="3600" b="1" smtClean="0">
                <a:latin typeface="Arial" charset="0"/>
              </a:rPr>
              <a:t> </a:t>
            </a:r>
            <a:r>
              <a:rPr lang="en-GB" b="1" smtClean="0">
                <a:latin typeface="Arial" charset="0"/>
              </a:rPr>
              <a:t>A person being robbed or attacked or anyone who saw a crime had to raise the hue and cry by shouting something like ‘Stop thief’, or ‘Murder!’ Everyone within hearing had to leave what they were doing and give chase.</a:t>
            </a:r>
          </a:p>
          <a:p>
            <a:endParaRPr lang="en-GB" smtClean="0"/>
          </a:p>
        </p:txBody>
      </p:sp>
      <p:pic>
        <p:nvPicPr>
          <p:cNvPr id="17411" name="Picture 2052" descr="Hue and 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573463"/>
            <a:ext cx="26638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81000" y="6019800"/>
            <a:ext cx="3276600" cy="646331"/>
          </a:xfrm>
          <a:prstGeom prst="rect">
            <a:avLst/>
          </a:prstGeom>
          <a:solidFill>
            <a:srgbClr val="FFC000"/>
          </a:solidFill>
        </p:spPr>
        <p:txBody>
          <a:bodyPr wrap="square" rtlCol="0">
            <a:spAutoFit/>
          </a:bodyPr>
          <a:lstStyle/>
          <a:p>
            <a:r>
              <a:rPr lang="en-GB" b="1" dirty="0" smtClean="0">
                <a:latin typeface="Comic Sans MS" pitchFamily="66" charset="0"/>
              </a:rPr>
              <a:t>LO: Describe punishments/explain opinion </a:t>
            </a:r>
            <a:endParaRPr lang="en-US" b="1" dirty="0">
              <a:latin typeface="Comic Sans MS" pitchFamily="66" charset="0"/>
            </a:endParaRPr>
          </a:p>
        </p:txBody>
      </p:sp>
    </p:spTree>
    <p:extLst>
      <p:ext uri="{BB962C8B-B14F-4D97-AF65-F5344CB8AC3E}">
        <p14:creationId xmlns:p14="http://schemas.microsoft.com/office/powerpoint/2010/main" val="294235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GB" b="1" u="sng" dirty="0" smtClean="0">
                <a:latin typeface="Comic Sans MS" pitchFamily="66" charset="0"/>
              </a:rPr>
              <a:t>Demonstrate/Reflect</a:t>
            </a:r>
            <a:endParaRPr lang="en-US" b="1" u="sng" dirty="0">
              <a:latin typeface="Comic Sans MS" pitchFamily="66" charset="0"/>
            </a:endParaRPr>
          </a:p>
        </p:txBody>
      </p:sp>
      <p:sp>
        <p:nvSpPr>
          <p:cNvPr id="3" name="Content Placeholder 2"/>
          <p:cNvSpPr>
            <a:spLocks noGrp="1"/>
          </p:cNvSpPr>
          <p:nvPr>
            <p:ph idx="1"/>
          </p:nvPr>
        </p:nvSpPr>
        <p:spPr/>
        <p:txBody>
          <a:bodyPr/>
          <a:lstStyle/>
          <a:p>
            <a:pPr marL="0" indent="0">
              <a:buNone/>
            </a:pPr>
            <a:r>
              <a:rPr lang="en-GB" b="1" dirty="0" smtClean="0">
                <a:latin typeface="Comic Sans MS" pitchFamily="66" charset="0"/>
              </a:rPr>
              <a:t>Using your </a:t>
            </a:r>
            <a:r>
              <a:rPr lang="en-GB" b="1" u="sng" dirty="0" smtClean="0">
                <a:solidFill>
                  <a:srgbClr val="FF0000"/>
                </a:solidFill>
                <a:latin typeface="Comic Sans MS" pitchFamily="66" charset="0"/>
              </a:rPr>
              <a:t>red</a:t>
            </a:r>
            <a:r>
              <a:rPr lang="en-GB" b="1" dirty="0" smtClean="0">
                <a:solidFill>
                  <a:srgbClr val="FF0000"/>
                </a:solidFill>
                <a:latin typeface="Comic Sans MS" pitchFamily="66" charset="0"/>
              </a:rPr>
              <a:t> </a:t>
            </a:r>
            <a:r>
              <a:rPr lang="en-GB" b="1" dirty="0" smtClean="0">
                <a:latin typeface="Comic Sans MS" pitchFamily="66" charset="0"/>
              </a:rPr>
              <a:t>pen;</a:t>
            </a:r>
          </a:p>
          <a:p>
            <a:pPr marL="0" indent="0">
              <a:buNone/>
            </a:pPr>
            <a:endParaRPr lang="en-GB" b="1" dirty="0">
              <a:latin typeface="Comic Sans MS" pitchFamily="66" charset="0"/>
            </a:endParaRPr>
          </a:p>
          <a:p>
            <a:pPr marL="0" indent="0">
              <a:buNone/>
            </a:pPr>
            <a:r>
              <a:rPr lang="en-GB" b="1" dirty="0" smtClean="0">
                <a:latin typeface="Comic Sans MS" pitchFamily="66" charset="0"/>
              </a:rPr>
              <a:t>1. Which was the worst punishment and why? (30 words)</a:t>
            </a:r>
          </a:p>
          <a:p>
            <a:pPr marL="0" indent="0">
              <a:buNone/>
            </a:pPr>
            <a:endParaRPr lang="en-GB" b="1" dirty="0">
              <a:latin typeface="Comic Sans MS" pitchFamily="66" charset="0"/>
            </a:endParaRPr>
          </a:p>
          <a:p>
            <a:pPr marL="0" indent="0">
              <a:buNone/>
            </a:pPr>
            <a:r>
              <a:rPr lang="en-GB" b="1" dirty="0" smtClean="0">
                <a:latin typeface="Comic Sans MS" pitchFamily="66" charset="0"/>
              </a:rPr>
              <a:t>2. Do you think medieval punishments were fair? (20 words) </a:t>
            </a:r>
          </a:p>
        </p:txBody>
      </p:sp>
      <p:sp>
        <p:nvSpPr>
          <p:cNvPr id="4" name="TextBox 3"/>
          <p:cNvSpPr txBox="1"/>
          <p:nvPr/>
        </p:nvSpPr>
        <p:spPr>
          <a:xfrm>
            <a:off x="381000" y="6019800"/>
            <a:ext cx="3276600" cy="646331"/>
          </a:xfrm>
          <a:prstGeom prst="rect">
            <a:avLst/>
          </a:prstGeom>
          <a:solidFill>
            <a:srgbClr val="FFC000"/>
          </a:solidFill>
        </p:spPr>
        <p:txBody>
          <a:bodyPr wrap="square" rtlCol="0">
            <a:spAutoFit/>
          </a:bodyPr>
          <a:lstStyle/>
          <a:p>
            <a:r>
              <a:rPr lang="en-GB" b="1" dirty="0" smtClean="0">
                <a:latin typeface="Comic Sans MS" pitchFamily="66" charset="0"/>
              </a:rPr>
              <a:t>LO: Describe punishments/explain opinion </a:t>
            </a:r>
            <a:endParaRPr lang="en-US" b="1" dirty="0">
              <a:latin typeface="Comic Sans MS" pitchFamily="66" charset="0"/>
            </a:endParaRPr>
          </a:p>
        </p:txBody>
      </p:sp>
    </p:spTree>
    <p:extLst>
      <p:ext uri="{BB962C8B-B14F-4D97-AF65-F5344CB8AC3E}">
        <p14:creationId xmlns:p14="http://schemas.microsoft.com/office/powerpoint/2010/main" val="734844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296</Words>
  <Application>Microsoft Office PowerPoint</Application>
  <PresentationFormat>On-screen Show (4:3)</PresentationFormat>
  <Paragraphs>41</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Title – Fair punishments?</vt:lpstr>
      <vt:lpstr>New Information</vt:lpstr>
      <vt:lpstr>Learning Activity</vt:lpstr>
      <vt:lpstr>PowerPoint Presentation</vt:lpstr>
      <vt:lpstr>PowerPoint Presentation</vt:lpstr>
      <vt:lpstr>PowerPoint Presentation</vt:lpstr>
      <vt:lpstr>PowerPoint Presentation</vt:lpstr>
      <vt:lpstr>Demonstrate/Reflect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Fair punishments?</dc:title>
  <dc:creator>Julia</dc:creator>
  <cp:lastModifiedBy>Microsoft</cp:lastModifiedBy>
  <cp:revision>7</cp:revision>
  <dcterms:created xsi:type="dcterms:W3CDTF">2006-08-16T00:00:00Z</dcterms:created>
  <dcterms:modified xsi:type="dcterms:W3CDTF">2017-02-11T18:28:31Z</dcterms:modified>
</cp:coreProperties>
</file>