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0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c02d3d4c6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c02d3d4c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c1405c58b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c1405c58b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c02d3d4c6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c02d3d4c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Leif Erikson was a norse explorer from Iceland. HE was the first known European to have set foot on the continental North America, before Christopher Columbus. According to the Sagas of Icelanders, he established a norse settlement at Vinland, tentatively identified with the Norse l’Anse aux Meadows on the northern tip of Newfoundland in modern day Canada</a:t>
            </a:r>
            <a:endParaRPr/>
          </a:p>
          <a:p>
            <a:pPr marL="0" lvl="0" indent="0" algn="l" rtl="0">
              <a:spcBef>
                <a:spcPts val="0"/>
              </a:spcBef>
              <a:spcAft>
                <a:spcPts val="0"/>
              </a:spcAft>
              <a:buNone/>
            </a:pPr>
            <a:r>
              <a:rPr lang="en"/>
              <a:t>Eric Thorvaldsson, AKA Erik the Red, was a norse explorer described in medieval and Icelandic saga sources as having founded the first settlement in Greenland. According to Icelandic sagas, he was born in the JAeren district of Rogaland, Norway, as the son of Thorvald Asvaldsson. He therefore also appears, patronymic ally as Thorvaldsson. The appellation “The Red” Mostly likely refers to the color of his beard.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c02d3d4c6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c02d3d4c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private ownership of land in the Viking Age was the basis of wealth, freedom, and influence in Scandinavian society. The selling, or losing through conflict, fo land was interpreted as a sign of extreme poverty.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c02d3d4c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c02d3d4c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c02d3d4c6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c02d3d4c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c02d3d4c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c02d3d4c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c02d3d4c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c02d3d4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Vikings were the people who lived from the 8th century to the 11th century in Scandinavia. They sailed around most of Europe, raiding, trading, and spreading their influence. Their main goal was to search for new and fertile land to settle on, in order to accomplish this their love for sailing granted them the ability to travel to far off lands and eventually discover countries such as Iceland, Greenland, Canada(known as Newfoundland at the time) and eventually the Mediterranean Sea. </a:t>
            </a:r>
            <a:endParaRPr/>
          </a:p>
          <a:p>
            <a:pPr marL="0" lvl="0" indent="0" algn="l" rtl="0">
              <a:spcBef>
                <a:spcPts val="0"/>
              </a:spcBef>
              <a:spcAft>
                <a:spcPts val="0"/>
              </a:spcAft>
              <a:buNone/>
            </a:pPr>
            <a:r>
              <a:rPr lang="en"/>
              <a:t>If the Viking people were not sailing around and searching for new and fertile land, they were generally trading or selling their goods throughout markets. They flourished the lands with goods such as jewelry, tools, fur, and slaves.</a:t>
            </a:r>
            <a:endParaRPr/>
          </a:p>
          <a:p>
            <a:pPr marL="0" lvl="0" indent="0" algn="l" rtl="0">
              <a:spcBef>
                <a:spcPts val="0"/>
              </a:spcBef>
              <a:spcAft>
                <a:spcPts val="0"/>
              </a:spcAft>
              <a:buNone/>
            </a:pPr>
            <a:endParaRPr/>
          </a:p>
          <a:p>
            <a:pPr marL="0" lvl="0" indent="0" algn="l" rtl="0">
              <a:spcBef>
                <a:spcPts val="0"/>
              </a:spcBef>
              <a:spcAft>
                <a:spcPts val="0"/>
              </a:spcAft>
              <a:buNone/>
            </a:pPr>
            <a:r>
              <a:rPr lang="en"/>
              <a:t>A typical Viking was much more than just someone who went on raids for riches, fame, and women. There was, of course, some Vikings who did nothing else than to fight and serve their Jail or King, but that was more the exception then it was the norm. </a:t>
            </a:r>
            <a:endParaRPr/>
          </a:p>
          <a:p>
            <a:pPr marL="0" lvl="0" indent="0" algn="l" rtl="0">
              <a:spcBef>
                <a:spcPts val="0"/>
              </a:spcBef>
              <a:spcAft>
                <a:spcPts val="0"/>
              </a:spcAft>
              <a:buNone/>
            </a:pPr>
            <a:r>
              <a:rPr lang="en"/>
              <a:t>Most of the Vikings were actually just ordinary people whom indeed their own business and spend their days by taking care of their farm and family.  </a:t>
            </a:r>
            <a:endParaRPr/>
          </a:p>
          <a:p>
            <a:pPr marL="0" lvl="0" indent="0" algn="l" rtl="0">
              <a:spcBef>
                <a:spcPts val="0"/>
              </a:spcBef>
              <a:spcAft>
                <a:spcPts val="0"/>
              </a:spcAft>
              <a:buNone/>
            </a:pPr>
            <a:endParaRPr/>
          </a:p>
          <a:p>
            <a:pPr marL="0" lvl="0" indent="0" algn="l" rtl="0">
              <a:spcBef>
                <a:spcPts val="0"/>
              </a:spcBef>
              <a:spcAft>
                <a:spcPts val="0"/>
              </a:spcAft>
              <a:buNone/>
            </a:pPr>
            <a:r>
              <a:rPr lang="en"/>
              <a:t>“Viking actually means piracy or a pirate raid”(Heath and McBride 1985:4)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c02d3d4c6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c02d3d4c6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viking society was divided into a hierarchy of four social classes. At the bottom were the slaves, above the slaves were the Karls, in the middle were the Jarls, and at the otp were the royals, such as the Kings and Queen.</a:t>
            </a:r>
            <a:endParaRPr/>
          </a:p>
          <a:p>
            <a:pPr marL="0" lvl="0" indent="0" algn="l" rtl="0">
              <a:spcBef>
                <a:spcPts val="0"/>
              </a:spcBef>
              <a:spcAft>
                <a:spcPts val="0"/>
              </a:spcAft>
              <a:buNone/>
            </a:pPr>
            <a:r>
              <a:rPr lang="en"/>
              <a:t>You were not stuck your whole life if you were born into one of these social classes. It was possible to move up and down the latter, depending on your luck and your choices in life(Destiny).</a:t>
            </a:r>
            <a:endParaRPr/>
          </a:p>
          <a:p>
            <a:pPr marL="0" lvl="0" indent="0" algn="l" rtl="0">
              <a:spcBef>
                <a:spcPts val="0"/>
              </a:spcBef>
              <a:spcAft>
                <a:spcPts val="0"/>
              </a:spcAft>
              <a:buNone/>
            </a:pPr>
            <a:r>
              <a:rPr lang="en"/>
              <a:t>Being a slave in the Viking age, was as your can imagine not a very good life. You were at the mercy of your owners, and they could do pretty much anything to you that they wanted. This meant no personal freedom. </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c02d3d4c6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c02d3d4c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Icelandic language is the closest of the Scandinavian languages to Old Norse, and that is probably because they have been isolated in the middle of the North Atlantic Ocean. 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c02d3d4c6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c02d3d4c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subsequent Viking expansion was motivated by population pressure, economic growth, conflict within Norse society, and aggression toward those in other societies.1 The colonization and conquest of territory outside Scandinavia relieved pressures placed on the population caused by an imbalance between its size and the amount of resources available. The Viking Expansion was an adaptation that provided access to the additional resources needed to restore this imbalance and accommodate further growth.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How could a small and scattered people conquer so much territory? The Norwegian Vikings are characterized by their courageous, fatalistic outlook which made them naturally born risk takers. The raiding groups seem to have had a fantastic ability to shrug off losses, whether in land battles or in dangerous sea expeditions. The number of deaths caused by war was sometimes shockingly high in relation to the total Viking population, but it did not satisfy their hunger for conquest and exploration for around 250 years.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c02d3d4c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c02d3d4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c02d3d4c6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c02d3d4c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people have heard about these Viking raids before, but these raids in Scandinavia was not something new at this time in history, it had taken place for hundreds of years. However, it was the advancements in technology that lead to new opportunities, and there can be no doubt that it was the advancement in seafaring technology, that laid the foundation for what today is known as the Viking phenomenon. </a:t>
            </a:r>
            <a:endParaRPr/>
          </a:p>
          <a:p>
            <a:pPr marL="0" lvl="0" indent="0" algn="l" rtl="0">
              <a:spcBef>
                <a:spcPts val="0"/>
              </a:spcBef>
              <a:spcAft>
                <a:spcPts val="0"/>
              </a:spcAft>
              <a:buNone/>
            </a:pPr>
            <a:r>
              <a:rPr lang="en"/>
              <a:t>It was the development of a new ship type, The Viking ship, that made it possible for the expansion of Scandinavian civilization into literally all directions. This new ship type made it possible to sail faster and further away from their homeland in a very short amount of time.(norse-mythology)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c02d3d4c6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c02d3d4c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1" name="Google Shape;51;p1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X0zudTQelzI"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5.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Wc5zUK2MKNY"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0000"/>
                </a:solidFill>
              </a:rPr>
              <a:t>Vikings</a:t>
            </a:r>
            <a:endParaRPr>
              <a:solidFill>
                <a:srgbClr val="FF0000"/>
              </a:solidFill>
            </a:endParaRPr>
          </a:p>
        </p:txBody>
      </p:sp>
      <p:sp>
        <p:nvSpPr>
          <p:cNvPr id="57" name="Google Shape;57;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Adventures of the Northmen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ctrTitle" idx="4294967295"/>
          </p:nvPr>
        </p:nvSpPr>
        <p:spPr>
          <a:xfrm>
            <a:off x="300300" y="288900"/>
            <a:ext cx="63534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Who did they raid?</a:t>
            </a:r>
            <a:endParaRPr>
              <a:solidFill>
                <a:srgbClr val="FF0000"/>
              </a:solidFill>
              <a:latin typeface="Comic Sans MS"/>
              <a:ea typeface="Comic Sans MS"/>
              <a:cs typeface="Comic Sans MS"/>
              <a:sym typeface="Comic Sans MS"/>
            </a:endParaRPr>
          </a:p>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And what was going on there?</a:t>
            </a:r>
            <a:endParaRPr>
              <a:solidFill>
                <a:srgbClr val="FF0000"/>
              </a:solidFill>
              <a:latin typeface="Comic Sans MS"/>
              <a:ea typeface="Comic Sans MS"/>
              <a:cs typeface="Comic Sans MS"/>
              <a:sym typeface="Comic Sans MS"/>
            </a:endParaRPr>
          </a:p>
        </p:txBody>
      </p:sp>
      <p:sp>
        <p:nvSpPr>
          <p:cNvPr id="138" name="Google Shape;138;p22"/>
          <p:cNvSpPr txBox="1">
            <a:spLocks noGrp="1"/>
          </p:cNvSpPr>
          <p:nvPr>
            <p:ph type="subTitle" idx="4294967295"/>
          </p:nvPr>
        </p:nvSpPr>
        <p:spPr>
          <a:xfrm>
            <a:off x="350950" y="1102288"/>
            <a:ext cx="3955800" cy="278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Great Britain was the main target for a long time. </a:t>
            </a:r>
            <a:endParaRPr>
              <a:solidFill>
                <a:srgbClr val="FF0000"/>
              </a:solidFill>
              <a:latin typeface="Comic Sans MS"/>
              <a:ea typeface="Comic Sans MS"/>
              <a:cs typeface="Comic Sans MS"/>
              <a:sym typeface="Comic Sans MS"/>
            </a:endParaRPr>
          </a:p>
          <a:p>
            <a:pPr marL="0" lvl="0" indent="0" algn="l" rtl="0">
              <a:spcBef>
                <a:spcPts val="1600"/>
              </a:spcBef>
              <a:spcAft>
                <a:spcPts val="0"/>
              </a:spcAft>
              <a:buNone/>
            </a:pPr>
            <a:r>
              <a:rPr lang="en">
                <a:solidFill>
                  <a:srgbClr val="FF0000"/>
                </a:solidFill>
                <a:latin typeface="Comic Sans MS"/>
                <a:ea typeface="Comic Sans MS"/>
                <a:cs typeface="Comic Sans MS"/>
                <a:sym typeface="Comic Sans MS"/>
              </a:rPr>
              <a:t>Regions such as Wessex, Merica, North Umbria, and East Anglia. </a:t>
            </a:r>
            <a:endParaRPr>
              <a:solidFill>
                <a:srgbClr val="FF0000"/>
              </a:solidFill>
              <a:latin typeface="Comic Sans MS"/>
              <a:ea typeface="Comic Sans MS"/>
              <a:cs typeface="Comic Sans MS"/>
              <a:sym typeface="Comic Sans MS"/>
            </a:endParaRPr>
          </a:p>
          <a:p>
            <a:pPr marL="0" lvl="0" indent="0" algn="l" rtl="0">
              <a:spcBef>
                <a:spcPts val="1600"/>
              </a:spcBef>
              <a:spcAft>
                <a:spcPts val="0"/>
              </a:spcAft>
              <a:buNone/>
            </a:pPr>
            <a:r>
              <a:rPr lang="en">
                <a:solidFill>
                  <a:srgbClr val="FF0000"/>
                </a:solidFill>
                <a:latin typeface="Comic Sans MS"/>
                <a:ea typeface="Comic Sans MS"/>
                <a:cs typeface="Comic Sans MS"/>
                <a:sym typeface="Comic Sans MS"/>
              </a:rPr>
              <a:t>Eventually making what is called “Danelaw” which turned roughly 2/3rds of Britain into a battlefield</a:t>
            </a:r>
            <a:endParaRPr>
              <a:solidFill>
                <a:srgbClr val="FF0000"/>
              </a:solidFill>
              <a:latin typeface="Comic Sans MS"/>
              <a:ea typeface="Comic Sans MS"/>
              <a:cs typeface="Comic Sans MS"/>
              <a:sym typeface="Comic Sans MS"/>
            </a:endParaRPr>
          </a:p>
          <a:p>
            <a:pPr marL="0" lvl="0" indent="0" algn="l" rtl="0">
              <a:spcBef>
                <a:spcPts val="1600"/>
              </a:spcBef>
              <a:spcAft>
                <a:spcPts val="1600"/>
              </a:spcAft>
              <a:buNone/>
            </a:pPr>
            <a:endParaRPr>
              <a:solidFill>
                <a:srgbClr val="FF0000"/>
              </a:solidFill>
              <a:latin typeface="Comic Sans MS"/>
              <a:ea typeface="Comic Sans MS"/>
              <a:cs typeface="Comic Sans MS"/>
              <a:sym typeface="Comic Sans MS"/>
            </a:endParaRPr>
          </a:p>
        </p:txBody>
      </p:sp>
      <p:sp>
        <p:nvSpPr>
          <p:cNvPr id="139" name="Google Shape;139;p22"/>
          <p:cNvSpPr txBox="1">
            <a:spLocks noGrp="1"/>
          </p:cNvSpPr>
          <p:nvPr>
            <p:ph type="subTitle" idx="4294967295"/>
          </p:nvPr>
        </p:nvSpPr>
        <p:spPr>
          <a:xfrm>
            <a:off x="5113225" y="3250925"/>
            <a:ext cx="37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0000"/>
                </a:solidFill>
                <a:latin typeface="Comic Sans MS"/>
                <a:ea typeface="Comic Sans MS"/>
                <a:cs typeface="Comic Sans MS"/>
                <a:sym typeface="Comic Sans MS"/>
              </a:rPr>
              <a:t> </a:t>
            </a:r>
            <a:endParaRPr>
              <a:solidFill>
                <a:srgbClr val="FF0000"/>
              </a:solidFill>
              <a:latin typeface="Comic Sans MS"/>
              <a:ea typeface="Comic Sans MS"/>
              <a:cs typeface="Comic Sans MS"/>
              <a:sym typeface="Comic Sans MS"/>
            </a:endParaRPr>
          </a:p>
        </p:txBody>
      </p:sp>
      <p:pic>
        <p:nvPicPr>
          <p:cNvPr id="140" name="Google Shape;140;p22" descr="Image result for Middle Ages great britain map"/>
          <p:cNvPicPr preferRelativeResize="0"/>
          <p:nvPr/>
        </p:nvPicPr>
        <p:blipFill>
          <a:blip r:embed="rId3">
            <a:alphaModFix/>
          </a:blip>
          <a:stretch>
            <a:fillRect/>
          </a:stretch>
        </p:blipFill>
        <p:spPr>
          <a:xfrm>
            <a:off x="5948975" y="1328450"/>
            <a:ext cx="2751225" cy="3756500"/>
          </a:xfrm>
          <a:prstGeom prst="rect">
            <a:avLst/>
          </a:prstGeom>
          <a:noFill/>
          <a:ln>
            <a:noFill/>
          </a:ln>
        </p:spPr>
      </p:pic>
      <p:sp>
        <p:nvSpPr>
          <p:cNvPr id="141" name="Google Shape;141;p22"/>
          <p:cNvSpPr txBox="1"/>
          <p:nvPr/>
        </p:nvSpPr>
        <p:spPr>
          <a:xfrm>
            <a:off x="300300" y="3819275"/>
            <a:ext cx="3630300" cy="90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1000"/>
                                        <p:tgtEl>
                                          <p:spTgt spid="1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38"/>
                                        </p:tgtEl>
                                        <p:attrNameLst>
                                          <p:attrName>style.visibility</p:attrName>
                                        </p:attrNameLst>
                                      </p:cBhvr>
                                      <p:to>
                                        <p:strVal val="visible"/>
                                      </p:to>
                                    </p:set>
                                    <p:anim calcmode="lin" valueType="num">
                                      <p:cBhvr additive="base">
                                        <p:cTn id="12" dur="1000"/>
                                        <p:tgtEl>
                                          <p:spTgt spid="138"/>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140"/>
                                        </p:tgtEl>
                                        <p:attrNameLst>
                                          <p:attrName>style.visibility</p:attrName>
                                        </p:attrNameLst>
                                      </p:cBhvr>
                                      <p:to>
                                        <p:strVal val="visible"/>
                                      </p:to>
                                    </p:set>
                                    <p:anim calcmode="lin" valueType="num">
                                      <p:cBhvr additive="base">
                                        <p:cTn id="15" dur="1000"/>
                                        <p:tgtEl>
                                          <p:spTgt spid="140"/>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fade">
                                      <p:cBhvr>
                                        <p:cTn id="20"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ctrTitle" idx="4294967295"/>
          </p:nvPr>
        </p:nvSpPr>
        <p:spPr>
          <a:xfrm>
            <a:off x="300300" y="288900"/>
            <a:ext cx="63534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Who did they raid?</a:t>
            </a:r>
            <a:endParaRPr>
              <a:solidFill>
                <a:srgbClr val="FF0000"/>
              </a:solidFill>
              <a:latin typeface="Comic Sans MS"/>
              <a:ea typeface="Comic Sans MS"/>
              <a:cs typeface="Comic Sans MS"/>
              <a:sym typeface="Comic Sans MS"/>
            </a:endParaRPr>
          </a:p>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And what was going on there?</a:t>
            </a:r>
            <a:endParaRPr>
              <a:solidFill>
                <a:srgbClr val="FF0000"/>
              </a:solidFill>
              <a:latin typeface="Comic Sans MS"/>
              <a:ea typeface="Comic Sans MS"/>
              <a:cs typeface="Comic Sans MS"/>
              <a:sym typeface="Comic Sans MS"/>
            </a:endParaRPr>
          </a:p>
        </p:txBody>
      </p:sp>
      <p:sp>
        <p:nvSpPr>
          <p:cNvPr id="147" name="Google Shape;147;p23"/>
          <p:cNvSpPr txBox="1">
            <a:spLocks noGrp="1"/>
          </p:cNvSpPr>
          <p:nvPr>
            <p:ph type="subTitle" idx="4294967295"/>
          </p:nvPr>
        </p:nvSpPr>
        <p:spPr>
          <a:xfrm>
            <a:off x="405000" y="1259950"/>
            <a:ext cx="3955800" cy="375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Great Britain was also fighting another set of wars at the time!</a:t>
            </a:r>
            <a:endParaRPr>
              <a:solidFill>
                <a:srgbClr val="FF0000"/>
              </a:solidFill>
              <a:latin typeface="Comic Sans MS"/>
              <a:ea typeface="Comic Sans MS"/>
              <a:cs typeface="Comic Sans MS"/>
              <a:sym typeface="Comic Sans MS"/>
            </a:endParaRPr>
          </a:p>
          <a:p>
            <a:pPr marL="0" lvl="0" indent="0" algn="l" rtl="0">
              <a:spcBef>
                <a:spcPts val="1600"/>
              </a:spcBef>
              <a:spcAft>
                <a:spcPts val="0"/>
              </a:spcAft>
              <a:buNone/>
            </a:pPr>
            <a:r>
              <a:rPr lang="en">
                <a:solidFill>
                  <a:srgbClr val="FF0000"/>
                </a:solidFill>
                <a:latin typeface="Comic Sans MS"/>
                <a:ea typeface="Comic Sans MS"/>
                <a:cs typeface="Comic Sans MS"/>
                <a:sym typeface="Comic Sans MS"/>
              </a:rPr>
              <a:t>The Crusades!!!</a:t>
            </a:r>
            <a:endParaRPr>
              <a:solidFill>
                <a:srgbClr val="FF0000"/>
              </a:solidFill>
              <a:latin typeface="Comic Sans MS"/>
              <a:ea typeface="Comic Sans MS"/>
              <a:cs typeface="Comic Sans MS"/>
              <a:sym typeface="Comic Sans MS"/>
            </a:endParaRPr>
          </a:p>
          <a:p>
            <a:pPr marL="0" lvl="0" indent="0" algn="l" rtl="0">
              <a:spcBef>
                <a:spcPts val="1600"/>
              </a:spcBef>
              <a:spcAft>
                <a:spcPts val="1600"/>
              </a:spcAft>
              <a:buNone/>
            </a:pPr>
            <a:r>
              <a:rPr lang="en">
                <a:solidFill>
                  <a:srgbClr val="FF0000"/>
                </a:solidFill>
                <a:latin typeface="Comic Sans MS"/>
                <a:ea typeface="Comic Sans MS"/>
                <a:cs typeface="Comic Sans MS"/>
                <a:sym typeface="Comic Sans MS"/>
              </a:rPr>
              <a:t>In order to combat the Viking, the pope decided to offer the them wealth and glory for fighting alongside the Christians during the 1st and 2nd Crusades</a:t>
            </a:r>
            <a:endParaRPr>
              <a:solidFill>
                <a:srgbClr val="FF0000"/>
              </a:solidFill>
              <a:latin typeface="Comic Sans MS"/>
              <a:ea typeface="Comic Sans MS"/>
              <a:cs typeface="Comic Sans MS"/>
              <a:sym typeface="Comic Sans MS"/>
            </a:endParaRPr>
          </a:p>
        </p:txBody>
      </p:sp>
      <p:sp>
        <p:nvSpPr>
          <p:cNvPr id="148" name="Google Shape;148;p23"/>
          <p:cNvSpPr txBox="1">
            <a:spLocks noGrp="1"/>
          </p:cNvSpPr>
          <p:nvPr>
            <p:ph type="subTitle" idx="4294967295"/>
          </p:nvPr>
        </p:nvSpPr>
        <p:spPr>
          <a:xfrm>
            <a:off x="5113225" y="3250925"/>
            <a:ext cx="37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0000"/>
                </a:solidFill>
                <a:latin typeface="Comic Sans MS"/>
                <a:ea typeface="Comic Sans MS"/>
                <a:cs typeface="Comic Sans MS"/>
                <a:sym typeface="Comic Sans MS"/>
              </a:rPr>
              <a:t> </a:t>
            </a:r>
            <a:endParaRPr>
              <a:solidFill>
                <a:srgbClr val="FF0000"/>
              </a:solidFill>
              <a:latin typeface="Comic Sans MS"/>
              <a:ea typeface="Comic Sans MS"/>
              <a:cs typeface="Comic Sans MS"/>
              <a:sym typeface="Comic Sans MS"/>
            </a:endParaRPr>
          </a:p>
        </p:txBody>
      </p:sp>
      <p:pic>
        <p:nvPicPr>
          <p:cNvPr id="149" name="Google Shape;149;p23" descr="In which John Green teaches you about the Crusades embarked upon by European Christians in the 12th and 13th centuries. Our traditional perception of the Crusades as European Colonization thinly veiled in religion isn't quite right. John covers the First through the Fourth Crusades, telling you which were successful, which were well-intentioned yet ultimately destructive, and which were just plain crazy. Before you ask, no, he doesn't cover the Children's Crusade, in which children were provoked to gather for a Crusade, and then promptly sold into slavery by the organizers of said Crusade. While this story is charming, it turns out to be complete and utter hooey. &#10;&#10;Crash Course World History is now available on DVD! http://store.dftba.com/products/crashcourse-world-history-the-complete-series-dvd-set&#10;&#10;Follow us!&#10;@thecrashcourse&#10;@realjohngreen&#10;@raoulmeyer&#10;@crashcoursestan&#10;@saysdanica&#10;@thoughtbubbler&#10;&#10;Like us! ‪http://www.facebook.com/youtubecrashcourse&#10;Follow us again! ‪http://thecrashcourse.tumblr.com Support CrashCourse on Patreon: http://patreon.com/crashcourse" title="The Crusades - Pilgrimage or Holy War?: Crash Course World History #15">
            <a:hlinkClick r:id="rId3"/>
          </p:cNvPr>
          <p:cNvPicPr preferRelativeResize="0"/>
          <p:nvPr/>
        </p:nvPicPr>
        <p:blipFill>
          <a:blip r:embed="rId4">
            <a:alphaModFix/>
          </a:blip>
          <a:stretch>
            <a:fillRect/>
          </a:stretch>
        </p:blipFill>
        <p:spPr>
          <a:xfrm>
            <a:off x="6267225" y="1878600"/>
            <a:ext cx="2154725" cy="2260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1000"/>
                                        <p:tgtEl>
                                          <p:spTgt spid="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ctrTitle" idx="4294967295"/>
          </p:nvPr>
        </p:nvSpPr>
        <p:spPr>
          <a:xfrm>
            <a:off x="191325" y="162275"/>
            <a:ext cx="63534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Major Players</a:t>
            </a:r>
            <a:endParaRPr>
              <a:solidFill>
                <a:srgbClr val="FF0000"/>
              </a:solidFill>
              <a:latin typeface="Comic Sans MS"/>
              <a:ea typeface="Comic Sans MS"/>
              <a:cs typeface="Comic Sans MS"/>
              <a:sym typeface="Comic Sans MS"/>
            </a:endParaRPr>
          </a:p>
        </p:txBody>
      </p:sp>
      <p:sp>
        <p:nvSpPr>
          <p:cNvPr id="155" name="Google Shape;155;p24"/>
          <p:cNvSpPr txBox="1">
            <a:spLocks noGrp="1"/>
          </p:cNvSpPr>
          <p:nvPr>
            <p:ph type="subTitle" idx="4294967295"/>
          </p:nvPr>
        </p:nvSpPr>
        <p:spPr>
          <a:xfrm>
            <a:off x="0" y="595175"/>
            <a:ext cx="4595700" cy="15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Leif Erikson</a:t>
            </a:r>
            <a:endParaRPr>
              <a:solidFill>
                <a:srgbClr val="FF0000"/>
              </a:solidFill>
              <a:latin typeface="Comic Sans MS"/>
              <a:ea typeface="Comic Sans MS"/>
              <a:cs typeface="Comic Sans MS"/>
              <a:sym typeface="Comic Sans MS"/>
            </a:endParaRPr>
          </a:p>
          <a:p>
            <a:pPr marL="457200" lvl="0" indent="-304800" algn="l" rtl="0">
              <a:spcBef>
                <a:spcPts val="1600"/>
              </a:spcBef>
              <a:spcAft>
                <a:spcPts val="0"/>
              </a:spcAft>
              <a:buClr>
                <a:srgbClr val="FF0000"/>
              </a:buClr>
              <a:buSzPts val="1200"/>
              <a:buFont typeface="Comic Sans MS"/>
              <a:buChar char="●"/>
            </a:pPr>
            <a:r>
              <a:rPr lang="en" sz="1200">
                <a:solidFill>
                  <a:srgbClr val="FF0000"/>
                </a:solidFill>
                <a:latin typeface="Comic Sans MS"/>
                <a:ea typeface="Comic Sans MS"/>
                <a:cs typeface="Comic Sans MS"/>
                <a:sym typeface="Comic Sans MS"/>
              </a:rPr>
              <a:t>Spread Christianity to Greenland</a:t>
            </a:r>
            <a:endParaRPr sz="1200">
              <a:solidFill>
                <a:srgbClr val="FF0000"/>
              </a:solidFill>
              <a:latin typeface="Comic Sans MS"/>
              <a:ea typeface="Comic Sans MS"/>
              <a:cs typeface="Comic Sans MS"/>
              <a:sym typeface="Comic Sans MS"/>
            </a:endParaRPr>
          </a:p>
          <a:p>
            <a:pPr marL="457200" lvl="0" indent="-304800" algn="l" rtl="0">
              <a:spcBef>
                <a:spcPts val="0"/>
              </a:spcBef>
              <a:spcAft>
                <a:spcPts val="0"/>
              </a:spcAft>
              <a:buClr>
                <a:srgbClr val="FF0000"/>
              </a:buClr>
              <a:buSzPts val="1200"/>
              <a:buFont typeface="Comic Sans MS"/>
              <a:buChar char="●"/>
            </a:pPr>
            <a:r>
              <a:rPr lang="en" sz="1200">
                <a:solidFill>
                  <a:srgbClr val="FF0000"/>
                </a:solidFill>
                <a:latin typeface="Comic Sans MS"/>
                <a:ea typeface="Comic Sans MS"/>
                <a:cs typeface="Comic Sans MS"/>
                <a:sym typeface="Comic Sans MS"/>
              </a:rPr>
              <a:t>Son of Erik the Red</a:t>
            </a:r>
            <a:endParaRPr sz="1200">
              <a:solidFill>
                <a:srgbClr val="FF0000"/>
              </a:solidFill>
              <a:latin typeface="Comic Sans MS"/>
              <a:ea typeface="Comic Sans MS"/>
              <a:cs typeface="Comic Sans MS"/>
              <a:sym typeface="Comic Sans MS"/>
            </a:endParaRPr>
          </a:p>
          <a:p>
            <a:pPr marL="457200" lvl="0" indent="-304800" algn="l" rtl="0">
              <a:spcBef>
                <a:spcPts val="0"/>
              </a:spcBef>
              <a:spcAft>
                <a:spcPts val="0"/>
              </a:spcAft>
              <a:buClr>
                <a:srgbClr val="FF0000"/>
              </a:buClr>
              <a:buSzPts val="1200"/>
              <a:buFont typeface="Comic Sans MS"/>
              <a:buChar char="●"/>
            </a:pPr>
            <a:r>
              <a:rPr lang="en" sz="1200">
                <a:solidFill>
                  <a:srgbClr val="FF0000"/>
                </a:solidFill>
                <a:latin typeface="Comic Sans MS"/>
                <a:ea typeface="Comic Sans MS"/>
                <a:cs typeface="Comic Sans MS"/>
                <a:sym typeface="Comic Sans MS"/>
              </a:rPr>
              <a:t>Rumored to have traveled to North America 4 centuries prior to Christopher Columbus</a:t>
            </a:r>
            <a:endParaRPr sz="1200">
              <a:solidFill>
                <a:srgbClr val="FF0000"/>
              </a:solidFill>
              <a:latin typeface="Comic Sans MS"/>
              <a:ea typeface="Comic Sans MS"/>
              <a:cs typeface="Comic Sans MS"/>
              <a:sym typeface="Comic Sans MS"/>
            </a:endParaRPr>
          </a:p>
          <a:p>
            <a:pPr marL="0" lvl="0" indent="0" algn="l" rtl="0">
              <a:spcBef>
                <a:spcPts val="1600"/>
              </a:spcBef>
              <a:spcAft>
                <a:spcPts val="0"/>
              </a:spcAft>
              <a:buNone/>
            </a:pPr>
            <a:endParaRPr sz="1200">
              <a:solidFill>
                <a:srgbClr val="FF0000"/>
              </a:solidFill>
              <a:latin typeface="Comic Sans MS"/>
              <a:ea typeface="Comic Sans MS"/>
              <a:cs typeface="Comic Sans MS"/>
              <a:sym typeface="Comic Sans MS"/>
            </a:endParaRPr>
          </a:p>
          <a:p>
            <a:pPr marL="0" lvl="0" indent="0" algn="l" rtl="0">
              <a:spcBef>
                <a:spcPts val="1600"/>
              </a:spcBef>
              <a:spcAft>
                <a:spcPts val="1600"/>
              </a:spcAft>
              <a:buNone/>
            </a:pPr>
            <a:endParaRPr>
              <a:solidFill>
                <a:srgbClr val="FF0000"/>
              </a:solidFill>
              <a:latin typeface="Comic Sans MS"/>
              <a:ea typeface="Comic Sans MS"/>
              <a:cs typeface="Comic Sans MS"/>
              <a:sym typeface="Comic Sans MS"/>
            </a:endParaRPr>
          </a:p>
        </p:txBody>
      </p:sp>
      <p:sp>
        <p:nvSpPr>
          <p:cNvPr id="156" name="Google Shape;156;p24"/>
          <p:cNvSpPr txBox="1">
            <a:spLocks noGrp="1"/>
          </p:cNvSpPr>
          <p:nvPr>
            <p:ph type="subTitle" idx="4294967295"/>
          </p:nvPr>
        </p:nvSpPr>
        <p:spPr>
          <a:xfrm>
            <a:off x="5113225" y="3250925"/>
            <a:ext cx="37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0000"/>
                </a:solidFill>
                <a:latin typeface="Comic Sans MS"/>
                <a:ea typeface="Comic Sans MS"/>
                <a:cs typeface="Comic Sans MS"/>
                <a:sym typeface="Comic Sans MS"/>
              </a:rPr>
              <a:t>   </a:t>
            </a:r>
            <a:endParaRPr>
              <a:solidFill>
                <a:srgbClr val="FF0000"/>
              </a:solidFill>
              <a:latin typeface="Comic Sans MS"/>
              <a:ea typeface="Comic Sans MS"/>
              <a:cs typeface="Comic Sans MS"/>
              <a:sym typeface="Comic Sans MS"/>
            </a:endParaRPr>
          </a:p>
        </p:txBody>
      </p:sp>
      <p:pic>
        <p:nvPicPr>
          <p:cNvPr id="157" name="Google Shape;157;p24" descr="Image result for viking Leif Erikson"/>
          <p:cNvPicPr preferRelativeResize="0"/>
          <p:nvPr/>
        </p:nvPicPr>
        <p:blipFill>
          <a:blip r:embed="rId3">
            <a:alphaModFix/>
          </a:blip>
          <a:stretch>
            <a:fillRect/>
          </a:stretch>
        </p:blipFill>
        <p:spPr>
          <a:xfrm>
            <a:off x="5398009" y="327975"/>
            <a:ext cx="1426566" cy="1866200"/>
          </a:xfrm>
          <a:prstGeom prst="rect">
            <a:avLst/>
          </a:prstGeom>
          <a:noFill/>
          <a:ln w="28575" cap="flat" cmpd="sng">
            <a:solidFill>
              <a:srgbClr val="FF0000"/>
            </a:solidFill>
            <a:prstDash val="solid"/>
            <a:round/>
            <a:headEnd type="none" w="sm" len="sm"/>
            <a:tailEnd type="none" w="sm" len="sm"/>
          </a:ln>
        </p:spPr>
      </p:pic>
      <p:pic>
        <p:nvPicPr>
          <p:cNvPr id="158" name="Google Shape;158;p24" descr="Image result for viking Erik the Red"/>
          <p:cNvPicPr preferRelativeResize="0"/>
          <p:nvPr/>
        </p:nvPicPr>
        <p:blipFill>
          <a:blip r:embed="rId4">
            <a:alphaModFix/>
          </a:blip>
          <a:stretch>
            <a:fillRect/>
          </a:stretch>
        </p:blipFill>
        <p:spPr>
          <a:xfrm>
            <a:off x="7169975" y="1714500"/>
            <a:ext cx="1381125" cy="1714500"/>
          </a:xfrm>
          <a:prstGeom prst="rect">
            <a:avLst/>
          </a:prstGeom>
          <a:noFill/>
          <a:ln w="28575" cap="flat" cmpd="sng">
            <a:solidFill>
              <a:srgbClr val="FF0000"/>
            </a:solidFill>
            <a:prstDash val="solid"/>
            <a:round/>
            <a:headEnd type="none" w="sm" len="sm"/>
            <a:tailEnd type="none" w="sm" len="sm"/>
          </a:ln>
        </p:spPr>
      </p:pic>
      <p:pic>
        <p:nvPicPr>
          <p:cNvPr id="159" name="Google Shape;159;p24" descr="Image result for king harald bluetooth"/>
          <p:cNvPicPr preferRelativeResize="0"/>
          <p:nvPr/>
        </p:nvPicPr>
        <p:blipFill rotWithShape="1">
          <a:blip r:embed="rId5">
            <a:alphaModFix/>
          </a:blip>
          <a:srcRect l="24609" t="4711" r="24806" b="4675"/>
          <a:stretch/>
        </p:blipFill>
        <p:spPr>
          <a:xfrm>
            <a:off x="5342575" y="3578550"/>
            <a:ext cx="1267150" cy="1415550"/>
          </a:xfrm>
          <a:prstGeom prst="rect">
            <a:avLst/>
          </a:prstGeom>
          <a:noFill/>
          <a:ln w="28575" cap="flat" cmpd="sng">
            <a:solidFill>
              <a:srgbClr val="FF0000"/>
            </a:solidFill>
            <a:prstDash val="solid"/>
            <a:round/>
            <a:headEnd type="none" w="sm" len="sm"/>
            <a:tailEnd type="none" w="sm" len="sm"/>
          </a:ln>
        </p:spPr>
      </p:pic>
      <p:sp>
        <p:nvSpPr>
          <p:cNvPr id="160" name="Google Shape;160;p24"/>
          <p:cNvSpPr txBox="1"/>
          <p:nvPr/>
        </p:nvSpPr>
        <p:spPr>
          <a:xfrm>
            <a:off x="101225" y="1863900"/>
            <a:ext cx="3720600" cy="14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FF0000"/>
                </a:solidFill>
                <a:latin typeface="Comic Sans MS"/>
                <a:ea typeface="Comic Sans MS"/>
                <a:cs typeface="Comic Sans MS"/>
                <a:sym typeface="Comic Sans MS"/>
              </a:rPr>
              <a:t>Erik the Red</a:t>
            </a:r>
            <a:endParaRPr sz="1800">
              <a:solidFill>
                <a:srgbClr val="FF0000"/>
              </a:solidFill>
              <a:latin typeface="Comic Sans MS"/>
              <a:ea typeface="Comic Sans MS"/>
              <a:cs typeface="Comic Sans MS"/>
              <a:sym typeface="Comic Sans MS"/>
            </a:endParaRPr>
          </a:p>
          <a:p>
            <a:pPr marL="457200" lvl="0" indent="-304800" algn="l" rtl="0">
              <a:lnSpc>
                <a:spcPct val="115000"/>
              </a:lnSpc>
              <a:spcBef>
                <a:spcPts val="1600"/>
              </a:spcBef>
              <a:spcAft>
                <a:spcPts val="0"/>
              </a:spcAft>
              <a:buClr>
                <a:srgbClr val="FF0000"/>
              </a:buClr>
              <a:buSzPts val="1200"/>
              <a:buFont typeface="Comic Sans MS"/>
              <a:buChar char="●"/>
            </a:pPr>
            <a:r>
              <a:rPr lang="en" sz="1200">
                <a:solidFill>
                  <a:srgbClr val="FF0000"/>
                </a:solidFill>
                <a:latin typeface="Comic Sans MS"/>
                <a:ea typeface="Comic Sans MS"/>
                <a:cs typeface="Comic Sans MS"/>
                <a:sym typeface="Comic Sans MS"/>
              </a:rPr>
              <a:t>Exiled from Norway for murder and settled Greenland</a:t>
            </a:r>
            <a:endParaRPr sz="1200">
              <a:solidFill>
                <a:srgbClr val="FF0000"/>
              </a:solidFill>
              <a:latin typeface="Comic Sans MS"/>
              <a:ea typeface="Comic Sans MS"/>
              <a:cs typeface="Comic Sans MS"/>
              <a:sym typeface="Comic Sans MS"/>
            </a:endParaRPr>
          </a:p>
          <a:p>
            <a:pPr marL="457200" lvl="0" indent="-304800" algn="l" rtl="0">
              <a:lnSpc>
                <a:spcPct val="115000"/>
              </a:lnSpc>
              <a:spcBef>
                <a:spcPts val="0"/>
              </a:spcBef>
              <a:spcAft>
                <a:spcPts val="0"/>
              </a:spcAft>
              <a:buClr>
                <a:srgbClr val="FF0000"/>
              </a:buClr>
              <a:buSzPts val="1200"/>
              <a:buFont typeface="Comic Sans MS"/>
              <a:buChar char="●"/>
            </a:pPr>
            <a:r>
              <a:rPr lang="en" sz="1200">
                <a:solidFill>
                  <a:srgbClr val="FF0000"/>
                </a:solidFill>
                <a:latin typeface="Comic Sans MS"/>
                <a:ea typeface="Comic Sans MS"/>
                <a:cs typeface="Comic Sans MS"/>
                <a:sym typeface="Comic Sans MS"/>
              </a:rPr>
              <a:t>Made his fortune from the major resource in Greenland, lumber</a:t>
            </a:r>
            <a:endParaRPr/>
          </a:p>
        </p:txBody>
      </p:sp>
      <p:sp>
        <p:nvSpPr>
          <p:cNvPr id="161" name="Google Shape;161;p24"/>
          <p:cNvSpPr txBox="1"/>
          <p:nvPr/>
        </p:nvSpPr>
        <p:spPr>
          <a:xfrm>
            <a:off x="101225" y="3163375"/>
            <a:ext cx="4101000" cy="114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FF0000"/>
                </a:solidFill>
                <a:latin typeface="Comic Sans MS"/>
                <a:ea typeface="Comic Sans MS"/>
                <a:cs typeface="Comic Sans MS"/>
                <a:sym typeface="Comic Sans MS"/>
              </a:rPr>
              <a:t>Harald Bluetooth, yes that bluetooth</a:t>
            </a:r>
            <a:endParaRPr sz="1800">
              <a:solidFill>
                <a:srgbClr val="FF0000"/>
              </a:solidFill>
              <a:latin typeface="Comic Sans MS"/>
              <a:ea typeface="Comic Sans MS"/>
              <a:cs typeface="Comic Sans MS"/>
              <a:sym typeface="Comic Sans MS"/>
            </a:endParaRPr>
          </a:p>
          <a:p>
            <a:pPr marL="457200" lvl="0" indent="-304800" algn="l" rtl="0">
              <a:lnSpc>
                <a:spcPct val="115000"/>
              </a:lnSpc>
              <a:spcBef>
                <a:spcPts val="1600"/>
              </a:spcBef>
              <a:spcAft>
                <a:spcPts val="0"/>
              </a:spcAft>
              <a:buClr>
                <a:srgbClr val="FF0000"/>
              </a:buClr>
              <a:buSzPts val="1200"/>
              <a:buFont typeface="Comic Sans MS"/>
              <a:buChar char="●"/>
            </a:pPr>
            <a:r>
              <a:rPr lang="en" sz="1200">
                <a:solidFill>
                  <a:srgbClr val="FF0000"/>
                </a:solidFill>
                <a:latin typeface="Comic Sans MS"/>
                <a:ea typeface="Comic Sans MS"/>
                <a:cs typeface="Comic Sans MS"/>
                <a:sym typeface="Comic Sans MS"/>
              </a:rPr>
              <a:t>First King to rule all of Denmark</a:t>
            </a:r>
            <a:endParaRPr sz="1200">
              <a:solidFill>
                <a:srgbClr val="FF0000"/>
              </a:solidFill>
              <a:latin typeface="Comic Sans MS"/>
              <a:ea typeface="Comic Sans MS"/>
              <a:cs typeface="Comic Sans MS"/>
              <a:sym typeface="Comic Sans MS"/>
            </a:endParaRPr>
          </a:p>
          <a:p>
            <a:pPr marL="457200" lvl="0" indent="-304800" algn="l" rtl="0">
              <a:lnSpc>
                <a:spcPct val="115000"/>
              </a:lnSpc>
              <a:spcBef>
                <a:spcPts val="0"/>
              </a:spcBef>
              <a:spcAft>
                <a:spcPts val="0"/>
              </a:spcAft>
              <a:buClr>
                <a:srgbClr val="FF0000"/>
              </a:buClr>
              <a:buSzPts val="1200"/>
              <a:buFont typeface="Comic Sans MS"/>
              <a:buChar char="●"/>
            </a:pPr>
            <a:r>
              <a:rPr lang="en" sz="1200">
                <a:solidFill>
                  <a:srgbClr val="FF0000"/>
                </a:solidFill>
                <a:latin typeface="Comic Sans MS"/>
                <a:ea typeface="Comic Sans MS"/>
                <a:cs typeface="Comic Sans MS"/>
                <a:sym typeface="Comic Sans MS"/>
              </a:rPr>
              <a:t>Introduced Christianity to Denmark</a:t>
            </a:r>
            <a:endParaRPr sz="1200">
              <a:solidFill>
                <a:srgbClr val="FF0000"/>
              </a:solidFill>
              <a:latin typeface="Comic Sans MS"/>
              <a:ea typeface="Comic Sans MS"/>
              <a:cs typeface="Comic Sans MS"/>
              <a:sym typeface="Comic Sans MS"/>
            </a:endParaRPr>
          </a:p>
          <a:p>
            <a:pPr marL="457200" lvl="0" indent="-304800" algn="l" rtl="0">
              <a:lnSpc>
                <a:spcPct val="115000"/>
              </a:lnSpc>
              <a:spcBef>
                <a:spcPts val="0"/>
              </a:spcBef>
              <a:spcAft>
                <a:spcPts val="0"/>
              </a:spcAft>
              <a:buClr>
                <a:srgbClr val="FF0000"/>
              </a:buClr>
              <a:buSzPts val="1200"/>
              <a:buFont typeface="Comic Sans MS"/>
              <a:buChar char="●"/>
            </a:pPr>
            <a:r>
              <a:rPr lang="en" sz="1200">
                <a:solidFill>
                  <a:srgbClr val="FF0000"/>
                </a:solidFill>
                <a:latin typeface="Comic Sans MS"/>
                <a:ea typeface="Comic Sans MS"/>
                <a:cs typeface="Comic Sans MS"/>
                <a:sym typeface="Comic Sans MS"/>
              </a:rPr>
              <a:t>Bluetooth technology was named after him because the creators thought it would unite the world like Harald united Denmark</a:t>
            </a:r>
            <a:endParaRPr sz="1200">
              <a:solidFill>
                <a:srgbClr val="FF0000"/>
              </a:solidFill>
              <a:latin typeface="Comic Sans MS"/>
              <a:ea typeface="Comic Sans MS"/>
              <a:cs typeface="Comic Sans MS"/>
              <a:sym typeface="Comic Sans MS"/>
            </a:endParaRPr>
          </a:p>
          <a:p>
            <a:pPr marL="0" lvl="0" indent="0" algn="l" rtl="0">
              <a:spcBef>
                <a:spcPts val="1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 calcmode="lin" valueType="num">
                                      <p:cBhvr additive="base">
                                        <p:cTn id="12" dur="1000"/>
                                        <p:tgtEl>
                                          <p:spTgt spid="155"/>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157"/>
                                        </p:tgtEl>
                                        <p:attrNameLst>
                                          <p:attrName>style.visibility</p:attrName>
                                        </p:attrNameLst>
                                      </p:cBhvr>
                                      <p:to>
                                        <p:strVal val="visible"/>
                                      </p:to>
                                    </p:set>
                                    <p:anim calcmode="lin" valueType="num">
                                      <p:cBhvr additive="base">
                                        <p:cTn id="15" dur="1000"/>
                                        <p:tgtEl>
                                          <p:spTgt spid="157"/>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60"/>
                                        </p:tgtEl>
                                        <p:attrNameLst>
                                          <p:attrName>style.visibility</p:attrName>
                                        </p:attrNameLst>
                                      </p:cBhvr>
                                      <p:to>
                                        <p:strVal val="visible"/>
                                      </p:to>
                                    </p:set>
                                    <p:anim calcmode="lin" valueType="num">
                                      <p:cBhvr additive="base">
                                        <p:cTn id="20" dur="1000"/>
                                        <p:tgtEl>
                                          <p:spTgt spid="160"/>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158"/>
                                        </p:tgtEl>
                                        <p:attrNameLst>
                                          <p:attrName>style.visibility</p:attrName>
                                        </p:attrNameLst>
                                      </p:cBhvr>
                                      <p:to>
                                        <p:strVal val="visible"/>
                                      </p:to>
                                    </p:set>
                                    <p:anim calcmode="lin" valueType="num">
                                      <p:cBhvr additive="base">
                                        <p:cTn id="23" dur="1000"/>
                                        <p:tgtEl>
                                          <p:spTgt spid="158"/>
                                        </p:tgtEl>
                                        <p:attrNameLst>
                                          <p:attrName>ppt_x</p:attrName>
                                        </p:attrNameLst>
                                      </p:cBhvr>
                                      <p:tavLst>
                                        <p:tav tm="0">
                                          <p:val>
                                            <p:strVal val="#ppt_x+1"/>
                                          </p:val>
                                        </p:tav>
                                        <p:tav tm="100000">
                                          <p:val>
                                            <p:strVal val="#ppt_x"/>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61"/>
                                        </p:tgtEl>
                                        <p:attrNameLst>
                                          <p:attrName>style.visibility</p:attrName>
                                        </p:attrNameLst>
                                      </p:cBhvr>
                                      <p:to>
                                        <p:strVal val="visible"/>
                                      </p:to>
                                    </p:set>
                                    <p:anim calcmode="lin" valueType="num">
                                      <p:cBhvr additive="base">
                                        <p:cTn id="28" dur="1000"/>
                                        <p:tgtEl>
                                          <p:spTgt spid="161"/>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159"/>
                                        </p:tgtEl>
                                        <p:attrNameLst>
                                          <p:attrName>style.visibility</p:attrName>
                                        </p:attrNameLst>
                                      </p:cBhvr>
                                      <p:to>
                                        <p:strVal val="visible"/>
                                      </p:to>
                                    </p:set>
                                    <p:anim calcmode="lin" valueType="num">
                                      <p:cBhvr additive="base">
                                        <p:cTn id="31" dur="1000"/>
                                        <p:tgtEl>
                                          <p:spTgt spid="15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ctrTitle" idx="4294967295"/>
          </p:nvPr>
        </p:nvSpPr>
        <p:spPr>
          <a:xfrm>
            <a:off x="311700" y="403050"/>
            <a:ext cx="63534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Viking Culture </a:t>
            </a:r>
            <a:endParaRPr>
              <a:solidFill>
                <a:srgbClr val="FF0000"/>
              </a:solidFill>
              <a:latin typeface="Comic Sans MS"/>
              <a:ea typeface="Comic Sans MS"/>
              <a:cs typeface="Comic Sans MS"/>
              <a:sym typeface="Comic Sans MS"/>
            </a:endParaRPr>
          </a:p>
        </p:txBody>
      </p:sp>
      <p:sp>
        <p:nvSpPr>
          <p:cNvPr id="167" name="Google Shape;167;p25"/>
          <p:cNvSpPr txBox="1">
            <a:spLocks noGrp="1"/>
          </p:cNvSpPr>
          <p:nvPr>
            <p:ph type="subTitle" idx="4294967295"/>
          </p:nvPr>
        </p:nvSpPr>
        <p:spPr>
          <a:xfrm>
            <a:off x="135425" y="1225650"/>
            <a:ext cx="3720600" cy="369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Viking culture was highly based off of land ownership.</a:t>
            </a:r>
            <a:endParaRPr>
              <a:solidFill>
                <a:srgbClr val="FF0000"/>
              </a:solidFill>
              <a:latin typeface="Comic Sans MS"/>
              <a:ea typeface="Comic Sans MS"/>
              <a:cs typeface="Comic Sans MS"/>
              <a:sym typeface="Comic Sans MS"/>
            </a:endParaRPr>
          </a:p>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They believe their destiny was already planned out and live their lives accordingly. </a:t>
            </a:r>
            <a:endParaRPr>
              <a:solidFill>
                <a:srgbClr val="FF0000"/>
              </a:solidFill>
              <a:latin typeface="Comic Sans MS"/>
              <a:ea typeface="Comic Sans MS"/>
              <a:cs typeface="Comic Sans MS"/>
              <a:sym typeface="Comic Sans MS"/>
            </a:endParaRPr>
          </a:p>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Had immense family pride </a:t>
            </a:r>
            <a:endParaRPr>
              <a:solidFill>
                <a:srgbClr val="FF0000"/>
              </a:solidFill>
              <a:latin typeface="Comic Sans MS"/>
              <a:ea typeface="Comic Sans MS"/>
              <a:cs typeface="Comic Sans MS"/>
              <a:sym typeface="Comic Sans MS"/>
            </a:endParaRPr>
          </a:p>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Religion ran most of their lives</a:t>
            </a:r>
            <a:endParaRPr>
              <a:solidFill>
                <a:srgbClr val="FF0000"/>
              </a:solidFill>
              <a:latin typeface="Comic Sans MS"/>
              <a:ea typeface="Comic Sans MS"/>
              <a:cs typeface="Comic Sans MS"/>
              <a:sym typeface="Comic Sans MS"/>
            </a:endParaRPr>
          </a:p>
          <a:p>
            <a:pPr marL="0" lvl="0" indent="0" algn="l" rtl="0">
              <a:spcBef>
                <a:spcPts val="1600"/>
              </a:spcBef>
              <a:spcAft>
                <a:spcPts val="1600"/>
              </a:spcAft>
              <a:buNone/>
            </a:pPr>
            <a:endParaRPr>
              <a:solidFill>
                <a:srgbClr val="FF0000"/>
              </a:solidFill>
              <a:latin typeface="Comic Sans MS"/>
              <a:ea typeface="Comic Sans MS"/>
              <a:cs typeface="Comic Sans MS"/>
              <a:sym typeface="Comic Sans MS"/>
            </a:endParaRPr>
          </a:p>
        </p:txBody>
      </p:sp>
      <p:sp>
        <p:nvSpPr>
          <p:cNvPr id="168" name="Google Shape;168;p25"/>
          <p:cNvSpPr txBox="1">
            <a:spLocks noGrp="1"/>
          </p:cNvSpPr>
          <p:nvPr>
            <p:ph type="subTitle" idx="4294967295"/>
          </p:nvPr>
        </p:nvSpPr>
        <p:spPr>
          <a:xfrm>
            <a:off x="5113225" y="3250925"/>
            <a:ext cx="37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0000"/>
                </a:solidFill>
                <a:latin typeface="Comic Sans MS"/>
                <a:ea typeface="Comic Sans MS"/>
                <a:cs typeface="Comic Sans MS"/>
                <a:sym typeface="Comic Sans MS"/>
              </a:rPr>
              <a:t>  </a:t>
            </a:r>
            <a:endParaRPr>
              <a:solidFill>
                <a:srgbClr val="FF0000"/>
              </a:solidFill>
              <a:latin typeface="Comic Sans MS"/>
              <a:ea typeface="Comic Sans MS"/>
              <a:cs typeface="Comic Sans MS"/>
              <a:sym typeface="Comic Sans MS"/>
            </a:endParaRPr>
          </a:p>
        </p:txBody>
      </p:sp>
      <p:pic>
        <p:nvPicPr>
          <p:cNvPr id="169" name="Google Shape;169;p25" descr="Image result for viking pictures"/>
          <p:cNvPicPr preferRelativeResize="0"/>
          <p:nvPr/>
        </p:nvPicPr>
        <p:blipFill>
          <a:blip r:embed="rId3">
            <a:alphaModFix/>
          </a:blip>
          <a:stretch>
            <a:fillRect/>
          </a:stretch>
        </p:blipFill>
        <p:spPr>
          <a:xfrm>
            <a:off x="4572000" y="2832787"/>
            <a:ext cx="4376400" cy="2174438"/>
          </a:xfrm>
          <a:prstGeom prst="rect">
            <a:avLst/>
          </a:prstGeom>
          <a:noFill/>
          <a:ln w="28575" cap="flat" cmpd="sng">
            <a:solidFill>
              <a:srgbClr val="FF0000"/>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 calcmode="lin" valueType="num">
                                      <p:cBhvr additive="base">
                                        <p:cTn id="7" dur="1000"/>
                                        <p:tgtEl>
                                          <p:spTgt spid="16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fade">
                                      <p:cBhvr>
                                        <p:cTn id="10" dur="1000"/>
                                        <p:tgtEl>
                                          <p:spTgt spid="16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anim calcmode="lin" valueType="num">
                                      <p:cBhvr additive="base">
                                        <p:cTn id="15" dur="1000"/>
                                        <p:tgtEl>
                                          <p:spTgt spid="16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ctrTitle" idx="4294967295"/>
          </p:nvPr>
        </p:nvSpPr>
        <p:spPr>
          <a:xfrm>
            <a:off x="311700" y="403050"/>
            <a:ext cx="63534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Viking Religion...before Christianity </a:t>
            </a:r>
            <a:endParaRPr>
              <a:solidFill>
                <a:srgbClr val="FF0000"/>
              </a:solidFill>
              <a:latin typeface="Comic Sans MS"/>
              <a:ea typeface="Comic Sans MS"/>
              <a:cs typeface="Comic Sans MS"/>
              <a:sym typeface="Comic Sans MS"/>
            </a:endParaRPr>
          </a:p>
        </p:txBody>
      </p:sp>
      <p:sp>
        <p:nvSpPr>
          <p:cNvPr id="175" name="Google Shape;175;p26"/>
          <p:cNvSpPr txBox="1">
            <a:spLocks noGrp="1"/>
          </p:cNvSpPr>
          <p:nvPr>
            <p:ph type="subTitle" idx="4294967295"/>
          </p:nvPr>
        </p:nvSpPr>
        <p:spPr>
          <a:xfrm>
            <a:off x="187525" y="1134750"/>
            <a:ext cx="3720600" cy="18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Although technically we do not know the true name(we just refer to it as Old Norse) for the Viking religion and their belief system was complex we do understand the basics.</a:t>
            </a:r>
            <a:endParaRPr>
              <a:solidFill>
                <a:srgbClr val="FF0000"/>
              </a:solidFill>
              <a:latin typeface="Comic Sans MS"/>
              <a:ea typeface="Comic Sans MS"/>
              <a:cs typeface="Comic Sans MS"/>
              <a:sym typeface="Comic Sans MS"/>
            </a:endParaRPr>
          </a:p>
          <a:p>
            <a:pPr marL="0" lvl="0" indent="0" algn="l" rtl="0">
              <a:spcBef>
                <a:spcPts val="1600"/>
              </a:spcBef>
              <a:spcAft>
                <a:spcPts val="0"/>
              </a:spcAft>
              <a:buNone/>
            </a:pPr>
            <a:endParaRPr>
              <a:solidFill>
                <a:srgbClr val="FF0000"/>
              </a:solidFill>
              <a:latin typeface="Comic Sans MS"/>
              <a:ea typeface="Comic Sans MS"/>
              <a:cs typeface="Comic Sans MS"/>
              <a:sym typeface="Comic Sans MS"/>
            </a:endParaRPr>
          </a:p>
          <a:p>
            <a:pPr marL="0" lvl="0" indent="0" algn="l" rtl="0">
              <a:spcBef>
                <a:spcPts val="1600"/>
              </a:spcBef>
              <a:spcAft>
                <a:spcPts val="0"/>
              </a:spcAft>
              <a:buNone/>
            </a:pPr>
            <a:endParaRPr>
              <a:solidFill>
                <a:srgbClr val="FF0000"/>
              </a:solidFill>
              <a:latin typeface="Comic Sans MS"/>
              <a:ea typeface="Comic Sans MS"/>
              <a:cs typeface="Comic Sans MS"/>
              <a:sym typeface="Comic Sans MS"/>
            </a:endParaRPr>
          </a:p>
          <a:p>
            <a:pPr marL="0" lvl="0" indent="0" algn="l" rtl="0">
              <a:spcBef>
                <a:spcPts val="1600"/>
              </a:spcBef>
              <a:spcAft>
                <a:spcPts val="0"/>
              </a:spcAft>
              <a:buNone/>
            </a:pPr>
            <a:endParaRPr>
              <a:solidFill>
                <a:srgbClr val="FF0000"/>
              </a:solidFill>
              <a:latin typeface="Comic Sans MS"/>
              <a:ea typeface="Comic Sans MS"/>
              <a:cs typeface="Comic Sans MS"/>
              <a:sym typeface="Comic Sans MS"/>
            </a:endParaRPr>
          </a:p>
          <a:p>
            <a:pPr marL="0" lvl="0" indent="0" algn="l" rtl="0">
              <a:spcBef>
                <a:spcPts val="1600"/>
              </a:spcBef>
              <a:spcAft>
                <a:spcPts val="1600"/>
              </a:spcAft>
              <a:buNone/>
            </a:pPr>
            <a:endParaRPr>
              <a:solidFill>
                <a:srgbClr val="FF0000"/>
              </a:solidFill>
              <a:latin typeface="Comic Sans MS"/>
              <a:ea typeface="Comic Sans MS"/>
              <a:cs typeface="Comic Sans MS"/>
              <a:sym typeface="Comic Sans MS"/>
            </a:endParaRPr>
          </a:p>
        </p:txBody>
      </p:sp>
      <p:sp>
        <p:nvSpPr>
          <p:cNvPr id="176" name="Google Shape;176;p26"/>
          <p:cNvSpPr txBox="1">
            <a:spLocks noGrp="1"/>
          </p:cNvSpPr>
          <p:nvPr>
            <p:ph type="subTitle" idx="4294967295"/>
          </p:nvPr>
        </p:nvSpPr>
        <p:spPr>
          <a:xfrm>
            <a:off x="5113225" y="3250925"/>
            <a:ext cx="37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0000"/>
                </a:solidFill>
                <a:latin typeface="Comic Sans MS"/>
                <a:ea typeface="Comic Sans MS"/>
                <a:cs typeface="Comic Sans MS"/>
                <a:sym typeface="Comic Sans MS"/>
              </a:rPr>
              <a:t>  </a:t>
            </a:r>
            <a:endParaRPr>
              <a:solidFill>
                <a:srgbClr val="FF0000"/>
              </a:solidFill>
              <a:latin typeface="Comic Sans MS"/>
              <a:ea typeface="Comic Sans MS"/>
              <a:cs typeface="Comic Sans MS"/>
              <a:sym typeface="Comic Sans MS"/>
            </a:endParaRPr>
          </a:p>
        </p:txBody>
      </p:sp>
      <p:pic>
        <p:nvPicPr>
          <p:cNvPr id="177" name="Google Shape;177;p26" descr="Image result for thor and odin"/>
          <p:cNvPicPr preferRelativeResize="0"/>
          <p:nvPr/>
        </p:nvPicPr>
        <p:blipFill>
          <a:blip r:embed="rId3">
            <a:alphaModFix/>
          </a:blip>
          <a:stretch>
            <a:fillRect/>
          </a:stretch>
        </p:blipFill>
        <p:spPr>
          <a:xfrm>
            <a:off x="4143600" y="2042788"/>
            <a:ext cx="4184822" cy="1964825"/>
          </a:xfrm>
          <a:prstGeom prst="rect">
            <a:avLst/>
          </a:prstGeom>
          <a:noFill/>
          <a:ln w="28575" cap="flat" cmpd="sng">
            <a:solidFill>
              <a:srgbClr val="FF0000"/>
            </a:solidFill>
            <a:prstDash val="dashDot"/>
            <a:round/>
            <a:headEnd type="none" w="sm" len="sm"/>
            <a:tailEnd type="none" w="sm" len="sm"/>
          </a:ln>
        </p:spPr>
      </p:pic>
      <p:sp>
        <p:nvSpPr>
          <p:cNvPr id="178" name="Google Shape;178;p26"/>
          <p:cNvSpPr txBox="1"/>
          <p:nvPr/>
        </p:nvSpPr>
        <p:spPr>
          <a:xfrm>
            <a:off x="1012225" y="3070550"/>
            <a:ext cx="3374100" cy="16701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Polytheistic </a:t>
            </a:r>
            <a:endParaRPr sz="1800">
              <a:solidFill>
                <a:srgbClr val="FF0000"/>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Odin</a:t>
            </a:r>
            <a:endParaRPr sz="1800">
              <a:solidFill>
                <a:srgbClr val="FF0000"/>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Thor</a:t>
            </a:r>
            <a:endParaRPr sz="1800">
              <a:solidFill>
                <a:srgbClr val="FF0000"/>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Ragnarok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1000"/>
                                        <p:tgtEl>
                                          <p:spTgt spid="175"/>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78"/>
                                        </p:tgtEl>
                                        <p:attrNameLst>
                                          <p:attrName>style.visibility</p:attrName>
                                        </p:attrNameLst>
                                      </p:cBhvr>
                                      <p:to>
                                        <p:strVal val="visible"/>
                                      </p:to>
                                    </p:set>
                                    <p:anim calcmode="lin" valueType="num">
                                      <p:cBhvr additive="base">
                                        <p:cTn id="16" dur="1000"/>
                                        <p:tgtEl>
                                          <p:spTgt spid="178"/>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177"/>
                                        </p:tgtEl>
                                        <p:attrNameLst>
                                          <p:attrName>style.visibility</p:attrName>
                                        </p:attrNameLst>
                                      </p:cBhvr>
                                      <p:to>
                                        <p:strVal val="visible"/>
                                      </p:to>
                                    </p:set>
                                    <p:anim calcmode="lin" valueType="num">
                                      <p:cBhvr additive="base">
                                        <p:cTn id="19" dur="1000"/>
                                        <p:tgtEl>
                                          <p:spTgt spid="1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ctrTitle" idx="4294967295"/>
          </p:nvPr>
        </p:nvSpPr>
        <p:spPr>
          <a:xfrm>
            <a:off x="267625" y="414050"/>
            <a:ext cx="63534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Why are the Vikings important?</a:t>
            </a:r>
            <a:endParaRPr>
              <a:solidFill>
                <a:srgbClr val="FF0000"/>
              </a:solidFill>
              <a:latin typeface="Comic Sans MS"/>
              <a:ea typeface="Comic Sans MS"/>
              <a:cs typeface="Comic Sans MS"/>
              <a:sym typeface="Comic Sans MS"/>
            </a:endParaRPr>
          </a:p>
        </p:txBody>
      </p:sp>
      <p:sp>
        <p:nvSpPr>
          <p:cNvPr id="184" name="Google Shape;184;p27"/>
          <p:cNvSpPr txBox="1">
            <a:spLocks noGrp="1"/>
          </p:cNvSpPr>
          <p:nvPr>
            <p:ph type="subTitle" idx="4294967295"/>
          </p:nvPr>
        </p:nvSpPr>
        <p:spPr>
          <a:xfrm>
            <a:off x="149975" y="1310625"/>
            <a:ext cx="3720600" cy="32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The Viking peoples proved that traveling across large portions of land was possible.</a:t>
            </a:r>
            <a:endParaRPr>
              <a:solidFill>
                <a:srgbClr val="FF0000"/>
              </a:solidFill>
              <a:latin typeface="Comic Sans MS"/>
              <a:ea typeface="Comic Sans MS"/>
              <a:cs typeface="Comic Sans MS"/>
              <a:sym typeface="Comic Sans MS"/>
            </a:endParaRPr>
          </a:p>
          <a:p>
            <a:pPr marL="0" lvl="0" indent="0" algn="l" rtl="0">
              <a:spcBef>
                <a:spcPts val="1600"/>
              </a:spcBef>
              <a:spcAft>
                <a:spcPts val="0"/>
              </a:spcAft>
              <a:buNone/>
            </a:pPr>
            <a:r>
              <a:rPr lang="en">
                <a:solidFill>
                  <a:srgbClr val="FF0000"/>
                </a:solidFill>
                <a:latin typeface="Comic Sans MS"/>
                <a:ea typeface="Comic Sans MS"/>
                <a:cs typeface="Comic Sans MS"/>
                <a:sym typeface="Comic Sans MS"/>
              </a:rPr>
              <a:t>They opened European eyes to the importance of land defenses against navy's. </a:t>
            </a:r>
            <a:endParaRPr>
              <a:solidFill>
                <a:srgbClr val="FF0000"/>
              </a:solidFill>
              <a:latin typeface="Comic Sans MS"/>
              <a:ea typeface="Comic Sans MS"/>
              <a:cs typeface="Comic Sans MS"/>
              <a:sym typeface="Comic Sans MS"/>
            </a:endParaRPr>
          </a:p>
          <a:p>
            <a:pPr marL="0" lvl="0" indent="0" algn="l" rtl="0">
              <a:spcBef>
                <a:spcPts val="1600"/>
              </a:spcBef>
              <a:spcAft>
                <a:spcPts val="0"/>
              </a:spcAft>
              <a:buNone/>
            </a:pPr>
            <a:r>
              <a:rPr lang="en">
                <a:solidFill>
                  <a:srgbClr val="FF0000"/>
                </a:solidFill>
                <a:latin typeface="Comic Sans MS"/>
                <a:ea typeface="Comic Sans MS"/>
                <a:cs typeface="Comic Sans MS"/>
                <a:sym typeface="Comic Sans MS"/>
              </a:rPr>
              <a:t>Bolstered the Christian religion among European nations. </a:t>
            </a:r>
            <a:endParaRPr>
              <a:solidFill>
                <a:srgbClr val="FF0000"/>
              </a:solidFill>
              <a:latin typeface="Comic Sans MS"/>
              <a:ea typeface="Comic Sans MS"/>
              <a:cs typeface="Comic Sans MS"/>
              <a:sym typeface="Comic Sans MS"/>
            </a:endParaRPr>
          </a:p>
          <a:p>
            <a:pPr marL="0" lvl="0" indent="0" algn="l" rtl="0">
              <a:spcBef>
                <a:spcPts val="1600"/>
              </a:spcBef>
              <a:spcAft>
                <a:spcPts val="1600"/>
              </a:spcAft>
              <a:buNone/>
            </a:pPr>
            <a:r>
              <a:rPr lang="en">
                <a:solidFill>
                  <a:srgbClr val="FF0000"/>
                </a:solidFill>
                <a:latin typeface="Comic Sans MS"/>
                <a:ea typeface="Comic Sans MS"/>
                <a:cs typeface="Comic Sans MS"/>
                <a:sym typeface="Comic Sans MS"/>
              </a:rPr>
              <a:t>Created the first parliamentary government system</a:t>
            </a:r>
            <a:endParaRPr>
              <a:solidFill>
                <a:srgbClr val="FF0000"/>
              </a:solidFill>
              <a:latin typeface="Comic Sans MS"/>
              <a:ea typeface="Comic Sans MS"/>
              <a:cs typeface="Comic Sans MS"/>
              <a:sym typeface="Comic Sans MS"/>
            </a:endParaRPr>
          </a:p>
        </p:txBody>
      </p:sp>
      <p:sp>
        <p:nvSpPr>
          <p:cNvPr id="185" name="Google Shape;185;p27"/>
          <p:cNvSpPr txBox="1">
            <a:spLocks noGrp="1"/>
          </p:cNvSpPr>
          <p:nvPr>
            <p:ph type="subTitle" idx="4294967295"/>
          </p:nvPr>
        </p:nvSpPr>
        <p:spPr>
          <a:xfrm>
            <a:off x="5113225" y="3250925"/>
            <a:ext cx="37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0000"/>
                </a:solidFill>
                <a:latin typeface="Comic Sans MS"/>
                <a:ea typeface="Comic Sans MS"/>
                <a:cs typeface="Comic Sans MS"/>
                <a:sym typeface="Comic Sans MS"/>
              </a:rPr>
              <a:t>  </a:t>
            </a:r>
            <a:endParaRPr>
              <a:solidFill>
                <a:srgbClr val="FF0000"/>
              </a:solidFill>
              <a:latin typeface="Comic Sans MS"/>
              <a:ea typeface="Comic Sans MS"/>
              <a:cs typeface="Comic Sans MS"/>
              <a:sym typeface="Comic Sans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 calcmode="lin" valueType="num">
                                      <p:cBhvr additive="base">
                                        <p:cTn id="7" dur="1000"/>
                                        <p:tgtEl>
                                          <p:spTgt spid="183"/>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84"/>
                                        </p:tgtEl>
                                        <p:attrNameLst>
                                          <p:attrName>style.visibility</p:attrName>
                                        </p:attrNameLst>
                                      </p:cBhvr>
                                      <p:to>
                                        <p:strVal val="visible"/>
                                      </p:to>
                                    </p:set>
                                    <p:animEffect transition="in" filter="fade">
                                      <p:cBhvr>
                                        <p:cTn id="10" dur="1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idx="4294967295"/>
          </p:nvPr>
        </p:nvSpPr>
        <p:spPr>
          <a:xfrm>
            <a:off x="374600" y="389150"/>
            <a:ext cx="59571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Where are the Viking from?</a:t>
            </a:r>
            <a:endParaRPr>
              <a:solidFill>
                <a:srgbClr val="FF0000"/>
              </a:solidFill>
              <a:latin typeface="Comic Sans MS"/>
              <a:ea typeface="Comic Sans MS"/>
              <a:cs typeface="Comic Sans MS"/>
              <a:sym typeface="Comic Sans MS"/>
            </a:endParaRPr>
          </a:p>
        </p:txBody>
      </p:sp>
      <p:sp>
        <p:nvSpPr>
          <p:cNvPr id="63" name="Google Shape;63;p14"/>
          <p:cNvSpPr txBox="1">
            <a:spLocks noGrp="1"/>
          </p:cNvSpPr>
          <p:nvPr>
            <p:ph type="subTitle" idx="4294967295"/>
          </p:nvPr>
        </p:nvSpPr>
        <p:spPr>
          <a:xfrm>
            <a:off x="212550" y="3638350"/>
            <a:ext cx="37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0000"/>
                </a:solidFill>
                <a:latin typeface="Comic Sans MS"/>
                <a:ea typeface="Comic Sans MS"/>
                <a:cs typeface="Comic Sans MS"/>
                <a:sym typeface="Comic Sans MS"/>
              </a:rPr>
              <a:t>The Vikings came from Norway, Sweden, and Denmark. This area is known as Scandinavia!</a:t>
            </a:r>
            <a:endParaRPr>
              <a:solidFill>
                <a:srgbClr val="FF0000"/>
              </a:solidFill>
              <a:latin typeface="Comic Sans MS"/>
              <a:ea typeface="Comic Sans MS"/>
              <a:cs typeface="Comic Sans MS"/>
              <a:sym typeface="Comic Sans MS"/>
            </a:endParaRPr>
          </a:p>
        </p:txBody>
      </p:sp>
      <p:sp>
        <p:nvSpPr>
          <p:cNvPr id="64" name="Google Shape;64;p14"/>
          <p:cNvSpPr txBox="1">
            <a:spLocks noGrp="1"/>
          </p:cNvSpPr>
          <p:nvPr>
            <p:ph type="subTitle" idx="4294967295"/>
          </p:nvPr>
        </p:nvSpPr>
        <p:spPr>
          <a:xfrm>
            <a:off x="4485375" y="1401575"/>
            <a:ext cx="37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0000"/>
                </a:solidFill>
                <a:latin typeface="Comic Sans MS"/>
                <a:ea typeface="Comic Sans MS"/>
                <a:cs typeface="Comic Sans MS"/>
                <a:sym typeface="Comic Sans MS"/>
              </a:rPr>
              <a:t>They sailed, traded, and raided across the Northern and central Europe during the 8th century to the late 11th century</a:t>
            </a:r>
            <a:endParaRPr>
              <a:solidFill>
                <a:srgbClr val="FF0000"/>
              </a:solidFill>
              <a:latin typeface="Comic Sans MS"/>
              <a:ea typeface="Comic Sans MS"/>
              <a:cs typeface="Comic Sans MS"/>
              <a:sym typeface="Comic Sans MS"/>
            </a:endParaRPr>
          </a:p>
        </p:txBody>
      </p:sp>
      <p:pic>
        <p:nvPicPr>
          <p:cNvPr id="65" name="Google Shape;65;p14" descr="Image result for map of scandinavia"/>
          <p:cNvPicPr preferRelativeResize="0"/>
          <p:nvPr/>
        </p:nvPicPr>
        <p:blipFill>
          <a:blip r:embed="rId3">
            <a:alphaModFix/>
          </a:blip>
          <a:stretch>
            <a:fillRect/>
          </a:stretch>
        </p:blipFill>
        <p:spPr>
          <a:xfrm>
            <a:off x="374600" y="898750"/>
            <a:ext cx="3128750" cy="2739600"/>
          </a:xfrm>
          <a:prstGeom prst="rect">
            <a:avLst/>
          </a:prstGeom>
          <a:noFill/>
          <a:ln w="19050" cap="flat" cmpd="sng">
            <a:solidFill>
              <a:srgbClr val="FF0000"/>
            </a:solidFill>
            <a:prstDash val="solid"/>
            <a:round/>
            <a:headEnd type="none" w="sm" len="sm"/>
            <a:tailEnd type="none" w="sm" len="sm"/>
          </a:ln>
        </p:spPr>
      </p:pic>
      <p:sp>
        <p:nvSpPr>
          <p:cNvPr id="66" name="Google Shape;66;p14"/>
          <p:cNvSpPr txBox="1"/>
          <p:nvPr/>
        </p:nvSpPr>
        <p:spPr>
          <a:xfrm rot="-3711078">
            <a:off x="860964" y="2148606"/>
            <a:ext cx="1936996" cy="40493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2400">
                <a:solidFill>
                  <a:srgbClr val="FF0000"/>
                </a:solidFill>
                <a:latin typeface="Comic Sans MS"/>
                <a:ea typeface="Comic Sans MS"/>
                <a:cs typeface="Comic Sans MS"/>
                <a:sym typeface="Comic Sans MS"/>
              </a:rPr>
              <a:t>Scandinavia</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p:tgtEl>
                                          <p:spTgt spid="62"/>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 calcmode="lin" valueType="num">
                                      <p:cBhvr additive="base">
                                        <p:cTn id="10" dur="1000"/>
                                        <p:tgtEl>
                                          <p:spTgt spid="65"/>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1000"/>
                                        <p:tgtEl>
                                          <p:spTgt spid="6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 presetClass="entr" presetSubtype="2" fill="hold" nodeType="after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1000"/>
                                        <p:tgtEl>
                                          <p:spTgt spid="64"/>
                                        </p:tgtEl>
                                        <p:attrNameLst>
                                          <p:attrName>ppt_x</p:attrName>
                                        </p:attrNameLst>
                                      </p:cBhvr>
                                      <p:tavLst>
                                        <p:tav tm="0">
                                          <p:val>
                                            <p:strVal val="#ppt_x+1"/>
                                          </p:val>
                                        </p:tav>
                                        <p:tav tm="100000">
                                          <p:val>
                                            <p:strVal val="#ppt_x"/>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idx="4294967295"/>
          </p:nvPr>
        </p:nvSpPr>
        <p:spPr>
          <a:xfrm>
            <a:off x="311700" y="403050"/>
            <a:ext cx="69714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What kind of a people were the Vikings?</a:t>
            </a:r>
            <a:endParaRPr>
              <a:solidFill>
                <a:srgbClr val="FF0000"/>
              </a:solidFill>
              <a:latin typeface="Comic Sans MS"/>
              <a:ea typeface="Comic Sans MS"/>
              <a:cs typeface="Comic Sans MS"/>
              <a:sym typeface="Comic Sans MS"/>
            </a:endParaRPr>
          </a:p>
        </p:txBody>
      </p:sp>
      <p:sp>
        <p:nvSpPr>
          <p:cNvPr id="72" name="Google Shape;72;p15"/>
          <p:cNvSpPr txBox="1">
            <a:spLocks noGrp="1"/>
          </p:cNvSpPr>
          <p:nvPr>
            <p:ph type="subTitle" idx="4294967295"/>
          </p:nvPr>
        </p:nvSpPr>
        <p:spPr>
          <a:xfrm>
            <a:off x="4916725" y="1753575"/>
            <a:ext cx="3720600" cy="50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Farmers</a:t>
            </a:r>
            <a:endParaRPr>
              <a:solidFill>
                <a:srgbClr val="FF0000"/>
              </a:solidFill>
              <a:latin typeface="Comic Sans MS"/>
              <a:ea typeface="Comic Sans MS"/>
              <a:cs typeface="Comic Sans MS"/>
              <a:sym typeface="Comic Sans MS"/>
            </a:endParaRPr>
          </a:p>
          <a:p>
            <a:pPr marL="457200" lvl="0" indent="0" algn="l" rtl="0">
              <a:spcBef>
                <a:spcPts val="1600"/>
              </a:spcBef>
              <a:spcAft>
                <a:spcPts val="0"/>
              </a:spcAft>
              <a:buNone/>
            </a:pPr>
            <a:endParaRPr>
              <a:solidFill>
                <a:srgbClr val="FF0000"/>
              </a:solidFill>
              <a:latin typeface="Comic Sans MS"/>
              <a:ea typeface="Comic Sans MS"/>
              <a:cs typeface="Comic Sans MS"/>
              <a:sym typeface="Comic Sans MS"/>
            </a:endParaRPr>
          </a:p>
          <a:p>
            <a:pPr marL="0" lvl="0" indent="0" algn="l" rtl="0">
              <a:spcBef>
                <a:spcPts val="1600"/>
              </a:spcBef>
              <a:spcAft>
                <a:spcPts val="1600"/>
              </a:spcAft>
              <a:buNone/>
            </a:pPr>
            <a:endParaRPr>
              <a:solidFill>
                <a:srgbClr val="FF0000"/>
              </a:solidFill>
              <a:latin typeface="Comic Sans MS"/>
              <a:ea typeface="Comic Sans MS"/>
              <a:cs typeface="Comic Sans MS"/>
              <a:sym typeface="Comic Sans MS"/>
            </a:endParaRPr>
          </a:p>
        </p:txBody>
      </p:sp>
      <p:pic>
        <p:nvPicPr>
          <p:cNvPr id="73" name="Google Shape;73;p15" descr="Image result for viking farmer painting"/>
          <p:cNvPicPr preferRelativeResize="0"/>
          <p:nvPr/>
        </p:nvPicPr>
        <p:blipFill>
          <a:blip r:embed="rId3">
            <a:alphaModFix/>
          </a:blip>
          <a:stretch>
            <a:fillRect/>
          </a:stretch>
        </p:blipFill>
        <p:spPr>
          <a:xfrm>
            <a:off x="28875" y="2543175"/>
            <a:ext cx="4286250" cy="2600325"/>
          </a:xfrm>
          <a:prstGeom prst="rect">
            <a:avLst/>
          </a:prstGeom>
          <a:noFill/>
          <a:ln>
            <a:noFill/>
          </a:ln>
        </p:spPr>
      </p:pic>
      <p:sp>
        <p:nvSpPr>
          <p:cNvPr id="74" name="Google Shape;74;p15"/>
          <p:cNvSpPr txBox="1"/>
          <p:nvPr/>
        </p:nvSpPr>
        <p:spPr>
          <a:xfrm>
            <a:off x="4916725" y="2086400"/>
            <a:ext cx="3000000" cy="602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Traders</a:t>
            </a:r>
            <a:endParaRPr/>
          </a:p>
        </p:txBody>
      </p:sp>
      <p:sp>
        <p:nvSpPr>
          <p:cNvPr id="75" name="Google Shape;75;p15"/>
          <p:cNvSpPr txBox="1"/>
          <p:nvPr/>
        </p:nvSpPr>
        <p:spPr>
          <a:xfrm>
            <a:off x="4916725" y="2429025"/>
            <a:ext cx="3000000" cy="602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Adventurers </a:t>
            </a:r>
            <a:endParaRPr sz="1800">
              <a:solidFill>
                <a:srgbClr val="FF0000"/>
              </a:solidFill>
              <a:latin typeface="Comic Sans MS"/>
              <a:ea typeface="Comic Sans MS"/>
              <a:cs typeface="Comic Sans MS"/>
              <a:sym typeface="Comic Sans MS"/>
            </a:endParaRPr>
          </a:p>
          <a:p>
            <a:pPr marL="0" lvl="0" indent="0" algn="l" rtl="0">
              <a:lnSpc>
                <a:spcPct val="115000"/>
              </a:lnSpc>
              <a:spcBef>
                <a:spcPts val="1600"/>
              </a:spcBef>
              <a:spcAft>
                <a:spcPts val="1600"/>
              </a:spcAft>
              <a:buNone/>
            </a:pPr>
            <a:endParaRPr/>
          </a:p>
        </p:txBody>
      </p:sp>
      <p:sp>
        <p:nvSpPr>
          <p:cNvPr id="76" name="Google Shape;76;p15"/>
          <p:cNvSpPr txBox="1"/>
          <p:nvPr/>
        </p:nvSpPr>
        <p:spPr>
          <a:xfrm>
            <a:off x="4916725" y="2794400"/>
            <a:ext cx="3000000" cy="602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Pirates?</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p:tgtEl>
                                          <p:spTgt spid="71"/>
                                        </p:tgtEl>
                                        <p:attrNameLst>
                                          <p:attrName>ppt_w</p:attrName>
                                        </p:attrNameLst>
                                      </p:cBhvr>
                                      <p:tavLst>
                                        <p:tav tm="0">
                                          <p:val>
                                            <p:strVal val="0"/>
                                          </p:val>
                                        </p:tav>
                                        <p:tav tm="100000">
                                          <p:val>
                                            <p:strVal val="#ppt_w"/>
                                          </p:val>
                                        </p:tav>
                                      </p:tavLst>
                                    </p:anim>
                                    <p:anim calcmode="lin" valueType="num">
                                      <p:cBhvr additive="base">
                                        <p:cTn id="8" dur="1000"/>
                                        <p:tgtEl>
                                          <p:spTgt spid="71"/>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fade">
                                      <p:cBhvr>
                                        <p:cTn id="11" dur="1000"/>
                                        <p:tgtEl>
                                          <p:spTgt spid="7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 calcmode="lin" valueType="num">
                                      <p:cBhvr additive="base">
                                        <p:cTn id="16" dur="1000"/>
                                        <p:tgtEl>
                                          <p:spTgt spid="7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anim calcmode="lin" valueType="num">
                                      <p:cBhvr additive="base">
                                        <p:cTn id="21" dur="1000"/>
                                        <p:tgtEl>
                                          <p:spTgt spid="7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75"/>
                                        </p:tgtEl>
                                        <p:attrNameLst>
                                          <p:attrName>style.visibility</p:attrName>
                                        </p:attrNameLst>
                                      </p:cBhvr>
                                      <p:to>
                                        <p:strVal val="visible"/>
                                      </p:to>
                                    </p:set>
                                    <p:anim calcmode="lin" valueType="num">
                                      <p:cBhvr additive="base">
                                        <p:cTn id="26" dur="1000"/>
                                        <p:tgtEl>
                                          <p:spTgt spid="75"/>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6"/>
                                        </p:tgtEl>
                                        <p:attrNameLst>
                                          <p:attrName>style.visibility</p:attrName>
                                        </p:attrNameLst>
                                      </p:cBhvr>
                                      <p:to>
                                        <p:strVal val="visible"/>
                                      </p:to>
                                    </p:set>
                                    <p:anim calcmode="lin" valueType="num">
                                      <p:cBhvr additive="base">
                                        <p:cTn id="31" dur="1000"/>
                                        <p:tgtEl>
                                          <p:spTgt spid="7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1446425" y="358975"/>
            <a:ext cx="63534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Social class structure</a:t>
            </a:r>
            <a:endParaRPr>
              <a:solidFill>
                <a:srgbClr val="FF0000"/>
              </a:solidFill>
              <a:latin typeface="Comic Sans MS"/>
              <a:ea typeface="Comic Sans MS"/>
              <a:cs typeface="Comic Sans MS"/>
              <a:sym typeface="Comic Sans MS"/>
            </a:endParaRPr>
          </a:p>
        </p:txBody>
      </p:sp>
      <p:sp>
        <p:nvSpPr>
          <p:cNvPr id="82" name="Google Shape;82;p16"/>
          <p:cNvSpPr txBox="1">
            <a:spLocks noGrp="1"/>
          </p:cNvSpPr>
          <p:nvPr>
            <p:ph type="subTitle" idx="4294967295"/>
          </p:nvPr>
        </p:nvSpPr>
        <p:spPr>
          <a:xfrm>
            <a:off x="6078425" y="1477575"/>
            <a:ext cx="3720600" cy="50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King/Queen/Earl</a:t>
            </a:r>
            <a:endParaRPr>
              <a:solidFill>
                <a:srgbClr val="FF0000"/>
              </a:solidFill>
              <a:latin typeface="Comic Sans MS"/>
              <a:ea typeface="Comic Sans MS"/>
              <a:cs typeface="Comic Sans MS"/>
              <a:sym typeface="Comic Sans MS"/>
            </a:endParaRPr>
          </a:p>
          <a:p>
            <a:pPr marL="0" lvl="0" indent="0" algn="l" rtl="0">
              <a:spcBef>
                <a:spcPts val="1600"/>
              </a:spcBef>
              <a:spcAft>
                <a:spcPts val="0"/>
              </a:spcAft>
              <a:buNone/>
            </a:pPr>
            <a:endParaRPr>
              <a:solidFill>
                <a:srgbClr val="FF0000"/>
              </a:solidFill>
              <a:latin typeface="Comic Sans MS"/>
              <a:ea typeface="Comic Sans MS"/>
              <a:cs typeface="Comic Sans MS"/>
              <a:sym typeface="Comic Sans MS"/>
            </a:endParaRPr>
          </a:p>
          <a:p>
            <a:pPr marL="0" lvl="0" indent="0" algn="l" rtl="0">
              <a:spcBef>
                <a:spcPts val="1600"/>
              </a:spcBef>
              <a:spcAft>
                <a:spcPts val="1600"/>
              </a:spcAft>
              <a:buNone/>
            </a:pPr>
            <a:endParaRPr>
              <a:solidFill>
                <a:srgbClr val="FF0000"/>
              </a:solidFill>
              <a:latin typeface="Comic Sans MS"/>
              <a:ea typeface="Comic Sans MS"/>
              <a:cs typeface="Comic Sans MS"/>
              <a:sym typeface="Comic Sans MS"/>
            </a:endParaRPr>
          </a:p>
        </p:txBody>
      </p:sp>
      <p:pic>
        <p:nvPicPr>
          <p:cNvPr id="83" name="Google Shape;83;p16" descr="Social-Classes-Viking-Society-viking-age-vikings-karls-jarls-nobles-kings"/>
          <p:cNvPicPr preferRelativeResize="0"/>
          <p:nvPr/>
        </p:nvPicPr>
        <p:blipFill>
          <a:blip r:embed="rId3">
            <a:alphaModFix/>
          </a:blip>
          <a:stretch>
            <a:fillRect/>
          </a:stretch>
        </p:blipFill>
        <p:spPr>
          <a:xfrm>
            <a:off x="311700" y="1295175"/>
            <a:ext cx="5810800" cy="3268575"/>
          </a:xfrm>
          <a:prstGeom prst="rect">
            <a:avLst/>
          </a:prstGeom>
          <a:noFill/>
          <a:ln>
            <a:noFill/>
          </a:ln>
        </p:spPr>
      </p:pic>
      <p:sp>
        <p:nvSpPr>
          <p:cNvPr id="84" name="Google Shape;84;p16"/>
          <p:cNvSpPr txBox="1"/>
          <p:nvPr/>
        </p:nvSpPr>
        <p:spPr>
          <a:xfrm>
            <a:off x="6202400" y="2097850"/>
            <a:ext cx="3000000" cy="602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Jarls</a:t>
            </a:r>
            <a:endParaRPr sz="1800">
              <a:solidFill>
                <a:srgbClr val="FF0000"/>
              </a:solidFill>
              <a:latin typeface="Comic Sans MS"/>
              <a:ea typeface="Comic Sans MS"/>
              <a:cs typeface="Comic Sans MS"/>
              <a:sym typeface="Comic Sans MS"/>
            </a:endParaRPr>
          </a:p>
          <a:p>
            <a:pPr marL="0" lvl="0" indent="0" algn="l" rtl="0">
              <a:lnSpc>
                <a:spcPct val="115000"/>
              </a:lnSpc>
              <a:spcBef>
                <a:spcPts val="1600"/>
              </a:spcBef>
              <a:spcAft>
                <a:spcPts val="1600"/>
              </a:spcAft>
              <a:buNone/>
            </a:pPr>
            <a:endParaRPr/>
          </a:p>
        </p:txBody>
      </p:sp>
      <p:sp>
        <p:nvSpPr>
          <p:cNvPr id="85" name="Google Shape;85;p16"/>
          <p:cNvSpPr txBox="1"/>
          <p:nvPr/>
        </p:nvSpPr>
        <p:spPr>
          <a:xfrm>
            <a:off x="6347400" y="2928763"/>
            <a:ext cx="3000000" cy="503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Karls</a:t>
            </a:r>
            <a:endParaRPr sz="1800">
              <a:solidFill>
                <a:srgbClr val="FF0000"/>
              </a:solidFill>
              <a:latin typeface="Comic Sans MS"/>
              <a:ea typeface="Comic Sans MS"/>
              <a:cs typeface="Comic Sans MS"/>
              <a:sym typeface="Comic Sans MS"/>
            </a:endParaRPr>
          </a:p>
          <a:p>
            <a:pPr marL="0" lvl="0" indent="0" algn="l" rtl="0">
              <a:lnSpc>
                <a:spcPct val="115000"/>
              </a:lnSpc>
              <a:spcBef>
                <a:spcPts val="1600"/>
              </a:spcBef>
              <a:spcAft>
                <a:spcPts val="1600"/>
              </a:spcAft>
              <a:buNone/>
            </a:pPr>
            <a:endParaRPr>
              <a:solidFill>
                <a:schemeClr val="dk1"/>
              </a:solidFill>
            </a:endParaRPr>
          </a:p>
        </p:txBody>
      </p:sp>
      <p:sp>
        <p:nvSpPr>
          <p:cNvPr id="86" name="Google Shape;86;p16"/>
          <p:cNvSpPr txBox="1"/>
          <p:nvPr/>
        </p:nvSpPr>
        <p:spPr>
          <a:xfrm>
            <a:off x="6495800" y="3801450"/>
            <a:ext cx="3000000" cy="602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Slaves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1000"/>
                                        <p:tgtEl>
                                          <p:spTgt spid="8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10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anim calcmode="lin" valueType="num">
                                      <p:cBhvr additive="base">
                                        <p:cTn id="15" dur="1000"/>
                                        <p:tgtEl>
                                          <p:spTgt spid="8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additive="base">
                                        <p:cTn id="19" dur="1000"/>
                                        <p:tgtEl>
                                          <p:spTgt spid="84"/>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1000"/>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4" fill="hold" nodeType="afterEffect">
                                  <p:stCondLst>
                                    <p:cond delay="0"/>
                                  </p:stCondLst>
                                  <p:childTnLst>
                                    <p:set>
                                      <p:cBhvr>
                                        <p:cTn id="26" dur="1" fill="hold">
                                          <p:stCondLst>
                                            <p:cond delay="0"/>
                                          </p:stCondLst>
                                        </p:cTn>
                                        <p:tgtEl>
                                          <p:spTgt spid="86"/>
                                        </p:tgtEl>
                                        <p:attrNameLst>
                                          <p:attrName>style.visibility</p:attrName>
                                        </p:attrNameLst>
                                      </p:cBhvr>
                                      <p:to>
                                        <p:strVal val="visible"/>
                                      </p:to>
                                    </p:set>
                                    <p:anim calcmode="lin" valueType="num">
                                      <p:cBhvr additive="base">
                                        <p:cTn id="27" dur="1000"/>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idx="4294967295"/>
          </p:nvPr>
        </p:nvSpPr>
        <p:spPr>
          <a:xfrm>
            <a:off x="311700" y="403050"/>
            <a:ext cx="63534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What language did they speak?</a:t>
            </a:r>
            <a:endParaRPr>
              <a:solidFill>
                <a:srgbClr val="FF0000"/>
              </a:solidFill>
              <a:latin typeface="Comic Sans MS"/>
              <a:ea typeface="Comic Sans MS"/>
              <a:cs typeface="Comic Sans MS"/>
              <a:sym typeface="Comic Sans MS"/>
            </a:endParaRPr>
          </a:p>
        </p:txBody>
      </p:sp>
      <p:sp>
        <p:nvSpPr>
          <p:cNvPr id="92" name="Google Shape;92;p17"/>
          <p:cNvSpPr txBox="1">
            <a:spLocks noGrp="1"/>
          </p:cNvSpPr>
          <p:nvPr>
            <p:ph type="subTitle" idx="4294967295"/>
          </p:nvPr>
        </p:nvSpPr>
        <p:spPr>
          <a:xfrm>
            <a:off x="203025" y="1376575"/>
            <a:ext cx="3720600" cy="174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The Viking society created their own alphabet, outside of the traditional latin based letters, called younger futhark.</a:t>
            </a:r>
            <a:endParaRPr>
              <a:solidFill>
                <a:srgbClr val="FF0000"/>
              </a:solidFill>
              <a:latin typeface="Comic Sans MS"/>
              <a:ea typeface="Comic Sans MS"/>
              <a:cs typeface="Comic Sans MS"/>
              <a:sym typeface="Comic Sans MS"/>
            </a:endParaRPr>
          </a:p>
          <a:p>
            <a:pPr marL="0" lvl="0" indent="0" algn="l" rtl="0">
              <a:spcBef>
                <a:spcPts val="1600"/>
              </a:spcBef>
              <a:spcAft>
                <a:spcPts val="0"/>
              </a:spcAft>
              <a:buNone/>
            </a:pPr>
            <a:endParaRPr>
              <a:solidFill>
                <a:srgbClr val="FF0000"/>
              </a:solidFill>
              <a:latin typeface="Comic Sans MS"/>
              <a:ea typeface="Comic Sans MS"/>
              <a:cs typeface="Comic Sans MS"/>
              <a:sym typeface="Comic Sans MS"/>
            </a:endParaRPr>
          </a:p>
          <a:p>
            <a:pPr marL="0" lvl="0" indent="0" algn="l" rtl="0">
              <a:spcBef>
                <a:spcPts val="1600"/>
              </a:spcBef>
              <a:spcAft>
                <a:spcPts val="1600"/>
              </a:spcAft>
              <a:buNone/>
            </a:pPr>
            <a:endParaRPr>
              <a:solidFill>
                <a:srgbClr val="FF0000"/>
              </a:solidFill>
              <a:latin typeface="Comic Sans MS"/>
              <a:ea typeface="Comic Sans MS"/>
              <a:cs typeface="Comic Sans MS"/>
              <a:sym typeface="Comic Sans MS"/>
            </a:endParaRPr>
          </a:p>
        </p:txBody>
      </p:sp>
      <p:sp>
        <p:nvSpPr>
          <p:cNvPr id="93" name="Google Shape;93;p17"/>
          <p:cNvSpPr txBox="1">
            <a:spLocks noGrp="1"/>
          </p:cNvSpPr>
          <p:nvPr>
            <p:ph type="subTitle" idx="4294967295"/>
          </p:nvPr>
        </p:nvSpPr>
        <p:spPr>
          <a:xfrm>
            <a:off x="5113225" y="3250925"/>
            <a:ext cx="37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0000"/>
                </a:solidFill>
                <a:latin typeface="Comic Sans MS"/>
                <a:ea typeface="Comic Sans MS"/>
                <a:cs typeface="Comic Sans MS"/>
                <a:sym typeface="Comic Sans MS"/>
              </a:rPr>
              <a:t> </a:t>
            </a:r>
            <a:endParaRPr>
              <a:solidFill>
                <a:srgbClr val="FF0000"/>
              </a:solidFill>
              <a:latin typeface="Comic Sans MS"/>
              <a:ea typeface="Comic Sans MS"/>
              <a:cs typeface="Comic Sans MS"/>
              <a:sym typeface="Comic Sans MS"/>
            </a:endParaRPr>
          </a:p>
        </p:txBody>
      </p:sp>
      <p:pic>
        <p:nvPicPr>
          <p:cNvPr id="94" name="Google Shape;94;p17" descr="The Viking Alphabet"/>
          <p:cNvPicPr preferRelativeResize="0"/>
          <p:nvPr/>
        </p:nvPicPr>
        <p:blipFill>
          <a:blip r:embed="rId3">
            <a:alphaModFix/>
          </a:blip>
          <a:stretch>
            <a:fillRect/>
          </a:stretch>
        </p:blipFill>
        <p:spPr>
          <a:xfrm>
            <a:off x="4858350" y="1509275"/>
            <a:ext cx="2467325" cy="1741650"/>
          </a:xfrm>
          <a:prstGeom prst="rect">
            <a:avLst/>
          </a:prstGeom>
          <a:noFill/>
          <a:ln w="28575" cap="flat" cmpd="sng">
            <a:solidFill>
              <a:srgbClr val="FF0000"/>
            </a:solidFill>
            <a:prstDash val="solid"/>
            <a:round/>
            <a:headEnd type="none" w="sm" len="sm"/>
            <a:tailEnd type="none" w="sm" len="sm"/>
          </a:ln>
        </p:spPr>
      </p:pic>
      <p:pic>
        <p:nvPicPr>
          <p:cNvPr id="95" name="Google Shape;95;p17" descr="Danes-Swedes-spoke-Old-East-Norse-Norwegians-Old-West-Norse-Vikings-Viking-age"/>
          <p:cNvPicPr preferRelativeResize="0"/>
          <p:nvPr/>
        </p:nvPicPr>
        <p:blipFill>
          <a:blip r:embed="rId4">
            <a:alphaModFix/>
          </a:blip>
          <a:stretch>
            <a:fillRect/>
          </a:stretch>
        </p:blipFill>
        <p:spPr>
          <a:xfrm>
            <a:off x="5929350" y="3250925"/>
            <a:ext cx="3203075" cy="1892575"/>
          </a:xfrm>
          <a:prstGeom prst="rect">
            <a:avLst/>
          </a:prstGeom>
          <a:noFill/>
          <a:ln w="28575" cap="flat" cmpd="sng">
            <a:solidFill>
              <a:srgbClr val="FF0000"/>
            </a:solidFill>
            <a:prstDash val="solid"/>
            <a:round/>
            <a:headEnd type="none" w="sm" len="sm"/>
            <a:tailEnd type="none" w="sm" len="sm"/>
          </a:ln>
        </p:spPr>
      </p:pic>
      <p:sp>
        <p:nvSpPr>
          <p:cNvPr id="96" name="Google Shape;96;p17"/>
          <p:cNvSpPr txBox="1"/>
          <p:nvPr/>
        </p:nvSpPr>
        <p:spPr>
          <a:xfrm>
            <a:off x="203025" y="3118375"/>
            <a:ext cx="3356100" cy="1837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Spoke “Old Norse” which is difficult to translate but resembles the Swedish language </a:t>
            </a:r>
            <a:endParaRPr sz="1800">
              <a:solidFill>
                <a:srgbClr val="FF0000"/>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Runes</a:t>
            </a:r>
            <a:endParaRPr sz="1800">
              <a:solidFill>
                <a:srgbClr val="FF0000"/>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Sagas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1000"/>
                                        <p:tgtEl>
                                          <p:spTgt spid="91"/>
                                        </p:tgtEl>
                                        <p:attrNameLst>
                                          <p:attrName>ppt_w</p:attrName>
                                        </p:attrNameLst>
                                      </p:cBhvr>
                                      <p:tavLst>
                                        <p:tav tm="0">
                                          <p:val>
                                            <p:strVal val="0"/>
                                          </p:val>
                                        </p:tav>
                                        <p:tav tm="100000">
                                          <p:val>
                                            <p:strVal val="#ppt_w"/>
                                          </p:val>
                                        </p:tav>
                                      </p:tavLst>
                                    </p:anim>
                                    <p:anim calcmode="lin" valueType="num">
                                      <p:cBhvr additive="base">
                                        <p:cTn id="8" dur="1000"/>
                                        <p:tgtEl>
                                          <p:spTgt spid="9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fade">
                                      <p:cBhvr>
                                        <p:cTn id="13" dur="1000"/>
                                        <p:tgtEl>
                                          <p:spTgt spid="92"/>
                                        </p:tgtEl>
                                      </p:cBhvr>
                                    </p:animEffect>
                                  </p:childTnLst>
                                </p:cTn>
                              </p:par>
                              <p:par>
                                <p:cTn id="14" presetID="10" presetClass="entr" presetSubtype="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1000"/>
                                        <p:tgtEl>
                                          <p:spTgt spid="9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96"/>
                                        </p:tgtEl>
                                        <p:attrNameLst>
                                          <p:attrName>style.visibility</p:attrName>
                                        </p:attrNameLst>
                                      </p:cBhvr>
                                      <p:to>
                                        <p:strVal val="visible"/>
                                      </p:to>
                                    </p:set>
                                    <p:anim calcmode="lin" valueType="num">
                                      <p:cBhvr additive="base">
                                        <p:cTn id="21" dur="1000"/>
                                        <p:tgtEl>
                                          <p:spTgt spid="96"/>
                                        </p:tgtEl>
                                        <p:attrNameLst>
                                          <p:attrName>ppt_x</p:attrName>
                                        </p:attrNameLst>
                                      </p:cBhvr>
                                      <p:tavLst>
                                        <p:tav tm="0">
                                          <p:val>
                                            <p:strVal val="#ppt_x+1"/>
                                          </p:val>
                                        </p:tav>
                                        <p:tav tm="100000">
                                          <p:val>
                                            <p:strVal val="#ppt_x"/>
                                          </p:val>
                                        </p:tav>
                                      </p:tavLst>
                                    </p:anim>
                                  </p:childTnLst>
                                </p:cTn>
                              </p:par>
                              <p:par>
                                <p:cTn id="22" presetID="2" presetClass="entr" presetSubtype="2" fill="hold" nodeType="withEffect">
                                  <p:stCondLst>
                                    <p:cond delay="0"/>
                                  </p:stCondLst>
                                  <p:childTnLst>
                                    <p:set>
                                      <p:cBhvr>
                                        <p:cTn id="23" dur="1" fill="hold">
                                          <p:stCondLst>
                                            <p:cond delay="0"/>
                                          </p:stCondLst>
                                        </p:cTn>
                                        <p:tgtEl>
                                          <p:spTgt spid="95"/>
                                        </p:tgtEl>
                                        <p:attrNameLst>
                                          <p:attrName>style.visibility</p:attrName>
                                        </p:attrNameLst>
                                      </p:cBhvr>
                                      <p:to>
                                        <p:strVal val="visible"/>
                                      </p:to>
                                    </p:set>
                                    <p:anim calcmode="lin" valueType="num">
                                      <p:cBhvr additive="base">
                                        <p:cTn id="24" dur="1000"/>
                                        <p:tgtEl>
                                          <p:spTgt spid="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idx="4294967295"/>
          </p:nvPr>
        </p:nvSpPr>
        <p:spPr>
          <a:xfrm>
            <a:off x="311700" y="403050"/>
            <a:ext cx="63534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The Viking Expansion!</a:t>
            </a:r>
            <a:endParaRPr>
              <a:solidFill>
                <a:srgbClr val="FF0000"/>
              </a:solidFill>
              <a:latin typeface="Comic Sans MS"/>
              <a:ea typeface="Comic Sans MS"/>
              <a:cs typeface="Comic Sans MS"/>
              <a:sym typeface="Comic Sans MS"/>
            </a:endParaRPr>
          </a:p>
        </p:txBody>
      </p:sp>
      <p:sp>
        <p:nvSpPr>
          <p:cNvPr id="102" name="Google Shape;102;p18"/>
          <p:cNvSpPr txBox="1">
            <a:spLocks noGrp="1"/>
          </p:cNvSpPr>
          <p:nvPr>
            <p:ph type="subTitle" idx="4294967295"/>
          </p:nvPr>
        </p:nvSpPr>
        <p:spPr>
          <a:xfrm>
            <a:off x="190500" y="1864625"/>
            <a:ext cx="3720600" cy="299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From AD 800 to 1200</a:t>
            </a:r>
            <a:endParaRPr>
              <a:solidFill>
                <a:srgbClr val="FF0000"/>
              </a:solidFill>
              <a:latin typeface="Comic Sans MS"/>
              <a:ea typeface="Comic Sans MS"/>
              <a:cs typeface="Comic Sans MS"/>
              <a:sym typeface="Comic Sans MS"/>
            </a:endParaRPr>
          </a:p>
          <a:p>
            <a:pPr marL="0" lvl="0" indent="0" algn="l" rtl="0">
              <a:spcBef>
                <a:spcPts val="1600"/>
              </a:spcBef>
              <a:spcAft>
                <a:spcPts val="0"/>
              </a:spcAft>
              <a:buNone/>
            </a:pPr>
            <a:r>
              <a:rPr lang="en">
                <a:solidFill>
                  <a:srgbClr val="FF0000"/>
                </a:solidFill>
                <a:latin typeface="Comic Sans MS"/>
                <a:ea typeface="Comic Sans MS"/>
                <a:cs typeface="Comic Sans MS"/>
                <a:sym typeface="Comic Sans MS"/>
              </a:rPr>
              <a:t>Viking raids occurred all over Great Britain, France and even </a:t>
            </a:r>
            <a:endParaRPr>
              <a:solidFill>
                <a:srgbClr val="FF0000"/>
              </a:solidFill>
              <a:latin typeface="Comic Sans MS"/>
              <a:ea typeface="Comic Sans MS"/>
              <a:cs typeface="Comic Sans MS"/>
              <a:sym typeface="Comic Sans MS"/>
            </a:endParaRPr>
          </a:p>
          <a:p>
            <a:pPr marL="0" lvl="0" indent="0" algn="l" rtl="0">
              <a:spcBef>
                <a:spcPts val="1600"/>
              </a:spcBef>
              <a:spcAft>
                <a:spcPts val="0"/>
              </a:spcAft>
              <a:buNone/>
            </a:pPr>
            <a:endParaRPr>
              <a:solidFill>
                <a:srgbClr val="FF0000"/>
              </a:solidFill>
              <a:latin typeface="Comic Sans MS"/>
              <a:ea typeface="Comic Sans MS"/>
              <a:cs typeface="Comic Sans MS"/>
              <a:sym typeface="Comic Sans MS"/>
            </a:endParaRPr>
          </a:p>
          <a:p>
            <a:pPr marL="0" lvl="0" indent="0" algn="l" rtl="0">
              <a:spcBef>
                <a:spcPts val="1600"/>
              </a:spcBef>
              <a:spcAft>
                <a:spcPts val="1600"/>
              </a:spcAft>
              <a:buNone/>
            </a:pPr>
            <a:endParaRPr>
              <a:solidFill>
                <a:srgbClr val="FF0000"/>
              </a:solidFill>
              <a:latin typeface="Comic Sans MS"/>
              <a:ea typeface="Comic Sans MS"/>
              <a:cs typeface="Comic Sans MS"/>
              <a:sym typeface="Comic Sans MS"/>
            </a:endParaRPr>
          </a:p>
        </p:txBody>
      </p:sp>
      <p:sp>
        <p:nvSpPr>
          <p:cNvPr id="103" name="Google Shape;103;p18"/>
          <p:cNvSpPr txBox="1">
            <a:spLocks noGrp="1"/>
          </p:cNvSpPr>
          <p:nvPr>
            <p:ph type="subTitle" idx="4294967295"/>
          </p:nvPr>
        </p:nvSpPr>
        <p:spPr>
          <a:xfrm>
            <a:off x="5113225" y="3250925"/>
            <a:ext cx="37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0000"/>
                </a:solidFill>
                <a:latin typeface="Comic Sans MS"/>
                <a:ea typeface="Comic Sans MS"/>
                <a:cs typeface="Comic Sans MS"/>
                <a:sym typeface="Comic Sans MS"/>
              </a:rPr>
              <a:t> </a:t>
            </a:r>
            <a:endParaRPr>
              <a:solidFill>
                <a:srgbClr val="FF0000"/>
              </a:solidFill>
              <a:latin typeface="Comic Sans MS"/>
              <a:ea typeface="Comic Sans MS"/>
              <a:cs typeface="Comic Sans MS"/>
              <a:sym typeface="Comic Sans MS"/>
            </a:endParaRPr>
          </a:p>
        </p:txBody>
      </p:sp>
      <p:pic>
        <p:nvPicPr>
          <p:cNvPr id="104" name="Google Shape;104;p18" descr="In which John Green teaches you about Vikings! That's right, one of our most requested subjects, the Vikings, right here on Crash Course. So what's the deal with Vikings? Well, the stuff you've heard about them may not be true. The Vikings weren't just pagan raiders striking terror into the hearts of defenseless European Christendom. They were some of the greatest travelers of their time, and they weren't always traveling to steal. In a lot of cases, they were traveling to trade. John will teach you about Viking trade goods, Norse Mythology, and yes, there will be blood, guts, and dragons. OK?&#10;&#10;You can directly support Crash Course at https://www.patreon.com/crashcourse Subscribe for as little as $0 to keep up with everything we're doing. Free is nice, but if you can afford to pay a little every month, it really helps us to continue producing this content." title="The Vikings! - Crash Course World History 224">
            <a:hlinkClick r:id="rId3"/>
          </p:cNvPr>
          <p:cNvPicPr preferRelativeResize="0"/>
          <p:nvPr/>
        </p:nvPicPr>
        <p:blipFill>
          <a:blip r:embed="rId4">
            <a:alphaModFix/>
          </a:blip>
          <a:stretch>
            <a:fillRect/>
          </a:stretch>
        </p:blipFill>
        <p:spPr>
          <a:xfrm>
            <a:off x="5371817" y="2261229"/>
            <a:ext cx="3203411" cy="2402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1000"/>
                                        <p:tgtEl>
                                          <p:spTgt spid="101"/>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2"/>
                                        </p:tgtEl>
                                        <p:attrNameLst>
                                          <p:attrName>style.visibility</p:attrName>
                                        </p:attrNameLst>
                                      </p:cBhvr>
                                      <p:to>
                                        <p:strVal val="visible"/>
                                      </p:to>
                                    </p:set>
                                    <p:anim calcmode="lin" valueType="num">
                                      <p:cBhvr additive="base">
                                        <p:cTn id="11" dur="1000"/>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ctrTitle" idx="4294967295"/>
          </p:nvPr>
        </p:nvSpPr>
        <p:spPr>
          <a:xfrm>
            <a:off x="311700" y="403050"/>
            <a:ext cx="63534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Why did they raid?</a:t>
            </a:r>
            <a:endParaRPr>
              <a:solidFill>
                <a:srgbClr val="FF0000"/>
              </a:solidFill>
              <a:latin typeface="Comic Sans MS"/>
              <a:ea typeface="Comic Sans MS"/>
              <a:cs typeface="Comic Sans MS"/>
              <a:sym typeface="Comic Sans MS"/>
            </a:endParaRPr>
          </a:p>
        </p:txBody>
      </p:sp>
      <p:sp>
        <p:nvSpPr>
          <p:cNvPr id="110" name="Google Shape;110;p19"/>
          <p:cNvSpPr txBox="1">
            <a:spLocks noGrp="1"/>
          </p:cNvSpPr>
          <p:nvPr>
            <p:ph type="subTitle" idx="4294967295"/>
          </p:nvPr>
        </p:nvSpPr>
        <p:spPr>
          <a:xfrm>
            <a:off x="212550" y="1214650"/>
            <a:ext cx="3720600" cy="590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Hope for new land</a:t>
            </a:r>
            <a:endParaRPr>
              <a:solidFill>
                <a:srgbClr val="FF0000"/>
              </a:solidFill>
              <a:latin typeface="Comic Sans MS"/>
              <a:ea typeface="Comic Sans MS"/>
              <a:cs typeface="Comic Sans MS"/>
              <a:sym typeface="Comic Sans MS"/>
            </a:endParaRPr>
          </a:p>
          <a:p>
            <a:pPr marL="0" lvl="0" indent="0" algn="l" rtl="0">
              <a:spcBef>
                <a:spcPts val="1600"/>
              </a:spcBef>
              <a:spcAft>
                <a:spcPts val="1600"/>
              </a:spcAft>
              <a:buNone/>
            </a:pPr>
            <a:endParaRPr>
              <a:solidFill>
                <a:srgbClr val="FF0000"/>
              </a:solidFill>
              <a:latin typeface="Comic Sans MS"/>
              <a:ea typeface="Comic Sans MS"/>
              <a:cs typeface="Comic Sans MS"/>
              <a:sym typeface="Comic Sans MS"/>
            </a:endParaRPr>
          </a:p>
        </p:txBody>
      </p:sp>
      <p:sp>
        <p:nvSpPr>
          <p:cNvPr id="111" name="Google Shape;111;p19"/>
          <p:cNvSpPr txBox="1">
            <a:spLocks noGrp="1"/>
          </p:cNvSpPr>
          <p:nvPr>
            <p:ph type="subTitle" idx="4294967295"/>
          </p:nvPr>
        </p:nvSpPr>
        <p:spPr>
          <a:xfrm>
            <a:off x="5113225" y="3250925"/>
            <a:ext cx="37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0000"/>
                </a:solidFill>
                <a:latin typeface="Comic Sans MS"/>
                <a:ea typeface="Comic Sans MS"/>
                <a:cs typeface="Comic Sans MS"/>
                <a:sym typeface="Comic Sans MS"/>
              </a:rPr>
              <a:t> </a:t>
            </a:r>
            <a:endParaRPr>
              <a:solidFill>
                <a:srgbClr val="FF0000"/>
              </a:solidFill>
              <a:latin typeface="Comic Sans MS"/>
              <a:ea typeface="Comic Sans MS"/>
              <a:cs typeface="Comic Sans MS"/>
              <a:sym typeface="Comic Sans MS"/>
            </a:endParaRPr>
          </a:p>
        </p:txBody>
      </p:sp>
      <p:pic>
        <p:nvPicPr>
          <p:cNvPr id="112" name="Google Shape;112;p19" descr="Image result for viking raid painting"/>
          <p:cNvPicPr preferRelativeResize="0"/>
          <p:nvPr/>
        </p:nvPicPr>
        <p:blipFill>
          <a:blip r:embed="rId3">
            <a:alphaModFix/>
          </a:blip>
          <a:stretch>
            <a:fillRect/>
          </a:stretch>
        </p:blipFill>
        <p:spPr>
          <a:xfrm>
            <a:off x="5927050" y="2939875"/>
            <a:ext cx="3076675" cy="2129725"/>
          </a:xfrm>
          <a:prstGeom prst="rect">
            <a:avLst/>
          </a:prstGeom>
          <a:noFill/>
          <a:ln w="38100" cap="flat" cmpd="sng">
            <a:solidFill>
              <a:srgbClr val="FF0000"/>
            </a:solidFill>
            <a:prstDash val="solid"/>
            <a:round/>
            <a:headEnd type="none" w="sm" len="sm"/>
            <a:tailEnd type="none" w="sm" len="sm"/>
          </a:ln>
        </p:spPr>
      </p:pic>
      <p:sp>
        <p:nvSpPr>
          <p:cNvPr id="113" name="Google Shape;113;p19"/>
          <p:cNvSpPr txBox="1"/>
          <p:nvPr/>
        </p:nvSpPr>
        <p:spPr>
          <a:xfrm>
            <a:off x="489275" y="1736775"/>
            <a:ext cx="3610200" cy="731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Overpopulated homeland</a:t>
            </a:r>
            <a:endParaRPr sz="1800">
              <a:solidFill>
                <a:srgbClr val="FF0000"/>
              </a:solidFill>
              <a:latin typeface="Comic Sans MS"/>
              <a:ea typeface="Comic Sans MS"/>
              <a:cs typeface="Comic Sans MS"/>
              <a:sym typeface="Comic Sans MS"/>
            </a:endParaRPr>
          </a:p>
          <a:p>
            <a:pPr marL="0" lvl="0" indent="0" algn="l" rtl="0">
              <a:lnSpc>
                <a:spcPct val="115000"/>
              </a:lnSpc>
              <a:spcBef>
                <a:spcPts val="1600"/>
              </a:spcBef>
              <a:spcAft>
                <a:spcPts val="1600"/>
              </a:spcAft>
              <a:buNone/>
            </a:pPr>
            <a:endParaRPr/>
          </a:p>
        </p:txBody>
      </p:sp>
      <p:sp>
        <p:nvSpPr>
          <p:cNvPr id="114" name="Google Shape;114;p19"/>
          <p:cNvSpPr txBox="1"/>
          <p:nvPr/>
        </p:nvSpPr>
        <p:spPr>
          <a:xfrm>
            <a:off x="961625" y="2276550"/>
            <a:ext cx="2665500" cy="590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Economic growth</a:t>
            </a:r>
            <a:endParaRPr sz="1800">
              <a:solidFill>
                <a:srgbClr val="FF0000"/>
              </a:solidFill>
              <a:latin typeface="Comic Sans MS"/>
              <a:ea typeface="Comic Sans MS"/>
              <a:cs typeface="Comic Sans MS"/>
              <a:sym typeface="Comic Sans MS"/>
            </a:endParaRPr>
          </a:p>
          <a:p>
            <a:pPr marL="0" lvl="0" indent="0" algn="l" rtl="0">
              <a:lnSpc>
                <a:spcPct val="115000"/>
              </a:lnSpc>
              <a:spcBef>
                <a:spcPts val="1600"/>
              </a:spcBef>
              <a:spcAft>
                <a:spcPts val="1600"/>
              </a:spcAft>
              <a:buNone/>
            </a:pPr>
            <a:endParaRPr/>
          </a:p>
        </p:txBody>
      </p:sp>
      <p:sp>
        <p:nvSpPr>
          <p:cNvPr id="115" name="Google Shape;115;p19"/>
          <p:cNvSpPr txBox="1"/>
          <p:nvPr/>
        </p:nvSpPr>
        <p:spPr>
          <a:xfrm>
            <a:off x="1332700" y="2774175"/>
            <a:ext cx="2868000" cy="731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Internal conflicts</a:t>
            </a:r>
            <a:endParaRPr sz="1800">
              <a:solidFill>
                <a:srgbClr val="FF0000"/>
              </a:solidFill>
              <a:latin typeface="Comic Sans MS"/>
              <a:ea typeface="Comic Sans MS"/>
              <a:cs typeface="Comic Sans MS"/>
              <a:sym typeface="Comic Sans MS"/>
            </a:endParaRPr>
          </a:p>
          <a:p>
            <a:pPr marL="0" lvl="0" indent="0" algn="l" rtl="0">
              <a:lnSpc>
                <a:spcPct val="115000"/>
              </a:lnSpc>
              <a:spcBef>
                <a:spcPts val="1600"/>
              </a:spcBef>
              <a:spcAft>
                <a:spcPts val="1600"/>
              </a:spcAft>
              <a:buNone/>
            </a:pPr>
            <a:endParaRPr/>
          </a:p>
        </p:txBody>
      </p:sp>
      <p:sp>
        <p:nvSpPr>
          <p:cNvPr id="116" name="Google Shape;116;p19"/>
          <p:cNvSpPr txBox="1"/>
          <p:nvPr/>
        </p:nvSpPr>
        <p:spPr>
          <a:xfrm>
            <a:off x="1868100" y="3338450"/>
            <a:ext cx="3240600" cy="590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0000"/>
              </a:buClr>
              <a:buSzPts val="1800"/>
              <a:buFont typeface="Comic Sans MS"/>
              <a:buChar char="●"/>
            </a:pPr>
            <a:r>
              <a:rPr lang="en" sz="1800">
                <a:solidFill>
                  <a:srgbClr val="FF0000"/>
                </a:solidFill>
                <a:latin typeface="Comic Sans MS"/>
                <a:ea typeface="Comic Sans MS"/>
                <a:cs typeface="Comic Sans MS"/>
                <a:sym typeface="Comic Sans MS"/>
              </a:rPr>
              <a:t>External aggression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1000"/>
                                        <p:tgtEl>
                                          <p:spTgt spid="10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2"/>
                                        </p:tgtEl>
                                        <p:attrNameLst>
                                          <p:attrName>style.visibility</p:attrName>
                                        </p:attrNameLst>
                                      </p:cBhvr>
                                      <p:to>
                                        <p:strVal val="visible"/>
                                      </p:to>
                                    </p:set>
                                    <p:anim calcmode="lin" valueType="num">
                                      <p:cBhvr additive="base">
                                        <p:cTn id="10" dur="1000"/>
                                        <p:tgtEl>
                                          <p:spTgt spid="11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1000"/>
                                        <p:tgtEl>
                                          <p:spTgt spid="1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13"/>
                                        </p:tgtEl>
                                        <p:attrNameLst>
                                          <p:attrName>style.visibility</p:attrName>
                                        </p:attrNameLst>
                                      </p:cBhvr>
                                      <p:to>
                                        <p:strVal val="visible"/>
                                      </p:to>
                                    </p:set>
                                    <p:anim calcmode="lin" valueType="num">
                                      <p:cBhvr additive="base">
                                        <p:cTn id="20" dur="1000"/>
                                        <p:tgtEl>
                                          <p:spTgt spid="113"/>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14"/>
                                        </p:tgtEl>
                                        <p:attrNameLst>
                                          <p:attrName>style.visibility</p:attrName>
                                        </p:attrNameLst>
                                      </p:cBhvr>
                                      <p:to>
                                        <p:strVal val="visible"/>
                                      </p:to>
                                    </p:set>
                                    <p:anim calcmode="lin" valueType="num">
                                      <p:cBhvr additive="base">
                                        <p:cTn id="25" dur="1000"/>
                                        <p:tgtEl>
                                          <p:spTgt spid="114"/>
                                        </p:tgtEl>
                                        <p:attrNameLst>
                                          <p:attrName>ppt_x</p:attrName>
                                        </p:attrNameLst>
                                      </p:cBhvr>
                                      <p:tavLst>
                                        <p:tav tm="0">
                                          <p:val>
                                            <p:strVal val="#ppt_x+1"/>
                                          </p:val>
                                        </p:tav>
                                        <p:tav tm="100000">
                                          <p:val>
                                            <p:strVal val="#ppt_x"/>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5"/>
                                        </p:tgtEl>
                                        <p:attrNameLst>
                                          <p:attrName>style.visibility</p:attrName>
                                        </p:attrNameLst>
                                      </p:cBhvr>
                                      <p:to>
                                        <p:strVal val="visible"/>
                                      </p:to>
                                    </p:set>
                                    <p:anim calcmode="lin" valueType="num">
                                      <p:cBhvr additive="base">
                                        <p:cTn id="30" dur="1000"/>
                                        <p:tgtEl>
                                          <p:spTgt spid="1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116"/>
                                        </p:tgtEl>
                                        <p:attrNameLst>
                                          <p:attrName>style.visibility</p:attrName>
                                        </p:attrNameLst>
                                      </p:cBhvr>
                                      <p:to>
                                        <p:strVal val="visible"/>
                                      </p:to>
                                    </p:set>
                                    <p:anim calcmode="lin" valueType="num">
                                      <p:cBhvr additive="base">
                                        <p:cTn id="35" dur="1000"/>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ctrTitle" idx="4294967295"/>
          </p:nvPr>
        </p:nvSpPr>
        <p:spPr>
          <a:xfrm>
            <a:off x="311700" y="403050"/>
            <a:ext cx="63534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How did they raid?</a:t>
            </a:r>
            <a:endParaRPr>
              <a:solidFill>
                <a:srgbClr val="FF0000"/>
              </a:solidFill>
              <a:latin typeface="Comic Sans MS"/>
              <a:ea typeface="Comic Sans MS"/>
              <a:cs typeface="Comic Sans MS"/>
              <a:sym typeface="Comic Sans MS"/>
            </a:endParaRPr>
          </a:p>
        </p:txBody>
      </p:sp>
      <p:sp>
        <p:nvSpPr>
          <p:cNvPr id="122" name="Google Shape;122;p20"/>
          <p:cNvSpPr txBox="1">
            <a:spLocks noGrp="1"/>
          </p:cNvSpPr>
          <p:nvPr>
            <p:ph type="subTitle" idx="4294967295"/>
          </p:nvPr>
        </p:nvSpPr>
        <p:spPr>
          <a:xfrm>
            <a:off x="157475" y="1512100"/>
            <a:ext cx="4183200" cy="2531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Vikings were masters of the sea!</a:t>
            </a:r>
            <a:endParaRPr>
              <a:solidFill>
                <a:srgbClr val="FF0000"/>
              </a:solidFill>
              <a:latin typeface="Comic Sans MS"/>
              <a:ea typeface="Comic Sans MS"/>
              <a:cs typeface="Comic Sans MS"/>
              <a:sym typeface="Comic Sans MS"/>
            </a:endParaRPr>
          </a:p>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Longships powered by sails or oars</a:t>
            </a:r>
            <a:endParaRPr>
              <a:solidFill>
                <a:srgbClr val="FF0000"/>
              </a:solidFill>
              <a:latin typeface="Comic Sans MS"/>
              <a:ea typeface="Comic Sans MS"/>
              <a:cs typeface="Comic Sans MS"/>
              <a:sym typeface="Comic Sans MS"/>
            </a:endParaRPr>
          </a:p>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Generally traveled in large numbers</a:t>
            </a:r>
            <a:endParaRPr>
              <a:solidFill>
                <a:srgbClr val="FF0000"/>
              </a:solidFill>
              <a:latin typeface="Comic Sans MS"/>
              <a:ea typeface="Comic Sans MS"/>
              <a:cs typeface="Comic Sans MS"/>
              <a:sym typeface="Comic Sans MS"/>
            </a:endParaRPr>
          </a:p>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Sun based compass </a:t>
            </a:r>
            <a:endParaRPr>
              <a:solidFill>
                <a:srgbClr val="FF0000"/>
              </a:solidFill>
              <a:latin typeface="Comic Sans MS"/>
              <a:ea typeface="Comic Sans MS"/>
              <a:cs typeface="Comic Sans MS"/>
              <a:sym typeface="Comic Sans MS"/>
            </a:endParaRPr>
          </a:p>
        </p:txBody>
      </p:sp>
      <p:sp>
        <p:nvSpPr>
          <p:cNvPr id="123" name="Google Shape;123;p20"/>
          <p:cNvSpPr txBox="1">
            <a:spLocks noGrp="1"/>
          </p:cNvSpPr>
          <p:nvPr>
            <p:ph type="subTitle" idx="4294967295"/>
          </p:nvPr>
        </p:nvSpPr>
        <p:spPr>
          <a:xfrm>
            <a:off x="5113225" y="3250925"/>
            <a:ext cx="37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0000"/>
                </a:solidFill>
                <a:latin typeface="Comic Sans MS"/>
                <a:ea typeface="Comic Sans MS"/>
                <a:cs typeface="Comic Sans MS"/>
                <a:sym typeface="Comic Sans MS"/>
              </a:rPr>
              <a:t>   </a:t>
            </a:r>
            <a:endParaRPr>
              <a:solidFill>
                <a:srgbClr val="FF0000"/>
              </a:solidFill>
              <a:latin typeface="Comic Sans MS"/>
              <a:ea typeface="Comic Sans MS"/>
              <a:cs typeface="Comic Sans MS"/>
              <a:sym typeface="Comic Sans MS"/>
            </a:endParaRPr>
          </a:p>
        </p:txBody>
      </p:sp>
      <p:pic>
        <p:nvPicPr>
          <p:cNvPr id="124" name="Google Shape;124;p20" descr="Image result for viking long ships"/>
          <p:cNvPicPr preferRelativeResize="0"/>
          <p:nvPr/>
        </p:nvPicPr>
        <p:blipFill>
          <a:blip r:embed="rId3">
            <a:alphaModFix/>
          </a:blip>
          <a:stretch>
            <a:fillRect/>
          </a:stretch>
        </p:blipFill>
        <p:spPr>
          <a:xfrm>
            <a:off x="6715125" y="3457575"/>
            <a:ext cx="2428875" cy="1685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2"/>
                                        </p:tgtEl>
                                        <p:attrNameLst>
                                          <p:attrName>style.visibility</p:attrName>
                                        </p:attrNameLst>
                                      </p:cBhvr>
                                      <p:to>
                                        <p:strVal val="visible"/>
                                      </p:to>
                                    </p:set>
                                    <p:anim calcmode="lin" valueType="num">
                                      <p:cBhvr additive="base">
                                        <p:cTn id="13" dur="1000"/>
                                        <p:tgtEl>
                                          <p:spTgt spid="1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ctrTitle" idx="4294967295"/>
          </p:nvPr>
        </p:nvSpPr>
        <p:spPr>
          <a:xfrm>
            <a:off x="311700" y="403050"/>
            <a:ext cx="63534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Comic Sans MS"/>
                <a:ea typeface="Comic Sans MS"/>
                <a:cs typeface="Comic Sans MS"/>
                <a:sym typeface="Comic Sans MS"/>
              </a:rPr>
              <a:t>When did they raid?</a:t>
            </a:r>
            <a:endParaRPr>
              <a:solidFill>
                <a:srgbClr val="FF0000"/>
              </a:solidFill>
              <a:latin typeface="Comic Sans MS"/>
              <a:ea typeface="Comic Sans MS"/>
              <a:cs typeface="Comic Sans MS"/>
              <a:sym typeface="Comic Sans MS"/>
            </a:endParaRPr>
          </a:p>
        </p:txBody>
      </p:sp>
      <p:sp>
        <p:nvSpPr>
          <p:cNvPr id="130" name="Google Shape;130;p21"/>
          <p:cNvSpPr txBox="1">
            <a:spLocks noGrp="1"/>
          </p:cNvSpPr>
          <p:nvPr>
            <p:ph type="subTitle" idx="4294967295"/>
          </p:nvPr>
        </p:nvSpPr>
        <p:spPr>
          <a:xfrm>
            <a:off x="212550" y="1501075"/>
            <a:ext cx="3720600" cy="2460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Roughly 750 AD to 1200 AD</a:t>
            </a:r>
            <a:endParaRPr>
              <a:solidFill>
                <a:srgbClr val="FF0000"/>
              </a:solidFill>
              <a:latin typeface="Comic Sans MS"/>
              <a:ea typeface="Comic Sans MS"/>
              <a:cs typeface="Comic Sans MS"/>
              <a:sym typeface="Comic Sans MS"/>
            </a:endParaRPr>
          </a:p>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Initial voyage would be around breakup ( April/May)</a:t>
            </a:r>
            <a:endParaRPr>
              <a:solidFill>
                <a:srgbClr val="FF0000"/>
              </a:solidFill>
              <a:latin typeface="Comic Sans MS"/>
              <a:ea typeface="Comic Sans MS"/>
              <a:cs typeface="Comic Sans MS"/>
              <a:sym typeface="Comic Sans MS"/>
            </a:endParaRPr>
          </a:p>
          <a:p>
            <a:pPr marL="457200" lvl="0" indent="-342900" algn="l" rtl="0">
              <a:spcBef>
                <a:spcPts val="0"/>
              </a:spcBef>
              <a:spcAft>
                <a:spcPts val="0"/>
              </a:spcAft>
              <a:buClr>
                <a:srgbClr val="FF0000"/>
              </a:buClr>
              <a:buSzPts val="1800"/>
              <a:buFont typeface="Comic Sans MS"/>
              <a:buChar char="●"/>
            </a:pPr>
            <a:r>
              <a:rPr lang="en">
                <a:solidFill>
                  <a:srgbClr val="FF0000"/>
                </a:solidFill>
                <a:latin typeface="Comic Sans MS"/>
                <a:ea typeface="Comic Sans MS"/>
                <a:cs typeface="Comic Sans MS"/>
                <a:sym typeface="Comic Sans MS"/>
              </a:rPr>
              <a:t>Typically lasted 6-8 months but could last years!</a:t>
            </a:r>
            <a:endParaRPr>
              <a:solidFill>
                <a:srgbClr val="FF0000"/>
              </a:solidFill>
              <a:latin typeface="Comic Sans MS"/>
              <a:ea typeface="Comic Sans MS"/>
              <a:cs typeface="Comic Sans MS"/>
              <a:sym typeface="Comic Sans MS"/>
            </a:endParaRPr>
          </a:p>
        </p:txBody>
      </p:sp>
      <p:sp>
        <p:nvSpPr>
          <p:cNvPr id="131" name="Google Shape;131;p21"/>
          <p:cNvSpPr txBox="1">
            <a:spLocks noGrp="1"/>
          </p:cNvSpPr>
          <p:nvPr>
            <p:ph type="subTitle" idx="4294967295"/>
          </p:nvPr>
        </p:nvSpPr>
        <p:spPr>
          <a:xfrm>
            <a:off x="5113225" y="3250925"/>
            <a:ext cx="37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0000"/>
                </a:solidFill>
                <a:latin typeface="Comic Sans MS"/>
                <a:ea typeface="Comic Sans MS"/>
                <a:cs typeface="Comic Sans MS"/>
                <a:sym typeface="Comic Sans MS"/>
              </a:rPr>
              <a:t>  </a:t>
            </a:r>
            <a:endParaRPr>
              <a:solidFill>
                <a:srgbClr val="FF0000"/>
              </a:solidFill>
              <a:latin typeface="Comic Sans MS"/>
              <a:ea typeface="Comic Sans MS"/>
              <a:cs typeface="Comic Sans MS"/>
              <a:sym typeface="Comic Sans MS"/>
            </a:endParaRPr>
          </a:p>
        </p:txBody>
      </p:sp>
      <p:pic>
        <p:nvPicPr>
          <p:cNvPr id="132" name="Google Shape;132;p21" descr="Image result for Viking breaking up ice"/>
          <p:cNvPicPr preferRelativeResize="0"/>
          <p:nvPr/>
        </p:nvPicPr>
        <p:blipFill>
          <a:blip r:embed="rId3">
            <a:alphaModFix/>
          </a:blip>
          <a:stretch>
            <a:fillRect/>
          </a:stretch>
        </p:blipFill>
        <p:spPr>
          <a:xfrm>
            <a:off x="3526000" y="2908675"/>
            <a:ext cx="3962825" cy="2110075"/>
          </a:xfrm>
          <a:prstGeom prst="rect">
            <a:avLst/>
          </a:prstGeom>
          <a:noFill/>
          <a:ln w="28575" cap="flat" cmpd="sng">
            <a:solidFill>
              <a:srgbClr val="FF0000"/>
            </a:solidFill>
            <a:prstDash val="lgDash"/>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1000"/>
                                        <p:tgtEl>
                                          <p:spTgt spid="129"/>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32"/>
                                        </p:tgtEl>
                                        <p:attrNameLst>
                                          <p:attrName>style.visibility</p:attrName>
                                        </p:attrNameLst>
                                      </p:cBhvr>
                                      <p:to>
                                        <p:strVal val="visible"/>
                                      </p:to>
                                    </p:set>
                                    <p:animEffect transition="in" filter="fade">
                                      <p:cBhvr>
                                        <p:cTn id="10" dur="1000"/>
                                        <p:tgtEl>
                                          <p:spTgt spid="13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30"/>
                                        </p:tgtEl>
                                        <p:attrNameLst>
                                          <p:attrName>style.visibility</p:attrName>
                                        </p:attrNameLst>
                                      </p:cBhvr>
                                      <p:to>
                                        <p:strVal val="visible"/>
                                      </p:to>
                                    </p:set>
                                    <p:anim calcmode="lin" valueType="num">
                                      <p:cBhvr additive="base">
                                        <p:cTn id="15" dur="1000"/>
                                        <p:tgtEl>
                                          <p:spTgt spid="13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1433</Words>
  <Application>Microsoft Office PowerPoint</Application>
  <PresentationFormat>On-screen Show (16:9)</PresentationFormat>
  <Paragraphs>108</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Comic Sans MS</vt:lpstr>
      <vt:lpstr>Simple Light</vt:lpstr>
      <vt:lpstr>Vikings</vt:lpstr>
      <vt:lpstr>Where are the Viking from?</vt:lpstr>
      <vt:lpstr>What kind of a people were the Vikings?</vt:lpstr>
      <vt:lpstr>Social class structure</vt:lpstr>
      <vt:lpstr>What language did they speak?</vt:lpstr>
      <vt:lpstr>The Viking Expansion!</vt:lpstr>
      <vt:lpstr>Why did they raid?</vt:lpstr>
      <vt:lpstr>How did they raid?</vt:lpstr>
      <vt:lpstr>When did they raid?</vt:lpstr>
      <vt:lpstr>Who did they raid? And what was going on there?</vt:lpstr>
      <vt:lpstr>Who did they raid? And what was going on there?</vt:lpstr>
      <vt:lpstr>Major Players</vt:lpstr>
      <vt:lpstr>Viking Culture </vt:lpstr>
      <vt:lpstr>Viking Religion...before Christianity </vt:lpstr>
      <vt:lpstr>Why are the Vikings important?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Vikings</dc:title>
  <cp:lastModifiedBy>SHERIDAN Ellie [Narrogin Senior High School]</cp:lastModifiedBy>
  <cp:revision>1</cp:revision>
  <dcterms:modified xsi:type="dcterms:W3CDTF">2022-07-14T04:23:42Z</dcterms:modified>
</cp:coreProperties>
</file>