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71" r:id="rId9"/>
    <p:sldId id="267" r:id="rId10"/>
    <p:sldId id="268" r:id="rId11"/>
    <p:sldId id="272" r:id="rId12"/>
    <p:sldId id="269" r:id="rId13"/>
    <p:sldId id="273" r:id="rId14"/>
    <p:sldId id="274" r:id="rId15"/>
    <p:sldId id="270"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1A424-DE4A-440B-BACD-D1D9B6463777}" type="datetimeFigureOut">
              <a:rPr lang="en-GB" smtClean="0"/>
              <a:pPr/>
              <a:t>07/01/2014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E16A81-EE1F-4B05-A30E-8A8EE2BA75F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1A424-DE4A-440B-BACD-D1D9B6463777}" type="datetimeFigureOut">
              <a:rPr lang="en-GB" smtClean="0"/>
              <a:pPr/>
              <a:t>07/01/2014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6A81-EE1F-4B05-A30E-8A8EE2BA75F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bbc.co.uk/learningzone/clips/1397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bc.co.uk/learningzone/clips/1397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9.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04664"/>
            <a:ext cx="7772400" cy="3168352"/>
          </a:xfrm>
        </p:spPr>
        <p:txBody>
          <a:bodyPr>
            <a:normAutofit/>
          </a:bodyPr>
          <a:lstStyle/>
          <a:p>
            <a:r>
              <a:rPr lang="en-GB" dirty="0" smtClean="0"/>
              <a:t/>
            </a:r>
            <a:br>
              <a:rPr lang="en-GB" dirty="0" smtClean="0"/>
            </a:br>
            <a:r>
              <a:rPr lang="en-GB" dirty="0" smtClean="0"/>
              <a:t>The time is 800 AD </a:t>
            </a:r>
            <a:br>
              <a:rPr lang="en-GB" dirty="0" smtClean="0"/>
            </a:br>
            <a:r>
              <a:rPr lang="en-GB" dirty="0" smtClean="0"/>
              <a:t/>
            </a:r>
            <a:br>
              <a:rPr lang="en-GB" dirty="0" smtClean="0"/>
            </a:br>
            <a:endParaRPr lang="en-GB" dirty="0"/>
          </a:p>
        </p:txBody>
      </p:sp>
      <p:sp>
        <p:nvSpPr>
          <p:cNvPr id="3" name="Rectangle 2"/>
          <p:cNvSpPr/>
          <p:nvPr/>
        </p:nvSpPr>
        <p:spPr>
          <a:xfrm>
            <a:off x="1115616" y="4797152"/>
            <a:ext cx="4572000" cy="646331"/>
          </a:xfrm>
          <a:prstGeom prst="rect">
            <a:avLst/>
          </a:prstGeom>
        </p:spPr>
        <p:txBody>
          <a:bodyPr>
            <a:spAutoFit/>
          </a:bodyPr>
          <a:lstStyle/>
          <a:p>
            <a:r>
              <a:rPr lang="en-GB" dirty="0">
                <a:hlinkClick r:id="rId2"/>
              </a:rPr>
              <a:t>http://www.bbc.co.uk/learningzone/clips/13970.html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descr="http://resources.woodlands-junior.kent.sch.uk/homework/images/viking.gif"/>
          <p:cNvPicPr>
            <a:picLocks noChangeAspect="1" noChangeArrowheads="1"/>
          </p:cNvPicPr>
          <p:nvPr/>
        </p:nvPicPr>
        <p:blipFill>
          <a:blip r:embed="rId2" cstate="print"/>
          <a:srcRect/>
          <a:stretch>
            <a:fillRect/>
          </a:stretch>
        </p:blipFill>
        <p:spPr bwMode="auto">
          <a:xfrm>
            <a:off x="395536" y="-53588"/>
            <a:ext cx="8388424" cy="6911588"/>
          </a:xfrm>
          <a:prstGeom prst="rect">
            <a:avLst/>
          </a:prstGeom>
          <a:noFill/>
        </p:spPr>
      </p:pic>
      <p:sp>
        <p:nvSpPr>
          <p:cNvPr id="5" name="Rectangle 4"/>
          <p:cNvSpPr/>
          <p:nvPr/>
        </p:nvSpPr>
        <p:spPr>
          <a:xfrm>
            <a:off x="683568" y="188640"/>
            <a:ext cx="4572000" cy="2308324"/>
          </a:xfrm>
          <a:prstGeom prst="rect">
            <a:avLst/>
          </a:prstGeom>
        </p:spPr>
        <p:txBody>
          <a:bodyPr>
            <a:spAutoFit/>
          </a:bodyPr>
          <a:lstStyle/>
          <a:p>
            <a:r>
              <a:rPr lang="en-GB" sz="3600" dirty="0" smtClean="0">
                <a:solidFill>
                  <a:schemeClr val="bg1"/>
                </a:solidFill>
              </a:rPr>
              <a:t>Trade - Viking traders set sail</a:t>
            </a:r>
          </a:p>
          <a:p>
            <a:r>
              <a:rPr lang="en-GB" sz="3600" dirty="0">
                <a:solidFill>
                  <a:schemeClr val="bg1"/>
                </a:solidFill>
              </a:rPr>
              <a:t>i</a:t>
            </a:r>
            <a:r>
              <a:rPr lang="en-GB" sz="3600" dirty="0" smtClean="0">
                <a:solidFill>
                  <a:schemeClr val="bg1"/>
                </a:solidFill>
              </a:rPr>
              <a:t>n long boats and come to England to trade.</a:t>
            </a:r>
            <a:endParaRPr lang="en-GB" sz="36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Trade</a:t>
            </a:r>
            <a:endParaRPr lang="en-GB" dirty="0"/>
          </a:p>
        </p:txBody>
      </p:sp>
      <p:sp>
        <p:nvSpPr>
          <p:cNvPr id="3" name="Content Placeholder 2"/>
          <p:cNvSpPr>
            <a:spLocks noGrp="1"/>
          </p:cNvSpPr>
          <p:nvPr>
            <p:ph idx="1"/>
          </p:nvPr>
        </p:nvSpPr>
        <p:spPr/>
        <p:txBody>
          <a:bodyPr/>
          <a:lstStyle/>
          <a:p>
            <a:pPr>
              <a:buNone/>
            </a:pPr>
            <a:r>
              <a:rPr lang="en-GB" dirty="0" smtClean="0"/>
              <a:t>Traders exchange goods. Try and get the best deal you can.</a:t>
            </a:r>
            <a:endParaRPr lang="en-GB" dirty="0"/>
          </a:p>
        </p:txBody>
      </p:sp>
      <p:pic>
        <p:nvPicPr>
          <p:cNvPr id="4" name="Picture 2" descr="http://www.clker.com/cliparts/e/b/w/o/G/v/market-md.png"/>
          <p:cNvPicPr>
            <a:picLocks noChangeAspect="1" noChangeArrowheads="1"/>
          </p:cNvPicPr>
          <p:nvPr/>
        </p:nvPicPr>
        <p:blipFill>
          <a:blip r:embed="rId2" cstate="print"/>
          <a:srcRect/>
          <a:stretch>
            <a:fillRect/>
          </a:stretch>
        </p:blipFill>
        <p:spPr bwMode="auto">
          <a:xfrm>
            <a:off x="2771800" y="3212976"/>
            <a:ext cx="2838450" cy="24003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7584" y="0"/>
            <a:ext cx="7992888" cy="2308324"/>
          </a:xfrm>
          <a:prstGeom prst="rect">
            <a:avLst/>
          </a:prstGeom>
        </p:spPr>
        <p:txBody>
          <a:bodyPr wrap="square">
            <a:spAutoFit/>
          </a:bodyPr>
          <a:lstStyle/>
          <a:p>
            <a:r>
              <a:rPr lang="en-GB" sz="4800" dirty="0" smtClean="0"/>
              <a:t>End of Round</a:t>
            </a:r>
          </a:p>
          <a:p>
            <a:r>
              <a:rPr lang="en-GB" sz="4800" dirty="0" smtClean="0"/>
              <a:t>How did each team do?</a:t>
            </a:r>
          </a:p>
          <a:p>
            <a:r>
              <a:rPr lang="en-GB" sz="4800" dirty="0" smtClean="0"/>
              <a:t>Kings count up.</a:t>
            </a:r>
            <a:endParaRPr lang="en-GB" dirty="0"/>
          </a:p>
        </p:txBody>
      </p:sp>
      <p:sp>
        <p:nvSpPr>
          <p:cNvPr id="5" name="TextBox 4"/>
          <p:cNvSpPr txBox="1"/>
          <p:nvPr/>
        </p:nvSpPr>
        <p:spPr>
          <a:xfrm>
            <a:off x="1259632" y="5373216"/>
            <a:ext cx="6048672" cy="923330"/>
          </a:xfrm>
          <a:prstGeom prst="rect">
            <a:avLst/>
          </a:prstGeom>
          <a:noFill/>
        </p:spPr>
        <p:txBody>
          <a:bodyPr wrap="square" rtlCol="0">
            <a:spAutoFit/>
          </a:bodyPr>
          <a:lstStyle/>
          <a:p>
            <a:r>
              <a:rPr lang="en-GB" dirty="0" smtClean="0"/>
              <a:t>The Vikings lose their traders. They decide to settle in England as it is warmer. Britain gain more workers.</a:t>
            </a:r>
          </a:p>
          <a:p>
            <a:endParaRPr lang="en-GB" dirty="0" smtClean="0"/>
          </a:p>
        </p:txBody>
      </p:sp>
      <p:pic>
        <p:nvPicPr>
          <p:cNvPr id="8" name="Picture 2" descr="http://thumbs.dreamstime.com/z/gold-coins-cash-money-clip-art-2292317.jpg"/>
          <p:cNvPicPr>
            <a:picLocks noChangeAspect="1" noChangeArrowheads="1"/>
          </p:cNvPicPr>
          <p:nvPr/>
        </p:nvPicPr>
        <p:blipFill>
          <a:blip r:embed="rId2" cstate="print"/>
          <a:srcRect t="14457" b="21288"/>
          <a:stretch>
            <a:fillRect/>
          </a:stretch>
        </p:blipFill>
        <p:spPr bwMode="auto">
          <a:xfrm>
            <a:off x="5580112" y="1412776"/>
            <a:ext cx="2880320" cy="120013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t>
            </a:r>
            <a:endParaRPr lang="en-GB" dirty="0"/>
          </a:p>
        </p:txBody>
      </p:sp>
      <p:sp>
        <p:nvSpPr>
          <p:cNvPr id="3" name="Content Placeholder 2"/>
          <p:cNvSpPr>
            <a:spLocks noGrp="1"/>
          </p:cNvSpPr>
          <p:nvPr>
            <p:ph idx="1"/>
          </p:nvPr>
        </p:nvSpPr>
        <p:spPr/>
        <p:txBody>
          <a:bodyPr/>
          <a:lstStyle/>
          <a:p>
            <a:endParaRPr lang="en-GB"/>
          </a:p>
        </p:txBody>
      </p:sp>
      <p:pic>
        <p:nvPicPr>
          <p:cNvPr id="30722" name="Picture 2" descr="http://images2.fanpop.com/images/photos/2700000/Winter-Scene-christmas-2735675-1024-76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1115616" y="4797152"/>
            <a:ext cx="6408712" cy="1200329"/>
          </a:xfrm>
          <a:prstGeom prst="rect">
            <a:avLst/>
          </a:prstGeom>
          <a:solidFill>
            <a:srgbClr val="FF0000">
              <a:alpha val="82000"/>
            </a:srgbClr>
          </a:solidFill>
        </p:spPr>
        <p:txBody>
          <a:bodyPr wrap="square" rtlCol="0">
            <a:spAutoFit/>
          </a:bodyPr>
          <a:lstStyle/>
          <a:p>
            <a:r>
              <a:rPr lang="en-GB" dirty="0" smtClean="0">
                <a:solidFill>
                  <a:schemeClr val="bg1"/>
                </a:solidFill>
              </a:rPr>
              <a:t>A very cold winter in Scandinavia means there is very deep snow. It is hard to cut down trees to make tools in the bad weather. Vikings lose 2 sets of scissors and must take it in turns cutting out.</a:t>
            </a:r>
          </a:p>
          <a:p>
            <a:endParaRPr lang="en-GB" dirty="0" smtClean="0">
              <a:solidFill>
                <a:schemeClr val="bg1"/>
              </a:solidFill>
            </a:endParaRPr>
          </a:p>
        </p:txBody>
      </p:sp>
      <p:sp>
        <p:nvSpPr>
          <p:cNvPr id="6" name="Rectangle 5"/>
          <p:cNvSpPr/>
          <p:nvPr/>
        </p:nvSpPr>
        <p:spPr>
          <a:xfrm>
            <a:off x="4535488" y="0"/>
            <a:ext cx="4608512" cy="830997"/>
          </a:xfrm>
          <a:prstGeom prst="rect">
            <a:avLst/>
          </a:prstGeom>
        </p:spPr>
        <p:txBody>
          <a:bodyPr wrap="square">
            <a:spAutoFit/>
          </a:bodyPr>
          <a:lstStyle/>
          <a:p>
            <a:r>
              <a:rPr lang="en-GB" sz="4800" dirty="0" smtClean="0">
                <a:solidFill>
                  <a:schemeClr val="bg1"/>
                </a:solidFill>
              </a:rPr>
              <a:t>End of Round 1.</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descr="http://downloads.bbc.co.uk/rmhttp/schools/primaryhistory/images/vikings/who_were_the_vikings/vk_map_whowerethey.jpg"/>
          <p:cNvPicPr>
            <a:picLocks noChangeAspect="1" noChangeArrowheads="1"/>
          </p:cNvPicPr>
          <p:nvPr/>
        </p:nvPicPr>
        <p:blipFill>
          <a:blip r:embed="rId2" cstate="print"/>
          <a:srcRect/>
          <a:stretch>
            <a:fillRect/>
          </a:stretch>
        </p:blipFill>
        <p:spPr bwMode="auto">
          <a:xfrm>
            <a:off x="0" y="0"/>
            <a:ext cx="9164984" cy="6858000"/>
          </a:xfrm>
          <a:prstGeom prst="rect">
            <a:avLst/>
          </a:prstGeom>
          <a:noFill/>
        </p:spPr>
      </p:pic>
      <p:sp>
        <p:nvSpPr>
          <p:cNvPr id="5" name="Rectangle 4"/>
          <p:cNvSpPr/>
          <p:nvPr/>
        </p:nvSpPr>
        <p:spPr>
          <a:xfrm>
            <a:off x="0" y="0"/>
            <a:ext cx="4608512" cy="830997"/>
          </a:xfrm>
          <a:prstGeom prst="rect">
            <a:avLst/>
          </a:prstGeom>
        </p:spPr>
        <p:txBody>
          <a:bodyPr wrap="square">
            <a:spAutoFit/>
          </a:bodyPr>
          <a:lstStyle/>
          <a:p>
            <a:r>
              <a:rPr lang="en-GB" sz="4800" dirty="0" smtClean="0">
                <a:solidFill>
                  <a:schemeClr val="bg1"/>
                </a:solidFill>
              </a:rPr>
              <a:t>End of Round 2.</a:t>
            </a:r>
            <a:endParaRPr lang="en-GB" dirty="0">
              <a:solidFill>
                <a:schemeClr val="bg1"/>
              </a:solidFill>
            </a:endParaRPr>
          </a:p>
        </p:txBody>
      </p:sp>
      <p:sp>
        <p:nvSpPr>
          <p:cNvPr id="6" name="TextBox 5"/>
          <p:cNvSpPr txBox="1"/>
          <p:nvPr/>
        </p:nvSpPr>
        <p:spPr>
          <a:xfrm>
            <a:off x="0" y="6239053"/>
            <a:ext cx="6048672" cy="646331"/>
          </a:xfrm>
          <a:prstGeom prst="rect">
            <a:avLst/>
          </a:prstGeom>
          <a:solidFill>
            <a:srgbClr val="FF0000"/>
          </a:solidFill>
        </p:spPr>
        <p:txBody>
          <a:bodyPr wrap="square" rtlCol="0">
            <a:spAutoFit/>
          </a:bodyPr>
          <a:lstStyle/>
          <a:p>
            <a:r>
              <a:rPr lang="en-GB" dirty="0" smtClean="0">
                <a:solidFill>
                  <a:schemeClr val="bg1"/>
                </a:solidFill>
              </a:rPr>
              <a:t>The Vikings lose their traders. They decide to settle in England as it is warmer. Britain gain more workers.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ages2.fanpop.com/images/photos/2700000/Winter-Scene-christmas-2735675-1024-76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2915816" y="260648"/>
            <a:ext cx="6228184" cy="830997"/>
          </a:xfrm>
          <a:prstGeom prst="rect">
            <a:avLst/>
          </a:prstGeom>
        </p:spPr>
        <p:txBody>
          <a:bodyPr wrap="square">
            <a:spAutoFit/>
          </a:bodyPr>
          <a:lstStyle/>
          <a:p>
            <a:r>
              <a:rPr lang="en-GB" sz="4800" dirty="0" smtClean="0"/>
              <a:t>Round 3</a:t>
            </a:r>
            <a:endParaRPr lang="en-GB" dirty="0"/>
          </a:p>
        </p:txBody>
      </p:sp>
      <p:sp>
        <p:nvSpPr>
          <p:cNvPr id="7" name="TextBox 6"/>
          <p:cNvSpPr txBox="1"/>
          <p:nvPr/>
        </p:nvSpPr>
        <p:spPr>
          <a:xfrm>
            <a:off x="611560" y="4797152"/>
            <a:ext cx="6048672" cy="1754326"/>
          </a:xfrm>
          <a:prstGeom prst="rect">
            <a:avLst/>
          </a:prstGeom>
          <a:solidFill>
            <a:srgbClr val="FF0000"/>
          </a:solidFill>
        </p:spPr>
        <p:txBody>
          <a:bodyPr wrap="square" rtlCol="0">
            <a:spAutoFit/>
          </a:bodyPr>
          <a:lstStyle/>
          <a:p>
            <a:r>
              <a:rPr lang="en-GB" dirty="0" smtClean="0"/>
              <a:t>Another cold winter. The sea is frozen and there is more deep drifting snow in Scandinavia. It becomes more difficult to fish, animals die and wood is hard to get.  The Vikings cannot use templates any more. They must draw and then cut out their goods.  English can reject if too small or too big.</a:t>
            </a:r>
          </a:p>
          <a:p>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Game</a:t>
            </a:r>
            <a:endParaRPr lang="en-GB" dirty="0"/>
          </a:p>
        </p:txBody>
      </p:sp>
      <p:sp>
        <p:nvSpPr>
          <p:cNvPr id="3" name="Content Placeholder 2"/>
          <p:cNvSpPr>
            <a:spLocks noGrp="1"/>
          </p:cNvSpPr>
          <p:nvPr>
            <p:ph idx="1"/>
          </p:nvPr>
        </p:nvSpPr>
        <p:spPr/>
        <p:txBody>
          <a:bodyPr/>
          <a:lstStyle/>
          <a:p>
            <a:pPr>
              <a:buNone/>
            </a:pPr>
            <a:r>
              <a:rPr lang="en-GB" dirty="0" smtClean="0"/>
              <a:t>Who has won?</a:t>
            </a:r>
          </a:p>
          <a:p>
            <a:pPr>
              <a:buNone/>
            </a:pPr>
            <a:r>
              <a:rPr lang="en-GB" dirty="0" smtClean="0"/>
              <a:t>Why did the Anglo Saxons win?</a:t>
            </a:r>
          </a:p>
          <a:p>
            <a:pPr>
              <a:buNone/>
            </a:pPr>
            <a:r>
              <a:rPr lang="en-GB" dirty="0" smtClean="0"/>
              <a:t>What should the Great King Cnut do now?</a:t>
            </a:r>
          </a:p>
          <a:p>
            <a:pPr>
              <a:buNone/>
            </a:pPr>
            <a:r>
              <a:rPr lang="en-GB" dirty="0" smtClean="0"/>
              <a:t>What have you learnt about the Vikings?</a:t>
            </a:r>
          </a:p>
          <a:p>
            <a:pPr>
              <a:buNone/>
            </a:pPr>
            <a:r>
              <a:rPr lang="en-GB" dirty="0" smtClean="0"/>
              <a:t>What would you like to find out about the Vikings?</a:t>
            </a:r>
          </a:p>
        </p:txBody>
      </p:sp>
      <p:sp>
        <p:nvSpPr>
          <p:cNvPr id="5" name="Rectangle 4"/>
          <p:cNvSpPr/>
          <p:nvPr/>
        </p:nvSpPr>
        <p:spPr>
          <a:xfrm>
            <a:off x="0" y="0"/>
            <a:ext cx="4608512" cy="830997"/>
          </a:xfrm>
          <a:prstGeom prst="rect">
            <a:avLst/>
          </a:prstGeom>
        </p:spPr>
        <p:txBody>
          <a:bodyPr wrap="square">
            <a:spAutoFit/>
          </a:bodyPr>
          <a:lstStyle/>
          <a:p>
            <a:r>
              <a:rPr lang="en-GB" sz="4800" dirty="0" smtClean="0">
                <a:solidFill>
                  <a:schemeClr val="bg1"/>
                </a:solidFill>
              </a:rPr>
              <a:t>End of Round 3.</a:t>
            </a:r>
            <a:endParaRPr lang="en-GB" dirty="0">
              <a:solidFill>
                <a:schemeClr val="bg1"/>
              </a:solidFill>
            </a:endParaRPr>
          </a:p>
        </p:txBody>
      </p:sp>
      <p:sp>
        <p:nvSpPr>
          <p:cNvPr id="7" name="Rectangle 6"/>
          <p:cNvSpPr/>
          <p:nvPr/>
        </p:nvSpPr>
        <p:spPr>
          <a:xfrm>
            <a:off x="827584" y="5733256"/>
            <a:ext cx="6840760" cy="369332"/>
          </a:xfrm>
          <a:prstGeom prst="rect">
            <a:avLst/>
          </a:prstGeom>
        </p:spPr>
        <p:txBody>
          <a:bodyPr wrap="square">
            <a:spAutoFit/>
          </a:bodyPr>
          <a:lstStyle/>
          <a:p>
            <a:r>
              <a:rPr lang="en-GB" dirty="0" smtClean="0">
                <a:hlinkClick r:id="rId2"/>
              </a:rPr>
              <a:t>http://www.bbc.co.uk/learningzone/clips/13970.html</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 name="Picture 2" descr="http://resources.woodlands-junior.kent.sch.uk/homework/images/viking.gif"/>
          <p:cNvPicPr>
            <a:picLocks noChangeAspect="1" noChangeArrowheads="1"/>
          </p:cNvPicPr>
          <p:nvPr/>
        </p:nvPicPr>
        <p:blipFill>
          <a:blip r:embed="rId2" cstate="print"/>
          <a:srcRect/>
          <a:stretch>
            <a:fillRect/>
          </a:stretch>
        </p:blipFill>
        <p:spPr bwMode="auto">
          <a:xfrm>
            <a:off x="395536" y="-53588"/>
            <a:ext cx="8388424" cy="6911588"/>
          </a:xfrm>
          <a:prstGeom prst="rect">
            <a:avLst/>
          </a:prstGeom>
          <a:noFill/>
        </p:spPr>
      </p:pic>
      <p:sp>
        <p:nvSpPr>
          <p:cNvPr id="6" name="Rectangle 5"/>
          <p:cNvSpPr/>
          <p:nvPr/>
        </p:nvSpPr>
        <p:spPr>
          <a:xfrm>
            <a:off x="755576" y="0"/>
            <a:ext cx="4572000" cy="3416320"/>
          </a:xfrm>
          <a:prstGeom prst="rect">
            <a:avLst/>
          </a:prstGeom>
        </p:spPr>
        <p:txBody>
          <a:bodyPr>
            <a:spAutoFit/>
          </a:bodyPr>
          <a:lstStyle/>
          <a:p>
            <a:r>
              <a:rPr lang="en-GB" sz="3600" dirty="0" smtClean="0">
                <a:solidFill>
                  <a:schemeClr val="bg1"/>
                </a:solidFill>
              </a:rPr>
              <a:t>The Vikings live in Scandinavia in the countries of Denmark, Norway and Sweden. This is a very cold part of Northern Europe.</a:t>
            </a:r>
            <a:endParaRPr lang="en-GB" sz="3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upload.wikimedia.org/wikipedia/commons/thumb/c/cb/Wikinger.jpg/220px-Wikinger.jpg"/>
          <p:cNvPicPr>
            <a:picLocks noChangeAspect="1" noChangeArrowheads="1"/>
          </p:cNvPicPr>
          <p:nvPr/>
        </p:nvPicPr>
        <p:blipFill>
          <a:blip r:embed="rId2" cstate="print"/>
          <a:srcRect/>
          <a:stretch>
            <a:fillRect/>
          </a:stretch>
        </p:blipFill>
        <p:spPr bwMode="auto">
          <a:xfrm>
            <a:off x="395536" y="332656"/>
            <a:ext cx="4067944" cy="6175879"/>
          </a:xfrm>
          <a:prstGeom prst="rect">
            <a:avLst/>
          </a:prstGeom>
          <a:noFill/>
        </p:spPr>
      </p:pic>
      <p:sp>
        <p:nvSpPr>
          <p:cNvPr id="5" name="Rectangle 4"/>
          <p:cNvSpPr/>
          <p:nvPr/>
        </p:nvSpPr>
        <p:spPr>
          <a:xfrm>
            <a:off x="4788024" y="836712"/>
            <a:ext cx="3744416" cy="4524315"/>
          </a:xfrm>
          <a:prstGeom prst="rect">
            <a:avLst/>
          </a:prstGeom>
        </p:spPr>
        <p:txBody>
          <a:bodyPr wrap="square">
            <a:spAutoFit/>
          </a:bodyPr>
          <a:lstStyle/>
          <a:p>
            <a:r>
              <a:rPr lang="en-GB" sz="4800" dirty="0" smtClean="0"/>
              <a:t>They are sea faring folk who are renown </a:t>
            </a:r>
            <a:r>
              <a:rPr lang="en-GB" sz="4800" dirty="0" err="1" smtClean="0"/>
              <a:t>boatsmen</a:t>
            </a:r>
            <a:r>
              <a:rPr lang="en-GB" sz="4800" dirty="0" smtClean="0"/>
              <a:t> and fishermen</a:t>
            </a:r>
            <a:r>
              <a:rPr lang="en-GB" dirty="0" smtClean="0"/>
              <a:t>. </a:t>
            </a:r>
            <a:endParaRPr lang="en-GB" dirty="0"/>
          </a:p>
        </p:txBody>
      </p:sp>
      <p:sp>
        <p:nvSpPr>
          <p:cNvPr id="6" name="TextBox 5"/>
          <p:cNvSpPr txBox="1"/>
          <p:nvPr/>
        </p:nvSpPr>
        <p:spPr>
          <a:xfrm>
            <a:off x="6948264" y="5934670"/>
            <a:ext cx="1944216" cy="923330"/>
          </a:xfrm>
          <a:prstGeom prst="rect">
            <a:avLst/>
          </a:prstGeom>
          <a:noFill/>
        </p:spPr>
        <p:txBody>
          <a:bodyPr wrap="square" rtlCol="0">
            <a:spAutoFit/>
          </a:bodyPr>
          <a:lstStyle/>
          <a:p>
            <a:r>
              <a:rPr lang="en-GB" dirty="0" smtClean="0"/>
              <a:t>Assign half class as Vikings to North of classroom.</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descr="http://resources.woodlands-junior.kent.sch.uk/homework/images/viking.gif"/>
          <p:cNvPicPr>
            <a:picLocks noChangeAspect="1" noChangeArrowheads="1"/>
          </p:cNvPicPr>
          <p:nvPr/>
        </p:nvPicPr>
        <p:blipFill>
          <a:blip r:embed="rId2" cstate="print"/>
          <a:srcRect/>
          <a:stretch>
            <a:fillRect/>
          </a:stretch>
        </p:blipFill>
        <p:spPr bwMode="auto">
          <a:xfrm>
            <a:off x="395536" y="-53588"/>
            <a:ext cx="8388424" cy="6911588"/>
          </a:xfrm>
          <a:prstGeom prst="rect">
            <a:avLst/>
          </a:prstGeom>
          <a:noFill/>
        </p:spPr>
      </p:pic>
      <p:sp>
        <p:nvSpPr>
          <p:cNvPr id="5" name="Rectangle 4"/>
          <p:cNvSpPr/>
          <p:nvPr/>
        </p:nvSpPr>
        <p:spPr>
          <a:xfrm>
            <a:off x="827584" y="548680"/>
            <a:ext cx="4572000" cy="1200329"/>
          </a:xfrm>
          <a:prstGeom prst="rect">
            <a:avLst/>
          </a:prstGeom>
        </p:spPr>
        <p:txBody>
          <a:bodyPr>
            <a:spAutoFit/>
          </a:bodyPr>
          <a:lstStyle/>
          <a:p>
            <a:r>
              <a:rPr lang="en-GB" sz="3600" dirty="0" smtClean="0">
                <a:solidFill>
                  <a:schemeClr val="bg1"/>
                </a:solidFill>
              </a:rPr>
              <a:t>The Anglo Saxons live in Britain.</a:t>
            </a:r>
            <a:endParaRPr lang="en-GB" sz="36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88024" y="836712"/>
            <a:ext cx="3744416" cy="3785652"/>
          </a:xfrm>
          <a:prstGeom prst="rect">
            <a:avLst/>
          </a:prstGeom>
        </p:spPr>
        <p:txBody>
          <a:bodyPr wrap="square">
            <a:spAutoFit/>
          </a:bodyPr>
          <a:lstStyle/>
          <a:p>
            <a:r>
              <a:rPr lang="en-GB" sz="4800" dirty="0" smtClean="0"/>
              <a:t>They are farmers growing corn and rearing animals.</a:t>
            </a:r>
            <a:endParaRPr lang="en-GB" dirty="0"/>
          </a:p>
        </p:txBody>
      </p:sp>
      <p:sp>
        <p:nvSpPr>
          <p:cNvPr id="6" name="TextBox 5"/>
          <p:cNvSpPr txBox="1"/>
          <p:nvPr/>
        </p:nvSpPr>
        <p:spPr>
          <a:xfrm>
            <a:off x="6948264" y="5934670"/>
            <a:ext cx="1944216" cy="646331"/>
          </a:xfrm>
          <a:prstGeom prst="rect">
            <a:avLst/>
          </a:prstGeom>
          <a:noFill/>
        </p:spPr>
        <p:txBody>
          <a:bodyPr wrap="square" rtlCol="0">
            <a:spAutoFit/>
          </a:bodyPr>
          <a:lstStyle/>
          <a:p>
            <a:r>
              <a:rPr lang="en-GB" dirty="0" smtClean="0"/>
              <a:t>Assign half class as Anglo Saxons</a:t>
            </a:r>
            <a:endParaRPr lang="en-GB" dirty="0"/>
          </a:p>
        </p:txBody>
      </p:sp>
      <p:pic>
        <p:nvPicPr>
          <p:cNvPr id="17410" name="Picture 2" descr="http://downloads.bbc.co.uk/rmhttp/schools/primaryhistory/images/anglo_saxons/anglo-saxon_life/as_recon_village.jpg"/>
          <p:cNvPicPr>
            <a:picLocks noChangeAspect="1" noChangeArrowheads="1"/>
          </p:cNvPicPr>
          <p:nvPr/>
        </p:nvPicPr>
        <p:blipFill>
          <a:blip r:embed="rId2" cstate="print"/>
          <a:srcRect/>
          <a:stretch>
            <a:fillRect/>
          </a:stretch>
        </p:blipFill>
        <p:spPr bwMode="auto">
          <a:xfrm>
            <a:off x="0" y="1268760"/>
            <a:ext cx="4355976" cy="326698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3.bp.blogspot.com/-kMxNGVjtBNA/UabMGfGji-I/AAAAAAAAAMk/aMY1zS9Woy4/s1600/longboat%2520web.jpg"/>
          <p:cNvPicPr>
            <a:picLocks noChangeAspect="1" noChangeArrowheads="1"/>
          </p:cNvPicPr>
          <p:nvPr/>
        </p:nvPicPr>
        <p:blipFill>
          <a:blip r:embed="rId2" cstate="print"/>
          <a:srcRect l="12091" t="13691"/>
          <a:stretch>
            <a:fillRect/>
          </a:stretch>
        </p:blipFill>
        <p:spPr bwMode="auto">
          <a:xfrm>
            <a:off x="0" y="-16592"/>
            <a:ext cx="5148064" cy="6874592"/>
          </a:xfrm>
          <a:prstGeom prst="rect">
            <a:avLst/>
          </a:prstGeom>
          <a:noFill/>
        </p:spPr>
      </p:pic>
      <p:sp>
        <p:nvSpPr>
          <p:cNvPr id="2" name="Title 1"/>
          <p:cNvSpPr>
            <a:spLocks noGrp="1"/>
          </p:cNvSpPr>
          <p:nvPr>
            <p:ph type="title"/>
          </p:nvPr>
        </p:nvSpPr>
        <p:spPr>
          <a:xfrm>
            <a:off x="467544" y="332656"/>
            <a:ext cx="8229600" cy="5400600"/>
          </a:xfrm>
          <a:solidFill>
            <a:srgbClr val="FF0000">
              <a:alpha val="56000"/>
            </a:srgbClr>
          </a:solidFill>
        </p:spPr>
        <p:txBody>
          <a:bodyPr>
            <a:normAutofit fontScale="90000"/>
          </a:bodyPr>
          <a:lstStyle/>
          <a:p>
            <a:r>
              <a:rPr lang="en-GB" dirty="0" smtClean="0">
                <a:solidFill>
                  <a:schemeClr val="bg1"/>
                </a:solidFill>
              </a:rPr>
              <a:t>The Vikings with their long boats can travel across Europe to trade. They are coming to Britain.</a:t>
            </a:r>
            <a:br>
              <a:rPr lang="en-GB" dirty="0" smtClean="0">
                <a:solidFill>
                  <a:schemeClr val="bg1"/>
                </a:solidFill>
              </a:rPr>
            </a:br>
            <a:r>
              <a:rPr lang="en-GB" dirty="0" smtClean="0">
                <a:solidFill>
                  <a:schemeClr val="bg1"/>
                </a:solidFill>
              </a:rPr>
              <a:t/>
            </a:r>
            <a:br>
              <a:rPr lang="en-GB" dirty="0" smtClean="0">
                <a:solidFill>
                  <a:schemeClr val="bg1"/>
                </a:solidFill>
              </a:rPr>
            </a:br>
            <a:r>
              <a:rPr lang="en-GB" dirty="0" smtClean="0">
                <a:solidFill>
                  <a:schemeClr val="bg1"/>
                </a:solidFill>
              </a:rPr>
              <a:t>In this game each country will make and trade goods. The winner is the country with the most goods at the end.</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1520" y="0"/>
            <a:ext cx="8229600" cy="244827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Anglo Saxons–</a:t>
            </a:r>
            <a:r>
              <a:rPr kumimoji="0" lang="en-GB" sz="4400" b="0" i="0" u="none" strike="noStrike" kern="1200" cap="none" spc="0" normalizeH="0" noProof="0" dirty="0" smtClean="0">
                <a:ln>
                  <a:noFill/>
                </a:ln>
                <a:solidFill>
                  <a:schemeClr val="tx1"/>
                </a:solidFill>
                <a:effectLst/>
                <a:uLnTx/>
                <a:uFillTx/>
                <a:latin typeface="+mj-lt"/>
                <a:ea typeface="+mj-ea"/>
                <a:cs typeface="+mj-cs"/>
              </a:rPr>
              <a:t> </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1 king, 3 people are traders and the rest are divided</a:t>
            </a:r>
            <a:r>
              <a:rPr kumimoji="0" lang="en-GB" sz="4400" b="0" i="0" u="none" strike="noStrike" kern="1200" cap="none" spc="0" normalizeH="0" noProof="0" dirty="0" smtClean="0">
                <a:ln>
                  <a:noFill/>
                </a:ln>
                <a:solidFill>
                  <a:schemeClr val="tx1"/>
                </a:solidFill>
                <a:effectLst/>
                <a:uLnTx/>
                <a:uFillTx/>
                <a:latin typeface="+mj-lt"/>
                <a:ea typeface="+mj-ea"/>
                <a:cs typeface="+mj-cs"/>
              </a:rPr>
              <a:t> into farmers making corn, growing apples, wool and herdsmen</a:t>
            </a:r>
            <a:r>
              <a:rPr lang="en-GB" sz="4400" noProof="0" dirty="0" smtClean="0">
                <a:latin typeface="+mj-lt"/>
                <a:ea typeface="+mj-ea"/>
                <a:cs typeface="+mj-cs"/>
              </a:rPr>
              <a:t> rearing meat.</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Picture 2" descr="http://medieval.stormthecastle.com/images/1066-images/Part%20I%20_%20king-harold-ii-harold-godwinson-house-of-wessex-1066.jpg"/>
          <p:cNvPicPr>
            <a:picLocks noChangeAspect="1" noChangeArrowheads="1"/>
          </p:cNvPicPr>
          <p:nvPr/>
        </p:nvPicPr>
        <p:blipFill>
          <a:blip r:embed="rId2" cstate="print"/>
          <a:srcRect/>
          <a:stretch>
            <a:fillRect/>
          </a:stretch>
        </p:blipFill>
        <p:spPr bwMode="auto">
          <a:xfrm>
            <a:off x="323528" y="2420888"/>
            <a:ext cx="2256967" cy="4032448"/>
          </a:xfrm>
          <a:prstGeom prst="rect">
            <a:avLst/>
          </a:prstGeom>
          <a:noFill/>
        </p:spPr>
      </p:pic>
      <p:sp>
        <p:nvSpPr>
          <p:cNvPr id="7" name="TextBox 6"/>
          <p:cNvSpPr txBox="1"/>
          <p:nvPr/>
        </p:nvSpPr>
        <p:spPr>
          <a:xfrm>
            <a:off x="0" y="6488668"/>
            <a:ext cx="6048672" cy="369332"/>
          </a:xfrm>
          <a:prstGeom prst="rect">
            <a:avLst/>
          </a:prstGeom>
          <a:noFill/>
        </p:spPr>
        <p:txBody>
          <a:bodyPr wrap="square" rtlCol="0">
            <a:spAutoFit/>
          </a:bodyPr>
          <a:lstStyle/>
          <a:p>
            <a:r>
              <a:rPr lang="en-GB" dirty="0" smtClean="0"/>
              <a:t>Responsible for counting goods traded and have made.</a:t>
            </a:r>
            <a:endParaRPr lang="en-GB" dirty="0"/>
          </a:p>
        </p:txBody>
      </p:sp>
      <p:sp>
        <p:nvSpPr>
          <p:cNvPr id="10" name="TextBox 9"/>
          <p:cNvSpPr txBox="1"/>
          <p:nvPr/>
        </p:nvSpPr>
        <p:spPr>
          <a:xfrm>
            <a:off x="323528" y="1988840"/>
            <a:ext cx="1269386" cy="369332"/>
          </a:xfrm>
          <a:prstGeom prst="rect">
            <a:avLst/>
          </a:prstGeom>
          <a:noFill/>
        </p:spPr>
        <p:txBody>
          <a:bodyPr wrap="none" rtlCol="0">
            <a:spAutoFit/>
          </a:bodyPr>
          <a:lstStyle/>
          <a:p>
            <a:r>
              <a:rPr lang="en-GB" b="1" dirty="0" smtClean="0"/>
              <a:t>King</a:t>
            </a:r>
            <a:r>
              <a:rPr lang="en-GB" dirty="0" smtClean="0"/>
              <a:t> Harold</a:t>
            </a:r>
            <a:endParaRPr lang="en-GB" dirty="0"/>
          </a:p>
        </p:txBody>
      </p:sp>
      <p:pic>
        <p:nvPicPr>
          <p:cNvPr id="9218" name="Picture 2" descr="http://www.clker.com/cliparts/e/b/w/o/G/v/market-md.png"/>
          <p:cNvPicPr>
            <a:picLocks noChangeAspect="1" noChangeArrowheads="1"/>
          </p:cNvPicPr>
          <p:nvPr/>
        </p:nvPicPr>
        <p:blipFill>
          <a:blip r:embed="rId3" cstate="print"/>
          <a:srcRect/>
          <a:stretch>
            <a:fillRect/>
          </a:stretch>
        </p:blipFill>
        <p:spPr bwMode="auto">
          <a:xfrm>
            <a:off x="2915816" y="2348880"/>
            <a:ext cx="2838450" cy="2400301"/>
          </a:xfrm>
          <a:prstGeom prst="rect">
            <a:avLst/>
          </a:prstGeom>
          <a:noFill/>
        </p:spPr>
      </p:pic>
      <p:sp>
        <p:nvSpPr>
          <p:cNvPr id="12" name="TextBox 11"/>
          <p:cNvSpPr txBox="1"/>
          <p:nvPr/>
        </p:nvSpPr>
        <p:spPr>
          <a:xfrm>
            <a:off x="3347864" y="1916832"/>
            <a:ext cx="4824536" cy="369332"/>
          </a:xfrm>
          <a:prstGeom prst="rect">
            <a:avLst/>
          </a:prstGeom>
          <a:noFill/>
        </p:spPr>
        <p:txBody>
          <a:bodyPr wrap="square" rtlCol="0">
            <a:spAutoFit/>
          </a:bodyPr>
          <a:lstStyle/>
          <a:p>
            <a:r>
              <a:rPr lang="en-GB" b="1" dirty="0" smtClean="0"/>
              <a:t>Traders</a:t>
            </a:r>
            <a:r>
              <a:rPr lang="en-GB" dirty="0" smtClean="0"/>
              <a:t> will collect and trade with the Vikings</a:t>
            </a:r>
            <a:endParaRPr lang="en-GB" dirty="0"/>
          </a:p>
        </p:txBody>
      </p:sp>
      <p:pic>
        <p:nvPicPr>
          <p:cNvPr id="9220" name="Picture 4" descr="http://www.qacps.k12.md.us/ces/clipart/Carson%20Dellosa%20Clipart/Carson%20Dellosa%20Seasons,%20Holidays,%20and%20Celebrations/Images/Black%20and%20White%20Images/Fall%20Clip%20Art/CORN1_BW.bmp"/>
          <p:cNvPicPr>
            <a:picLocks noChangeAspect="1" noChangeArrowheads="1"/>
          </p:cNvPicPr>
          <p:nvPr/>
        </p:nvPicPr>
        <p:blipFill>
          <a:blip r:embed="rId4" cstate="print"/>
          <a:srcRect/>
          <a:stretch>
            <a:fillRect/>
          </a:stretch>
        </p:blipFill>
        <p:spPr bwMode="auto">
          <a:xfrm>
            <a:off x="6228184" y="4293096"/>
            <a:ext cx="1080120" cy="1867515"/>
          </a:xfrm>
          <a:prstGeom prst="rect">
            <a:avLst/>
          </a:prstGeom>
          <a:noFill/>
        </p:spPr>
      </p:pic>
      <p:pic>
        <p:nvPicPr>
          <p:cNvPr id="9222" name="Picture 6" descr="http://bestclipartblog.com/clipart-pics/apple-clip-art-2.jpg"/>
          <p:cNvPicPr>
            <a:picLocks noChangeAspect="1" noChangeArrowheads="1"/>
          </p:cNvPicPr>
          <p:nvPr/>
        </p:nvPicPr>
        <p:blipFill>
          <a:blip r:embed="rId5" cstate="print"/>
          <a:srcRect/>
          <a:stretch>
            <a:fillRect/>
          </a:stretch>
        </p:blipFill>
        <p:spPr bwMode="auto">
          <a:xfrm>
            <a:off x="7415808" y="5157192"/>
            <a:ext cx="1728192" cy="1296144"/>
          </a:xfrm>
          <a:prstGeom prst="rect">
            <a:avLst/>
          </a:prstGeom>
          <a:noFill/>
        </p:spPr>
      </p:pic>
      <p:pic>
        <p:nvPicPr>
          <p:cNvPr id="9224" name="Picture 8" descr="http://www.clipartlord.com/wp-content/uploads/2013/03/meat.png"/>
          <p:cNvPicPr>
            <a:picLocks noChangeAspect="1" noChangeArrowheads="1"/>
          </p:cNvPicPr>
          <p:nvPr/>
        </p:nvPicPr>
        <p:blipFill>
          <a:blip r:embed="rId6" cstate="print"/>
          <a:srcRect/>
          <a:stretch>
            <a:fillRect/>
          </a:stretch>
        </p:blipFill>
        <p:spPr bwMode="auto">
          <a:xfrm>
            <a:off x="7308304" y="3356992"/>
            <a:ext cx="1440160" cy="1014759"/>
          </a:xfrm>
          <a:prstGeom prst="rect">
            <a:avLst/>
          </a:prstGeom>
          <a:noFill/>
        </p:spPr>
      </p:pic>
      <p:pic>
        <p:nvPicPr>
          <p:cNvPr id="9226" name="Picture 10" descr="http://images.clipartof.com/thumbnails/97131-Royalty-Free-RF-Clipart-Illustration-Of-A-Fluffy-Jumping-Sheep-With-Thick-Wool.jpg"/>
          <p:cNvPicPr>
            <a:picLocks noChangeAspect="1" noChangeArrowheads="1"/>
          </p:cNvPicPr>
          <p:nvPr/>
        </p:nvPicPr>
        <p:blipFill>
          <a:blip r:embed="rId7" cstate="print"/>
          <a:srcRect b="12947"/>
          <a:stretch>
            <a:fillRect/>
          </a:stretch>
        </p:blipFill>
        <p:spPr bwMode="auto">
          <a:xfrm>
            <a:off x="4427984" y="4941168"/>
            <a:ext cx="1428750" cy="1368152"/>
          </a:xfrm>
          <a:prstGeom prst="rect">
            <a:avLst/>
          </a:prstGeom>
          <a:noFill/>
        </p:spPr>
      </p:pic>
      <p:sp>
        <p:nvSpPr>
          <p:cNvPr id="17" name="TextBox 16"/>
          <p:cNvSpPr txBox="1"/>
          <p:nvPr/>
        </p:nvSpPr>
        <p:spPr>
          <a:xfrm>
            <a:off x="6444208" y="2924944"/>
            <a:ext cx="2952328" cy="369332"/>
          </a:xfrm>
          <a:prstGeom prst="rect">
            <a:avLst/>
          </a:prstGeom>
          <a:noFill/>
        </p:spPr>
        <p:txBody>
          <a:bodyPr wrap="square" rtlCol="0">
            <a:spAutoFit/>
          </a:bodyPr>
          <a:lstStyle/>
          <a:p>
            <a:r>
              <a:rPr lang="en-GB" b="1" dirty="0" smtClean="0"/>
              <a:t>Farmers and herdsmen.</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48464" cy="2448272"/>
          </a:xfrm>
        </p:spPr>
        <p:txBody>
          <a:bodyPr>
            <a:normAutofit/>
          </a:bodyPr>
          <a:lstStyle/>
          <a:p>
            <a:r>
              <a:rPr lang="en-GB" sz="3600" dirty="0" smtClean="0"/>
              <a:t>Vikings – 1 king, 3 traders and the rest are fishermen and skinners. </a:t>
            </a:r>
            <a:r>
              <a:rPr lang="en-GB" dirty="0" smtClean="0"/>
              <a:t/>
            </a:r>
            <a:br>
              <a:rPr lang="en-GB" dirty="0" smtClean="0"/>
            </a:br>
            <a:endParaRPr lang="en-GB" dirty="0"/>
          </a:p>
        </p:txBody>
      </p:sp>
      <p:sp>
        <p:nvSpPr>
          <p:cNvPr id="7" name="TextBox 6"/>
          <p:cNvSpPr txBox="1"/>
          <p:nvPr/>
        </p:nvSpPr>
        <p:spPr>
          <a:xfrm>
            <a:off x="0" y="6021288"/>
            <a:ext cx="6048672" cy="369332"/>
          </a:xfrm>
          <a:prstGeom prst="rect">
            <a:avLst/>
          </a:prstGeom>
          <a:noFill/>
        </p:spPr>
        <p:txBody>
          <a:bodyPr wrap="square" rtlCol="0">
            <a:spAutoFit/>
          </a:bodyPr>
          <a:lstStyle/>
          <a:p>
            <a:r>
              <a:rPr lang="en-GB" dirty="0" smtClean="0"/>
              <a:t>Responsible for counting goods traded and have made.</a:t>
            </a:r>
            <a:endParaRPr lang="en-GB" dirty="0"/>
          </a:p>
        </p:txBody>
      </p:sp>
      <p:pic>
        <p:nvPicPr>
          <p:cNvPr id="8" name="Picture 6" descr="http://archiehopeful.files.wordpress.com/2011/01/viking.jpg"/>
          <p:cNvPicPr>
            <a:picLocks noChangeAspect="1" noChangeArrowheads="1"/>
          </p:cNvPicPr>
          <p:nvPr/>
        </p:nvPicPr>
        <p:blipFill>
          <a:blip r:embed="rId2" cstate="print"/>
          <a:srcRect/>
          <a:stretch>
            <a:fillRect/>
          </a:stretch>
        </p:blipFill>
        <p:spPr bwMode="auto">
          <a:xfrm>
            <a:off x="323528" y="2151183"/>
            <a:ext cx="3024336" cy="4014121"/>
          </a:xfrm>
          <a:prstGeom prst="rect">
            <a:avLst/>
          </a:prstGeom>
          <a:noFill/>
        </p:spPr>
      </p:pic>
      <p:sp>
        <p:nvSpPr>
          <p:cNvPr id="9" name="TextBox 8"/>
          <p:cNvSpPr txBox="1"/>
          <p:nvPr/>
        </p:nvSpPr>
        <p:spPr>
          <a:xfrm>
            <a:off x="467544" y="1844824"/>
            <a:ext cx="2029402" cy="369332"/>
          </a:xfrm>
          <a:prstGeom prst="rect">
            <a:avLst/>
          </a:prstGeom>
          <a:noFill/>
        </p:spPr>
        <p:txBody>
          <a:bodyPr wrap="none" rtlCol="0">
            <a:spAutoFit/>
          </a:bodyPr>
          <a:lstStyle/>
          <a:p>
            <a:r>
              <a:rPr lang="en-GB" b="1" dirty="0" smtClean="0"/>
              <a:t>King</a:t>
            </a:r>
            <a:r>
              <a:rPr lang="en-GB" dirty="0" smtClean="0"/>
              <a:t> Cnut the Great</a:t>
            </a:r>
            <a:endParaRPr lang="en-GB" dirty="0"/>
          </a:p>
        </p:txBody>
      </p:sp>
      <p:pic>
        <p:nvPicPr>
          <p:cNvPr id="28674" name="Picture 2" descr="File:Moragsoorm.jpg"/>
          <p:cNvPicPr>
            <a:picLocks noChangeAspect="1" noChangeArrowheads="1"/>
          </p:cNvPicPr>
          <p:nvPr/>
        </p:nvPicPr>
        <p:blipFill>
          <a:blip r:embed="rId3" cstate="print"/>
          <a:srcRect/>
          <a:stretch>
            <a:fillRect/>
          </a:stretch>
        </p:blipFill>
        <p:spPr bwMode="auto">
          <a:xfrm>
            <a:off x="3563888" y="2204864"/>
            <a:ext cx="2688299" cy="2016224"/>
          </a:xfrm>
          <a:prstGeom prst="rect">
            <a:avLst/>
          </a:prstGeom>
          <a:noFill/>
        </p:spPr>
      </p:pic>
      <p:sp>
        <p:nvSpPr>
          <p:cNvPr id="10" name="TextBox 9"/>
          <p:cNvSpPr txBox="1"/>
          <p:nvPr/>
        </p:nvSpPr>
        <p:spPr>
          <a:xfrm>
            <a:off x="3419872" y="1484784"/>
            <a:ext cx="4824536" cy="646331"/>
          </a:xfrm>
          <a:prstGeom prst="rect">
            <a:avLst/>
          </a:prstGeom>
          <a:noFill/>
        </p:spPr>
        <p:txBody>
          <a:bodyPr wrap="square" rtlCol="0">
            <a:spAutoFit/>
          </a:bodyPr>
          <a:lstStyle/>
          <a:p>
            <a:r>
              <a:rPr lang="en-GB" b="1" dirty="0" smtClean="0"/>
              <a:t>Traders</a:t>
            </a:r>
            <a:r>
              <a:rPr lang="en-GB" dirty="0" smtClean="0"/>
              <a:t> will collect the goods, travel in the long ship to Britain and trade with the </a:t>
            </a:r>
            <a:r>
              <a:rPr lang="en-GB" dirty="0" err="1" smtClean="0"/>
              <a:t>Britains</a:t>
            </a:r>
            <a:r>
              <a:rPr lang="en-GB" dirty="0" smtClean="0"/>
              <a:t>.</a:t>
            </a:r>
            <a:endParaRPr lang="en-GB" dirty="0"/>
          </a:p>
        </p:txBody>
      </p:sp>
      <p:pic>
        <p:nvPicPr>
          <p:cNvPr id="28678" name="Picture 6" descr="http://colouringbook.org/RSS/September-2011/Sep2011_Art/fish_black_white_line_art_coloring_book_colouring-1331px.png"/>
          <p:cNvPicPr>
            <a:picLocks noChangeAspect="1" noChangeArrowheads="1"/>
          </p:cNvPicPr>
          <p:nvPr/>
        </p:nvPicPr>
        <p:blipFill>
          <a:blip r:embed="rId4" cstate="print"/>
          <a:srcRect l="14679" t="27877" r="11927" b="8940"/>
          <a:stretch>
            <a:fillRect/>
          </a:stretch>
        </p:blipFill>
        <p:spPr bwMode="auto">
          <a:xfrm>
            <a:off x="5868144" y="5229200"/>
            <a:ext cx="2448272" cy="1499567"/>
          </a:xfrm>
          <a:prstGeom prst="rect">
            <a:avLst/>
          </a:prstGeom>
          <a:noFill/>
        </p:spPr>
      </p:pic>
      <p:pic>
        <p:nvPicPr>
          <p:cNvPr id="28680" name="Picture 8" descr="http://dwr.scene7.com/is/image/DWR/PD_19289_MAIN?$main$"/>
          <p:cNvPicPr>
            <a:picLocks noChangeAspect="1" noChangeArrowheads="1"/>
          </p:cNvPicPr>
          <p:nvPr/>
        </p:nvPicPr>
        <p:blipFill>
          <a:blip r:embed="rId5" cstate="print"/>
          <a:srcRect l="26573" t="6389" r="26925" b="4170"/>
          <a:stretch>
            <a:fillRect/>
          </a:stretch>
        </p:blipFill>
        <p:spPr bwMode="auto">
          <a:xfrm>
            <a:off x="7524328" y="2564904"/>
            <a:ext cx="1440160" cy="1728193"/>
          </a:xfrm>
          <a:prstGeom prst="rect">
            <a:avLst/>
          </a:prstGeom>
          <a:noFill/>
        </p:spPr>
      </p:pic>
      <p:sp>
        <p:nvSpPr>
          <p:cNvPr id="15" name="TextBox 14"/>
          <p:cNvSpPr txBox="1"/>
          <p:nvPr/>
        </p:nvSpPr>
        <p:spPr>
          <a:xfrm>
            <a:off x="6191672" y="4365104"/>
            <a:ext cx="2952328" cy="923330"/>
          </a:xfrm>
          <a:prstGeom prst="rect">
            <a:avLst/>
          </a:prstGeom>
          <a:noFill/>
        </p:spPr>
        <p:txBody>
          <a:bodyPr wrap="square" rtlCol="0">
            <a:spAutoFit/>
          </a:bodyPr>
          <a:lstStyle/>
          <a:p>
            <a:r>
              <a:rPr lang="en-GB" b="1" dirty="0" smtClean="0"/>
              <a:t>Fishermen and skinners </a:t>
            </a:r>
            <a:r>
              <a:rPr lang="en-GB" dirty="0" smtClean="0"/>
              <a:t>catch fish, tusks</a:t>
            </a:r>
          </a:p>
          <a:p>
            <a:r>
              <a:rPr lang="en-GB" dirty="0" smtClean="0"/>
              <a:t>skin animals for trade.</a:t>
            </a:r>
            <a:endParaRPr lang="en-GB" dirty="0"/>
          </a:p>
        </p:txBody>
      </p:sp>
      <p:pic>
        <p:nvPicPr>
          <p:cNvPr id="28682" name="Picture 10" descr="http://thumbs.gograph.com/gg65841260.jpg"/>
          <p:cNvPicPr>
            <a:picLocks noChangeAspect="1" noChangeArrowheads="1"/>
          </p:cNvPicPr>
          <p:nvPr/>
        </p:nvPicPr>
        <p:blipFill>
          <a:blip r:embed="rId6" cstate="print"/>
          <a:srcRect/>
          <a:stretch>
            <a:fillRect/>
          </a:stretch>
        </p:blipFill>
        <p:spPr bwMode="auto">
          <a:xfrm>
            <a:off x="6444208" y="3140968"/>
            <a:ext cx="1224135" cy="122413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568" y="260648"/>
            <a:ext cx="7992888" cy="830997"/>
          </a:xfrm>
          <a:prstGeom prst="rect">
            <a:avLst/>
          </a:prstGeom>
        </p:spPr>
        <p:txBody>
          <a:bodyPr wrap="square">
            <a:spAutoFit/>
          </a:bodyPr>
          <a:lstStyle/>
          <a:p>
            <a:r>
              <a:rPr lang="en-GB" sz="4800" dirty="0" smtClean="0"/>
              <a:t>Production</a:t>
            </a:r>
            <a:endParaRPr lang="en-GB" dirty="0"/>
          </a:p>
        </p:txBody>
      </p:sp>
      <p:sp>
        <p:nvSpPr>
          <p:cNvPr id="7" name="TextBox 6"/>
          <p:cNvSpPr txBox="1"/>
          <p:nvPr/>
        </p:nvSpPr>
        <p:spPr>
          <a:xfrm>
            <a:off x="539552" y="1124744"/>
            <a:ext cx="7704856" cy="1477328"/>
          </a:xfrm>
          <a:prstGeom prst="rect">
            <a:avLst/>
          </a:prstGeom>
          <a:noFill/>
        </p:spPr>
        <p:txBody>
          <a:bodyPr wrap="square" rtlCol="0">
            <a:spAutoFit/>
          </a:bodyPr>
          <a:lstStyle/>
          <a:p>
            <a:r>
              <a:rPr lang="en-GB" dirty="0" smtClean="0"/>
              <a:t>Make the goods by cutting them out. Only one paper at a time.</a:t>
            </a:r>
          </a:p>
          <a:p>
            <a:r>
              <a:rPr lang="en-GB" dirty="0" smtClean="0"/>
              <a:t>Traders collect.</a:t>
            </a:r>
            <a:r>
              <a:rPr lang="en-GB" dirty="0"/>
              <a:t> </a:t>
            </a:r>
            <a:r>
              <a:rPr lang="en-GB" dirty="0" smtClean="0"/>
              <a:t> </a:t>
            </a:r>
          </a:p>
          <a:p>
            <a:r>
              <a:rPr lang="en-GB" dirty="0" smtClean="0"/>
              <a:t>King makes sure everyone has materials for the job.</a:t>
            </a:r>
          </a:p>
          <a:p>
            <a:r>
              <a:rPr lang="en-GB" dirty="0" smtClean="0"/>
              <a:t>Traders collect from the producers</a:t>
            </a:r>
          </a:p>
          <a:p>
            <a:endParaRPr lang="en-GB" dirty="0" smtClean="0"/>
          </a:p>
        </p:txBody>
      </p:sp>
      <p:pic>
        <p:nvPicPr>
          <p:cNvPr id="4" name="Picture 6" descr="http://bestclipartblog.com/clipart-pics/apple-clip-art-2.jpg"/>
          <p:cNvPicPr>
            <a:picLocks noChangeAspect="1" noChangeArrowheads="1"/>
          </p:cNvPicPr>
          <p:nvPr/>
        </p:nvPicPr>
        <p:blipFill>
          <a:blip r:embed="rId2" cstate="print"/>
          <a:srcRect/>
          <a:stretch>
            <a:fillRect/>
          </a:stretch>
        </p:blipFill>
        <p:spPr bwMode="auto">
          <a:xfrm>
            <a:off x="1259632" y="4509120"/>
            <a:ext cx="1728192" cy="1296144"/>
          </a:xfrm>
          <a:prstGeom prst="rect">
            <a:avLst/>
          </a:prstGeom>
          <a:noFill/>
        </p:spPr>
      </p:pic>
      <p:pic>
        <p:nvPicPr>
          <p:cNvPr id="5" name="Picture 4" descr="http://www.qacps.k12.md.us/ces/clipart/Carson%20Dellosa%20Clipart/Carson%20Dellosa%20Seasons,%20Holidays,%20and%20Celebrations/Images/Black%20and%20White%20Images/Fall%20Clip%20Art/CORN1_BW.bmp"/>
          <p:cNvPicPr>
            <a:picLocks noChangeAspect="1" noChangeArrowheads="1"/>
          </p:cNvPicPr>
          <p:nvPr/>
        </p:nvPicPr>
        <p:blipFill>
          <a:blip r:embed="rId3" cstate="print"/>
          <a:srcRect/>
          <a:stretch>
            <a:fillRect/>
          </a:stretch>
        </p:blipFill>
        <p:spPr bwMode="auto">
          <a:xfrm>
            <a:off x="683568" y="4077072"/>
            <a:ext cx="1080120" cy="1867515"/>
          </a:xfrm>
          <a:prstGeom prst="rect">
            <a:avLst/>
          </a:prstGeom>
          <a:noFill/>
        </p:spPr>
      </p:pic>
      <p:pic>
        <p:nvPicPr>
          <p:cNvPr id="8" name="Picture 10" descr="http://images.clipartof.com/thumbnails/97131-Royalty-Free-RF-Clipart-Illustration-Of-A-Fluffy-Jumping-Sheep-With-Thick-Wool.jpg"/>
          <p:cNvPicPr>
            <a:picLocks noChangeAspect="1" noChangeArrowheads="1"/>
          </p:cNvPicPr>
          <p:nvPr/>
        </p:nvPicPr>
        <p:blipFill>
          <a:blip r:embed="rId4" cstate="print"/>
          <a:srcRect b="12947"/>
          <a:stretch>
            <a:fillRect/>
          </a:stretch>
        </p:blipFill>
        <p:spPr bwMode="auto">
          <a:xfrm>
            <a:off x="2699792" y="4509120"/>
            <a:ext cx="1428750" cy="1368152"/>
          </a:xfrm>
          <a:prstGeom prst="rect">
            <a:avLst/>
          </a:prstGeom>
          <a:noFill/>
        </p:spPr>
      </p:pic>
      <p:pic>
        <p:nvPicPr>
          <p:cNvPr id="9" name="Picture 8" descr="http://www.clipartlord.com/wp-content/uploads/2013/03/meat.png"/>
          <p:cNvPicPr>
            <a:picLocks noChangeAspect="1" noChangeArrowheads="1"/>
          </p:cNvPicPr>
          <p:nvPr/>
        </p:nvPicPr>
        <p:blipFill>
          <a:blip r:embed="rId5" cstate="print"/>
          <a:srcRect/>
          <a:stretch>
            <a:fillRect/>
          </a:stretch>
        </p:blipFill>
        <p:spPr bwMode="auto">
          <a:xfrm>
            <a:off x="1835696" y="3356992"/>
            <a:ext cx="1440160" cy="1014759"/>
          </a:xfrm>
          <a:prstGeom prst="rect">
            <a:avLst/>
          </a:prstGeom>
          <a:noFill/>
        </p:spPr>
      </p:pic>
      <p:pic>
        <p:nvPicPr>
          <p:cNvPr id="10" name="Picture 8" descr="http://dwr.scene7.com/is/image/DWR/PD_19289_MAIN?$main$"/>
          <p:cNvPicPr>
            <a:picLocks noChangeAspect="1" noChangeArrowheads="1"/>
          </p:cNvPicPr>
          <p:nvPr/>
        </p:nvPicPr>
        <p:blipFill>
          <a:blip r:embed="rId6" cstate="print"/>
          <a:srcRect l="26573" t="6389" r="26925" b="4170"/>
          <a:stretch>
            <a:fillRect/>
          </a:stretch>
        </p:blipFill>
        <p:spPr bwMode="auto">
          <a:xfrm>
            <a:off x="7236296" y="3284984"/>
            <a:ext cx="1440160" cy="1728193"/>
          </a:xfrm>
          <a:prstGeom prst="rect">
            <a:avLst/>
          </a:prstGeom>
          <a:noFill/>
        </p:spPr>
      </p:pic>
      <p:pic>
        <p:nvPicPr>
          <p:cNvPr id="11" name="Picture 6" descr="http://colouringbook.org/RSS/September-2011/Sep2011_Art/fish_black_white_line_art_coloring_book_colouring-1331px.png"/>
          <p:cNvPicPr>
            <a:picLocks noChangeAspect="1" noChangeArrowheads="1"/>
          </p:cNvPicPr>
          <p:nvPr/>
        </p:nvPicPr>
        <p:blipFill>
          <a:blip r:embed="rId7" cstate="print"/>
          <a:srcRect l="14679" t="27877" r="11927" b="8940"/>
          <a:stretch>
            <a:fillRect/>
          </a:stretch>
        </p:blipFill>
        <p:spPr bwMode="auto">
          <a:xfrm>
            <a:off x="5436096" y="4869160"/>
            <a:ext cx="2448272" cy="1499567"/>
          </a:xfrm>
          <a:prstGeom prst="rect">
            <a:avLst/>
          </a:prstGeom>
          <a:noFill/>
        </p:spPr>
      </p:pic>
      <p:pic>
        <p:nvPicPr>
          <p:cNvPr id="5122" name="Picture 2" descr="http://thumbs.gograph.com/gg65841260.jpg"/>
          <p:cNvPicPr>
            <a:picLocks noChangeAspect="1" noChangeArrowheads="1"/>
          </p:cNvPicPr>
          <p:nvPr/>
        </p:nvPicPr>
        <p:blipFill>
          <a:blip r:embed="rId8" cstate="print"/>
          <a:srcRect/>
          <a:stretch>
            <a:fillRect/>
          </a:stretch>
        </p:blipFill>
        <p:spPr bwMode="auto">
          <a:xfrm>
            <a:off x="5508104" y="2852936"/>
            <a:ext cx="1619250" cy="161925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491</Words>
  <Application>Microsoft Office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The time is 800 AD   </vt:lpstr>
      <vt:lpstr>PowerPoint Presentation</vt:lpstr>
      <vt:lpstr>PowerPoint Presentation</vt:lpstr>
      <vt:lpstr>PowerPoint Presentation</vt:lpstr>
      <vt:lpstr>PowerPoint Presentation</vt:lpstr>
      <vt:lpstr>The Vikings with their long boats can travel across Europe to trade. They are coming to Britain.  In this game each country will make and trade goods. The winner is the country with the most goods at the end. </vt:lpstr>
      <vt:lpstr>PowerPoint Presentation</vt:lpstr>
      <vt:lpstr>Vikings – 1 king, 3 traders and the rest are fishermen and skinners.  </vt:lpstr>
      <vt:lpstr>PowerPoint Presentation</vt:lpstr>
      <vt:lpstr>PowerPoint Presentation</vt:lpstr>
      <vt:lpstr>Trade</vt:lpstr>
      <vt:lpstr>PowerPoint Presentation</vt:lpstr>
      <vt:lpstr>h</vt:lpstr>
      <vt:lpstr>PowerPoint Presentation</vt:lpstr>
      <vt:lpstr>PowerPoint Presentation</vt:lpstr>
      <vt:lpstr>End of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time is 900 AD  The Vikings live in Scandinavia in the countries of Denmark, Norway and Sweden. They are sea faring folk who are renown boThis is a very cold part of Northern Europe.</dc:title>
  <dc:creator>Matthew Boyce</dc:creator>
  <cp:lastModifiedBy>Matthew Boyce</cp:lastModifiedBy>
  <cp:revision>17</cp:revision>
  <dcterms:created xsi:type="dcterms:W3CDTF">2014-01-05T19:50:10Z</dcterms:created>
  <dcterms:modified xsi:type="dcterms:W3CDTF">2014-01-07T16:47:36Z</dcterms:modified>
</cp:coreProperties>
</file>