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83" r:id="rId4"/>
    <p:sldId id="257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  <p:sldId id="272" r:id="rId18"/>
    <p:sldId id="264" r:id="rId19"/>
    <p:sldId id="265" r:id="rId20"/>
    <p:sldId id="273" r:id="rId21"/>
    <p:sldId id="274" r:id="rId22"/>
    <p:sldId id="281" r:id="rId23"/>
    <p:sldId id="282" r:id="rId24"/>
    <p:sldId id="279" r:id="rId25"/>
    <p:sldId id="278" r:id="rId26"/>
    <p:sldId id="276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0" autoAdjust="0"/>
    <p:restoredTop sz="94660"/>
  </p:normalViewPr>
  <p:slideViewPr>
    <p:cSldViewPr>
      <p:cViewPr varScale="1">
        <p:scale>
          <a:sx n="109" d="100"/>
          <a:sy n="109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4EFBE-B274-4FCB-93FE-35702DA4BEA5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626A8-9AB6-4271-9C32-09F2CFA188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97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SClB6-OH-Q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hlinkClick r:id="rId3"/>
              </a:rPr>
              <a:t>https://www.youtube.com/watch?v=ySClB6-OH-Q</a:t>
            </a:r>
            <a:r>
              <a:rPr lang="en-AU" dirty="0" smtClean="0"/>
              <a:t> </a:t>
            </a:r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626A8-9AB6-4271-9C32-09F2CFA188B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14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https://www.youtube.com/watch?v=fuEuaSmDOec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626A8-9AB6-4271-9C32-09F2CFA188B4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54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16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26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5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41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6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19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48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05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5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45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3C30-8A0F-4E4C-BE51-990BCC0E8FB0}" type="datetimeFigureOut">
              <a:rPr lang="en-AU" smtClean="0"/>
              <a:t>1/09/2021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8ED3D-188C-4EAC-B395-2CF59F1208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853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uEuaSmDOec" TargetMode="Externa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roughttolife.sciencemuseum.org.uk/broughttolife/themes/diseases/black_dea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SClB6-OH-Q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" y="0"/>
            <a:ext cx="89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lvl="0" indent="0">
              <a:buNone/>
            </a:pPr>
            <a:r>
              <a:rPr lang="en-AU" dirty="0"/>
              <a:t>The Black Death was the second major epidemic of its kind. What was the first known epidemic of the disease that also caused the Black Death?</a:t>
            </a:r>
          </a:p>
          <a:p>
            <a:pPr marL="0" lvl="0" indent="0">
              <a:buNone/>
            </a:pPr>
            <a:r>
              <a:rPr lang="en-AU" dirty="0" smtClean="0"/>
              <a:t>a) The </a:t>
            </a:r>
            <a:r>
              <a:rPr lang="en-AU" dirty="0"/>
              <a:t>Plague of India</a:t>
            </a:r>
          </a:p>
          <a:p>
            <a:pPr marL="0" lvl="0" indent="0">
              <a:buNone/>
            </a:pPr>
            <a:r>
              <a:rPr lang="en-AU" dirty="0" smtClean="0"/>
              <a:t>b)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Plague of Justinian</a:t>
            </a:r>
          </a:p>
          <a:p>
            <a:pPr marL="0" lvl="0" indent="0">
              <a:buNone/>
            </a:pPr>
            <a:r>
              <a:rPr lang="en-AU" dirty="0" smtClean="0"/>
              <a:t>c) The </a:t>
            </a:r>
            <a:r>
              <a:rPr lang="en-AU" dirty="0"/>
              <a:t>Hong Kong Plague</a:t>
            </a:r>
          </a:p>
          <a:p>
            <a:pPr marL="0" lvl="0" indent="0">
              <a:buNone/>
            </a:pPr>
            <a:r>
              <a:rPr lang="en-AU" dirty="0" smtClean="0"/>
              <a:t>d) The </a:t>
            </a:r>
            <a:r>
              <a:rPr lang="en-AU" dirty="0" err="1"/>
              <a:t>Antonine</a:t>
            </a:r>
            <a:r>
              <a:rPr lang="en-AU" dirty="0"/>
              <a:t> Plague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9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proportion of the affected population was killed by the Black Death?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Less </a:t>
            </a:r>
            <a:r>
              <a:rPr lang="en-AU" dirty="0"/>
              <a:t>than </a:t>
            </a:r>
            <a:r>
              <a:rPr lang="en-AU" dirty="0" smtClean="0"/>
              <a:t>10%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About 25%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Over 90%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About </a:t>
            </a:r>
            <a:r>
              <a:rPr lang="en-AU" dirty="0"/>
              <a:t>50%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61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proportion of the affected population was killed by the Black Death?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Less </a:t>
            </a:r>
            <a:r>
              <a:rPr lang="en-AU" dirty="0"/>
              <a:t>than </a:t>
            </a:r>
            <a:r>
              <a:rPr lang="en-AU" dirty="0" smtClean="0"/>
              <a:t>10%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About 25%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Over 90%</a:t>
            </a:r>
          </a:p>
          <a:p>
            <a:pPr marL="514350" lvl="0" indent="-514350">
              <a:buAutoNum type="alphaLcParenR"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About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50%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40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When did the Black Death initially occur?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14</a:t>
            </a:r>
            <a:r>
              <a:rPr lang="en-AU" baseline="30000" dirty="0" smtClean="0"/>
              <a:t>th</a:t>
            </a:r>
            <a:r>
              <a:rPr lang="en-AU" dirty="0" smtClean="0"/>
              <a:t> </a:t>
            </a:r>
            <a:r>
              <a:rPr lang="en-AU" dirty="0"/>
              <a:t>century </a:t>
            </a:r>
            <a:r>
              <a:rPr lang="en-AU" dirty="0" smtClean="0"/>
              <a:t>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19</a:t>
            </a:r>
            <a:r>
              <a:rPr lang="en-AU" baseline="30000" dirty="0" smtClean="0"/>
              <a:t>th</a:t>
            </a:r>
            <a:r>
              <a:rPr lang="en-AU" dirty="0" smtClean="0"/>
              <a:t> </a:t>
            </a:r>
            <a:r>
              <a:rPr lang="en-AU" dirty="0"/>
              <a:t>century </a:t>
            </a:r>
            <a:r>
              <a:rPr lang="en-AU" dirty="0" smtClean="0"/>
              <a:t>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541 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1904 A.D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71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When did the Black Death initially occur?</a:t>
            </a:r>
          </a:p>
          <a:p>
            <a:pPr marL="514350" lvl="0" indent="-514350">
              <a:buAutoNum type="alphaLcParenR"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AU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century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19</a:t>
            </a:r>
            <a:r>
              <a:rPr lang="en-AU" baseline="30000" dirty="0" smtClean="0"/>
              <a:t>th</a:t>
            </a:r>
            <a:r>
              <a:rPr lang="en-AU" dirty="0" smtClean="0"/>
              <a:t> </a:t>
            </a:r>
            <a:r>
              <a:rPr lang="en-AU" dirty="0"/>
              <a:t>century </a:t>
            </a:r>
            <a:r>
              <a:rPr lang="en-AU" dirty="0" smtClean="0"/>
              <a:t>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541 A.D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1904 A.D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22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How would you describe the population that existed right before the Black Death in terms of size, availability of food, and general health?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71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How would you describe the population that existed right before the Black Death in terms of size, availability of food, and general health</a:t>
            </a:r>
            <a:r>
              <a:rPr lang="en-AU" dirty="0" smtClean="0"/>
              <a:t>?</a:t>
            </a:r>
          </a:p>
          <a:p>
            <a:pPr marL="0" lvl="0" indent="0">
              <a:buNone/>
            </a:pPr>
            <a:endParaRPr lang="en-AU" dirty="0"/>
          </a:p>
          <a:p>
            <a:pPr marL="0" lvl="0" indent="0"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large, not much food available, poor general health, affected by poverty, famine and disease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193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In what ways could the Black Death have led to improvements in health in surviving populations?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94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In what ways could the Black Death have led to improvements in health in surviving populations</a:t>
            </a:r>
            <a:r>
              <a:rPr lang="en-AU" dirty="0" smtClean="0"/>
              <a:t>?</a:t>
            </a:r>
          </a:p>
          <a:p>
            <a:pPr marL="0" lv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Improving the gene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pool. 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has DNA analysis revealed about the Black Death?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2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666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b="1" cap="all" dirty="0"/>
              <a:t>BUBONIC PLAGUE: THE FIRST PANDEMIC</a:t>
            </a:r>
            <a:br>
              <a:rPr lang="en-AU" b="1" cap="all" dirty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1066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The impact of the bubonic plague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epidemics</a:t>
            </a:r>
            <a:r>
              <a:rPr lang="en-AU" dirty="0"/>
              <a:t> of the past still echo across the centuries, reminding us of the devastation that disease can inflict on communities.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1882">
            <a:off x="7737549" y="522064"/>
            <a:ext cx="759174" cy="759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8223">
            <a:off x="782642" y="4941168"/>
            <a:ext cx="784494" cy="7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has DNA analysis revealed about the Black Death?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That it is the same strain as the modern strain prevalent today. People who died suffered from poverty, famine and poor general health.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32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 will learn…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Origins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Symptoms and Causes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How it was spread – Trade Routes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Impacts on Society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03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Medicine and the Church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But before we start to look at the origins of the pandemic, we need to establish an understanding of what medicine was like during the Middle Ages…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665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uEuaSmDOe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1520" y="980728"/>
            <a:ext cx="8576953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8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 – for your HASS books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Roman physician Galen </a:t>
            </a:r>
            <a:r>
              <a:rPr lang="en-AU" sz="2000" dirty="0"/>
              <a:t>coined the term ‘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plague’ to describe any quickly spreading fatal disease.</a:t>
            </a:r>
            <a:r>
              <a:rPr lang="en-AU" sz="2000" dirty="0"/>
              <a:t> Epidemics of all kinds have been described as plagues, but the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bubonic plague </a:t>
            </a:r>
            <a:r>
              <a:rPr lang="en-AU" sz="2000" dirty="0"/>
              <a:t>is a very specific disease that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first spread around the world in the 1300s</a:t>
            </a:r>
            <a:r>
              <a:rPr lang="en-AU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Bubonic </a:t>
            </a:r>
            <a:r>
              <a:rPr lang="en-AU" sz="2000" dirty="0"/>
              <a:t>plague is a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highly infectious disease spread by fleas that bite their hosts</a:t>
            </a:r>
            <a:r>
              <a:rPr lang="en-AU" sz="2000" dirty="0"/>
              <a:t> (usually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rats and humans</a:t>
            </a:r>
            <a:r>
              <a:rPr lang="en-AU" sz="2000" dirty="0"/>
              <a:t>) and introduce the bacteria that cause the disease into their </a:t>
            </a:r>
            <a:r>
              <a:rPr lang="en-AU" sz="2000" dirty="0" smtClean="0"/>
              <a:t>host’s </a:t>
            </a:r>
            <a:r>
              <a:rPr lang="en-AU" sz="2000" dirty="0"/>
              <a:t>bodies.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Infectious diseases like the bubonic plague that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spread rapidly among a community or region within a short period of time </a:t>
            </a:r>
            <a:r>
              <a:rPr lang="en-AU" sz="2000" dirty="0"/>
              <a:t>are called epidemics.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Black Death </a:t>
            </a:r>
            <a:r>
              <a:rPr lang="en-AU" sz="2000" dirty="0"/>
              <a:t>is the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AU" sz="2000" dirty="0"/>
              <a:t> given to the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first wave of the plague </a:t>
            </a:r>
            <a:r>
              <a:rPr lang="en-AU" sz="2000" dirty="0"/>
              <a:t>that </a:t>
            </a:r>
            <a:r>
              <a:rPr lang="en-AU" sz="2000" dirty="0">
                <a:solidFill>
                  <a:schemeClr val="accent6">
                    <a:lumMod val="75000"/>
                  </a:schemeClr>
                </a:solidFill>
              </a:rPr>
              <a:t>swept across Europe in the 1300s</a:t>
            </a:r>
            <a:r>
              <a:rPr lang="en-AU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It is called a pandemic because it spread across many countries and affected many populations.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63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UP THE KEY WORDS WITH THE CORRECT DEFINITION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563425"/>
              </p:ext>
            </p:extLst>
          </p:nvPr>
        </p:nvGraphicFramePr>
        <p:xfrm>
          <a:off x="755576" y="1844824"/>
          <a:ext cx="7560840" cy="424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3090774687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601442597"/>
                    </a:ext>
                  </a:extLst>
                </a:gridCol>
              </a:tblGrid>
              <a:tr h="442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Key  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Meaning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592935"/>
                  </a:ext>
                </a:extLst>
              </a:tr>
              <a:tr h="1222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Symptom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Working out what disease /illness a person has after examining them.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237033"/>
                  </a:ext>
                </a:extLst>
              </a:tr>
              <a:tr h="1361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Diagnosis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 set of written instructions to help someone get better. If it is a medicine, it will tell people how to use a medicine.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235276"/>
                  </a:ext>
                </a:extLst>
              </a:tr>
              <a:tr h="1222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Prescription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Signs of how a person is being affected by a disease / illness.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09652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74711"/>
            <a:ext cx="272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UP THE KEY WORDS WITH THE CORRECT DEFINITION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563425"/>
              </p:ext>
            </p:extLst>
          </p:nvPr>
        </p:nvGraphicFramePr>
        <p:xfrm>
          <a:off x="755576" y="1844824"/>
          <a:ext cx="7560840" cy="424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3090774687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601442597"/>
                    </a:ext>
                  </a:extLst>
                </a:gridCol>
              </a:tblGrid>
              <a:tr h="442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Key  word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Meaning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592935"/>
                  </a:ext>
                </a:extLst>
              </a:tr>
              <a:tr h="1222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Symptom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Working out what disease /illness a person has after examining them.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237033"/>
                  </a:ext>
                </a:extLst>
              </a:tr>
              <a:tr h="1361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Diagnosis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A set of written instructions to help someone get better. If it is a medicine, it will tell people how to use a medicine.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235276"/>
                  </a:ext>
                </a:extLst>
              </a:tr>
              <a:tr h="1222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Prescription</a:t>
                      </a:r>
                      <a:endParaRPr lang="en-A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Signs of how a person is being affected by a disease / illness.</a:t>
                      </a:r>
                      <a:endParaRPr lang="en-A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609652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74711"/>
            <a:ext cx="272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91680" y="2492896"/>
            <a:ext cx="2880320" cy="24482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35696" y="3645024"/>
            <a:ext cx="2736304" cy="12241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82216" y="2492896"/>
            <a:ext cx="2853780" cy="118690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broughttolife.sciencemuseum.org.uk/broughttolife/themes/diseases/black_death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52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LEARNING INTENTION:</a:t>
            </a:r>
          </a:p>
          <a:p>
            <a:r>
              <a:rPr lang="en-AU" dirty="0" smtClean="0"/>
              <a:t>Learn about Medieval Medicine and the bubonic plague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SUCCESS CRITERIA:</a:t>
            </a:r>
          </a:p>
          <a:p>
            <a:r>
              <a:rPr lang="en-AU" dirty="0" smtClean="0"/>
              <a:t>Can describe what medieval medicine was like</a:t>
            </a:r>
          </a:p>
          <a:p>
            <a:r>
              <a:rPr lang="en-AU" dirty="0" smtClean="0"/>
              <a:t>Can outline what the bubonic plague was</a:t>
            </a:r>
          </a:p>
        </p:txBody>
      </p:sp>
    </p:spTree>
    <p:extLst>
      <p:ext uri="{BB962C8B-B14F-4D97-AF65-F5344CB8AC3E}">
        <p14:creationId xmlns:p14="http://schemas.microsoft.com/office/powerpoint/2010/main" val="334241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Watch the video – get ready to answer some multiple choice questions at the end!</a:t>
            </a:r>
            <a:endParaRPr lang="en-AU" sz="2800" dirty="0"/>
          </a:p>
        </p:txBody>
      </p:sp>
      <p:pic>
        <p:nvPicPr>
          <p:cNvPr id="4" name="ySClB6-OH-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41895" y="1417638"/>
            <a:ext cx="8144905" cy="45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caused the Black Death?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smallpox </a:t>
            </a:r>
            <a:r>
              <a:rPr lang="en-AU" dirty="0" smtClean="0"/>
              <a:t>virus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influenza </a:t>
            </a:r>
            <a:r>
              <a:rPr lang="en-AU" dirty="0" smtClean="0"/>
              <a:t>virus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Bubonic </a:t>
            </a:r>
            <a:r>
              <a:rPr lang="en-AU" dirty="0"/>
              <a:t>plague </a:t>
            </a:r>
            <a:r>
              <a:rPr lang="en-AU" dirty="0" smtClean="0"/>
              <a:t>bacterium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tuberculosis </a:t>
            </a:r>
            <a:r>
              <a:rPr lang="en-AU" dirty="0" smtClean="0"/>
              <a:t>bacterium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No </a:t>
            </a:r>
            <a:r>
              <a:rPr lang="en-AU" dirty="0"/>
              <a:t>one knows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6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What caused the Black Death?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smallpox </a:t>
            </a:r>
            <a:r>
              <a:rPr lang="en-AU" dirty="0" smtClean="0"/>
              <a:t>virus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influenza </a:t>
            </a:r>
            <a:r>
              <a:rPr lang="en-AU" dirty="0" smtClean="0"/>
              <a:t>virus</a:t>
            </a:r>
          </a:p>
          <a:p>
            <a:pPr marL="514350" lvl="0" indent="-514350">
              <a:buAutoNum type="alphaLcParenR"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Bubonic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plague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bacterium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The </a:t>
            </a:r>
            <a:r>
              <a:rPr lang="en-AU" dirty="0"/>
              <a:t>tuberculosis </a:t>
            </a:r>
            <a:r>
              <a:rPr lang="en-AU" dirty="0" smtClean="0"/>
              <a:t>bacterium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No </a:t>
            </a:r>
            <a:r>
              <a:rPr lang="en-AU" dirty="0"/>
              <a:t>one knows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56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How was the Black Death likely spread?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From </a:t>
            </a:r>
            <a:r>
              <a:rPr lang="en-AU" dirty="0"/>
              <a:t>person to </a:t>
            </a:r>
            <a:r>
              <a:rPr lang="en-AU" dirty="0" smtClean="0"/>
              <a:t>person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</a:t>
            </a:r>
            <a:r>
              <a:rPr lang="en-AU" dirty="0"/>
              <a:t>contaminated </a:t>
            </a:r>
            <a:r>
              <a:rPr lang="en-AU" dirty="0" smtClean="0"/>
              <a:t>food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mosquitos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</a:t>
            </a:r>
            <a:r>
              <a:rPr lang="en-AU" dirty="0"/>
              <a:t>rats and their fleas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86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How was the Black Death likely spread?</a:t>
            </a:r>
          </a:p>
          <a:p>
            <a:pPr marL="514350" lvl="0" indent="-514350">
              <a:buAutoNum type="alphaLcParenR"/>
            </a:pP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person to 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person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</a:t>
            </a:r>
            <a:r>
              <a:rPr lang="en-AU" dirty="0"/>
              <a:t>contaminated </a:t>
            </a:r>
            <a:r>
              <a:rPr lang="en-AU" dirty="0" smtClean="0"/>
              <a:t>food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mosquitos</a:t>
            </a:r>
          </a:p>
          <a:p>
            <a:pPr marL="514350" lvl="0" indent="-514350">
              <a:buAutoNum type="alphaLcParenR"/>
            </a:pPr>
            <a:r>
              <a:rPr lang="en-AU" dirty="0" smtClean="0"/>
              <a:t>By </a:t>
            </a:r>
            <a:r>
              <a:rPr lang="en-AU" dirty="0"/>
              <a:t>rats and their fleas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9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AU" dirty="0"/>
              <a:t>The Black Death was the second major epidemic of its kind. What was the first known epidemic of the disease that also caused the Black Death?</a:t>
            </a:r>
          </a:p>
          <a:p>
            <a:pPr marL="0" lvl="0" indent="0">
              <a:buNone/>
            </a:pPr>
            <a:r>
              <a:rPr lang="en-AU" dirty="0" smtClean="0"/>
              <a:t>a) The </a:t>
            </a:r>
            <a:r>
              <a:rPr lang="en-AU" dirty="0"/>
              <a:t>Plague of India</a:t>
            </a:r>
          </a:p>
          <a:p>
            <a:pPr marL="0" lvl="0" indent="0">
              <a:buNone/>
            </a:pPr>
            <a:r>
              <a:rPr lang="en-AU" dirty="0" smtClean="0"/>
              <a:t>b) The </a:t>
            </a:r>
            <a:r>
              <a:rPr lang="en-AU" dirty="0"/>
              <a:t>Plague of Justinian</a:t>
            </a:r>
          </a:p>
          <a:p>
            <a:pPr marL="0" lvl="0" indent="0">
              <a:buNone/>
            </a:pPr>
            <a:r>
              <a:rPr lang="en-AU" dirty="0" smtClean="0"/>
              <a:t>c) The </a:t>
            </a:r>
            <a:r>
              <a:rPr lang="en-AU" dirty="0"/>
              <a:t>Hong Kong Plague</a:t>
            </a:r>
          </a:p>
          <a:p>
            <a:pPr marL="0" lvl="0" indent="0">
              <a:buNone/>
            </a:pPr>
            <a:r>
              <a:rPr lang="en-AU" dirty="0" smtClean="0"/>
              <a:t>d) The </a:t>
            </a:r>
            <a:r>
              <a:rPr lang="en-AU" dirty="0" err="1"/>
              <a:t>Antonine</a:t>
            </a:r>
            <a:r>
              <a:rPr lang="en-AU" dirty="0"/>
              <a:t> Plague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14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864</Words>
  <Application>Microsoft Office PowerPoint</Application>
  <PresentationFormat>On-screen Show (4:3)</PresentationFormat>
  <Paragraphs>115</Paragraphs>
  <Slides>27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BUBONIC PLAGUE: THE FIRST PANDEMIC </vt:lpstr>
      <vt:lpstr>PowerPoint Presentation</vt:lpstr>
      <vt:lpstr>Watch the video – get ready to answer some multiple choice questions at the end!</vt:lpstr>
      <vt:lpstr>Questions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will learn… </vt:lpstr>
      <vt:lpstr>Medicine and the Church</vt:lpstr>
      <vt:lpstr>PowerPoint Presentation</vt:lpstr>
      <vt:lpstr>Notes – for your HASS books</vt:lpstr>
      <vt:lpstr>MATCH UP THE KEY WORDS WITH THE CORRECT DEFINITION</vt:lpstr>
      <vt:lpstr>MATCH UP THE KEY WORDS WITH THE CORRECT DEFINITION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 Death</dc:title>
  <dc:creator>DONAVON Rebecca</dc:creator>
  <cp:lastModifiedBy>DONAVON Rebecca [Narrogin Senior High School]</cp:lastModifiedBy>
  <cp:revision>13</cp:revision>
  <dcterms:created xsi:type="dcterms:W3CDTF">2015-04-29T03:52:49Z</dcterms:created>
  <dcterms:modified xsi:type="dcterms:W3CDTF">2021-09-01T06:27:21Z</dcterms:modified>
</cp:coreProperties>
</file>