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65" r:id="rId3"/>
    <p:sldId id="274" r:id="rId4"/>
    <p:sldId id="258" r:id="rId5"/>
    <p:sldId id="269" r:id="rId6"/>
    <p:sldId id="270" r:id="rId7"/>
    <p:sldId id="267" r:id="rId8"/>
    <p:sldId id="272"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9C84"/>
    <a:srgbClr val="494D49"/>
    <a:srgbClr val="FFFFFF"/>
    <a:srgbClr val="FFF7AD"/>
    <a:srgbClr val="B58C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62997" autoAdjust="0"/>
  </p:normalViewPr>
  <p:slideViewPr>
    <p:cSldViewPr snapToGrid="0">
      <p:cViewPr varScale="1">
        <p:scale>
          <a:sx n="50" d="100"/>
          <a:sy n="50" d="100"/>
        </p:scale>
        <p:origin x="18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5AE03-15EA-42B3-88DB-E66043830DFD}" type="datetimeFigureOut">
              <a:rPr lang="en-GB" smtClean="0"/>
              <a:t>16/07/2022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D4323-0A4C-4D65-BFEA-049B193F61B2}" type="slidenum">
              <a:rPr lang="en-GB" smtClean="0"/>
              <a:t>‹#›</a:t>
            </a:fld>
            <a:endParaRPr lang="en-GB"/>
          </a:p>
        </p:txBody>
      </p:sp>
    </p:spTree>
    <p:extLst>
      <p:ext uri="{BB962C8B-B14F-4D97-AF65-F5344CB8AC3E}">
        <p14:creationId xmlns:p14="http://schemas.microsoft.com/office/powerpoint/2010/main" val="75206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E10C8C-329D-4C66-8150-667C3B82189A}"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592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B28228B-4950-4927-942B-91FF3D46B747}" type="datetimeFigureOut">
              <a:rPr lang="en-GB" smtClean="0"/>
              <a:t>16/07/2022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22336A-EFAB-494F-AAB5-1C6472AD1CA7}" type="slidenum">
              <a:rPr lang="en-GB" smtClean="0"/>
              <a:t>‹#›</a:t>
            </a:fld>
            <a:endParaRPr lang="en-GB"/>
          </a:p>
        </p:txBody>
      </p:sp>
    </p:spTree>
    <p:extLst>
      <p:ext uri="{BB962C8B-B14F-4D97-AF65-F5344CB8AC3E}">
        <p14:creationId xmlns:p14="http://schemas.microsoft.com/office/powerpoint/2010/main" val="175588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B28228B-4950-4927-942B-91FF3D46B747}" type="datetimeFigureOut">
              <a:rPr lang="en-GB" smtClean="0"/>
              <a:t>16/07/2022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22336A-EFAB-494F-AAB5-1C6472AD1CA7}" type="slidenum">
              <a:rPr lang="en-GB" smtClean="0"/>
              <a:t>‹#›</a:t>
            </a:fld>
            <a:endParaRPr lang="en-GB"/>
          </a:p>
        </p:txBody>
      </p:sp>
    </p:spTree>
    <p:extLst>
      <p:ext uri="{BB962C8B-B14F-4D97-AF65-F5344CB8AC3E}">
        <p14:creationId xmlns:p14="http://schemas.microsoft.com/office/powerpoint/2010/main" val="299098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B28228B-4950-4927-942B-91FF3D46B747}" type="datetimeFigureOut">
              <a:rPr lang="en-GB" smtClean="0"/>
              <a:t>16/07/2022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22336A-EFAB-494F-AAB5-1C6472AD1CA7}" type="slidenum">
              <a:rPr lang="en-GB" smtClean="0"/>
              <a:t>‹#›</a:t>
            </a:fld>
            <a:endParaRPr lang="en-GB"/>
          </a:p>
        </p:txBody>
      </p:sp>
    </p:spTree>
    <p:extLst>
      <p:ext uri="{BB962C8B-B14F-4D97-AF65-F5344CB8AC3E}">
        <p14:creationId xmlns:p14="http://schemas.microsoft.com/office/powerpoint/2010/main" val="2974279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A4A3FBC-D67A-4553-9630-1EC81959DFFE}" type="slidenum">
              <a:rPr lang="en-GB" altLang="en-US"/>
              <a:pPr>
                <a:defRPr/>
              </a:pPr>
              <a:t>‹#›</a:t>
            </a:fld>
            <a:endParaRPr lang="en-GB" altLang="en-US"/>
          </a:p>
        </p:txBody>
      </p:sp>
    </p:spTree>
    <p:extLst>
      <p:ext uri="{BB962C8B-B14F-4D97-AF65-F5344CB8AC3E}">
        <p14:creationId xmlns:p14="http://schemas.microsoft.com/office/powerpoint/2010/main" val="3998713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8F9A521-3F2D-420E-9724-11C25E7D94E6}" type="slidenum">
              <a:rPr lang="en-GB" altLang="en-US"/>
              <a:pPr>
                <a:defRPr/>
              </a:pPr>
              <a:t>‹#›</a:t>
            </a:fld>
            <a:endParaRPr lang="en-GB" altLang="en-US"/>
          </a:p>
        </p:txBody>
      </p:sp>
    </p:spTree>
    <p:extLst>
      <p:ext uri="{BB962C8B-B14F-4D97-AF65-F5344CB8AC3E}">
        <p14:creationId xmlns:p14="http://schemas.microsoft.com/office/powerpoint/2010/main" val="1654636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8BF97E1-7491-4193-AC06-0150CC8318D2}" type="slidenum">
              <a:rPr lang="en-GB" altLang="en-US"/>
              <a:pPr>
                <a:defRPr/>
              </a:pPr>
              <a:t>‹#›</a:t>
            </a:fld>
            <a:endParaRPr lang="en-GB" altLang="en-US"/>
          </a:p>
        </p:txBody>
      </p:sp>
    </p:spTree>
    <p:extLst>
      <p:ext uri="{BB962C8B-B14F-4D97-AF65-F5344CB8AC3E}">
        <p14:creationId xmlns:p14="http://schemas.microsoft.com/office/powerpoint/2010/main" val="2394784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614F0DDD-A416-4F84-94BC-0A9332CB1A7D}" type="slidenum">
              <a:rPr lang="en-GB" altLang="en-US"/>
              <a:pPr>
                <a:defRPr/>
              </a:pPr>
              <a:t>‹#›</a:t>
            </a:fld>
            <a:endParaRPr lang="en-GB" altLang="en-US"/>
          </a:p>
        </p:txBody>
      </p:sp>
    </p:spTree>
    <p:extLst>
      <p:ext uri="{BB962C8B-B14F-4D97-AF65-F5344CB8AC3E}">
        <p14:creationId xmlns:p14="http://schemas.microsoft.com/office/powerpoint/2010/main" val="2494901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BE59CE6D-C25F-4D01-8BF4-2262BB7ECDF8}" type="slidenum">
              <a:rPr lang="en-GB" altLang="en-US"/>
              <a:pPr>
                <a:defRPr/>
              </a:pPr>
              <a:t>‹#›</a:t>
            </a:fld>
            <a:endParaRPr lang="en-GB" altLang="en-US"/>
          </a:p>
        </p:txBody>
      </p:sp>
    </p:spTree>
    <p:extLst>
      <p:ext uri="{BB962C8B-B14F-4D97-AF65-F5344CB8AC3E}">
        <p14:creationId xmlns:p14="http://schemas.microsoft.com/office/powerpoint/2010/main" val="588974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C3A90DD0-D3A6-4C1B-910C-C341F3582561}" type="slidenum">
              <a:rPr lang="en-GB" altLang="en-US"/>
              <a:pPr>
                <a:defRPr/>
              </a:pPr>
              <a:t>‹#›</a:t>
            </a:fld>
            <a:endParaRPr lang="en-GB" altLang="en-US"/>
          </a:p>
        </p:txBody>
      </p:sp>
    </p:spTree>
    <p:extLst>
      <p:ext uri="{BB962C8B-B14F-4D97-AF65-F5344CB8AC3E}">
        <p14:creationId xmlns:p14="http://schemas.microsoft.com/office/powerpoint/2010/main" val="23352376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F99E4619-1FEF-4999-AD21-8CCBE0D0D77A}" type="slidenum">
              <a:rPr lang="en-GB" altLang="en-US"/>
              <a:pPr>
                <a:defRPr/>
              </a:pPr>
              <a:t>‹#›</a:t>
            </a:fld>
            <a:endParaRPr lang="en-GB" altLang="en-US"/>
          </a:p>
        </p:txBody>
      </p:sp>
    </p:spTree>
    <p:extLst>
      <p:ext uri="{BB962C8B-B14F-4D97-AF65-F5344CB8AC3E}">
        <p14:creationId xmlns:p14="http://schemas.microsoft.com/office/powerpoint/2010/main" val="954422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6A6EA26D-9B48-41AD-893C-137A55FBBA59}" type="slidenum">
              <a:rPr lang="en-GB" altLang="en-US"/>
              <a:pPr>
                <a:defRPr/>
              </a:pPr>
              <a:t>‹#›</a:t>
            </a:fld>
            <a:endParaRPr lang="en-GB" altLang="en-US"/>
          </a:p>
        </p:txBody>
      </p:sp>
    </p:spTree>
    <p:extLst>
      <p:ext uri="{BB962C8B-B14F-4D97-AF65-F5344CB8AC3E}">
        <p14:creationId xmlns:p14="http://schemas.microsoft.com/office/powerpoint/2010/main" val="63837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B28228B-4950-4927-942B-91FF3D46B747}" type="datetimeFigureOut">
              <a:rPr lang="en-GB" smtClean="0"/>
              <a:t>16/07/2022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22336A-EFAB-494F-AAB5-1C6472AD1CA7}" type="slidenum">
              <a:rPr lang="en-GB" smtClean="0"/>
              <a:t>‹#›</a:t>
            </a:fld>
            <a:endParaRPr lang="en-GB"/>
          </a:p>
        </p:txBody>
      </p:sp>
    </p:spTree>
    <p:extLst>
      <p:ext uri="{BB962C8B-B14F-4D97-AF65-F5344CB8AC3E}">
        <p14:creationId xmlns:p14="http://schemas.microsoft.com/office/powerpoint/2010/main" val="217224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BB1B41A-E435-4765-920F-7C490853F6C0}" type="slidenum">
              <a:rPr lang="en-GB" altLang="en-US"/>
              <a:pPr>
                <a:defRPr/>
              </a:pPr>
              <a:t>‹#›</a:t>
            </a:fld>
            <a:endParaRPr lang="en-GB" altLang="en-US"/>
          </a:p>
        </p:txBody>
      </p:sp>
    </p:spTree>
    <p:extLst>
      <p:ext uri="{BB962C8B-B14F-4D97-AF65-F5344CB8AC3E}">
        <p14:creationId xmlns:p14="http://schemas.microsoft.com/office/powerpoint/2010/main" val="20460799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4503357-FE93-4892-9B63-A96CC880420F}" type="slidenum">
              <a:rPr lang="en-GB" altLang="en-US"/>
              <a:pPr>
                <a:defRPr/>
              </a:pPr>
              <a:t>‹#›</a:t>
            </a:fld>
            <a:endParaRPr lang="en-GB" altLang="en-US"/>
          </a:p>
        </p:txBody>
      </p:sp>
    </p:spTree>
    <p:extLst>
      <p:ext uri="{BB962C8B-B14F-4D97-AF65-F5344CB8AC3E}">
        <p14:creationId xmlns:p14="http://schemas.microsoft.com/office/powerpoint/2010/main" val="3090115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4C6DBDA-1174-45A7-A62B-9EECE3DFCAB2}" type="slidenum">
              <a:rPr lang="en-GB" altLang="en-US"/>
              <a:pPr>
                <a:defRPr/>
              </a:pPr>
              <a:t>‹#›</a:t>
            </a:fld>
            <a:endParaRPr lang="en-GB" altLang="en-US"/>
          </a:p>
        </p:txBody>
      </p:sp>
    </p:spTree>
    <p:extLst>
      <p:ext uri="{BB962C8B-B14F-4D97-AF65-F5344CB8AC3E}">
        <p14:creationId xmlns:p14="http://schemas.microsoft.com/office/powerpoint/2010/main" val="314979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28228B-4950-4927-942B-91FF3D46B747}" type="datetimeFigureOut">
              <a:rPr lang="en-GB" smtClean="0"/>
              <a:t>16/07/2022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22336A-EFAB-494F-AAB5-1C6472AD1CA7}" type="slidenum">
              <a:rPr lang="en-GB" smtClean="0"/>
              <a:t>‹#›</a:t>
            </a:fld>
            <a:endParaRPr lang="en-GB"/>
          </a:p>
        </p:txBody>
      </p:sp>
    </p:spTree>
    <p:extLst>
      <p:ext uri="{BB962C8B-B14F-4D97-AF65-F5344CB8AC3E}">
        <p14:creationId xmlns:p14="http://schemas.microsoft.com/office/powerpoint/2010/main" val="84903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B28228B-4950-4927-942B-91FF3D46B747}" type="datetimeFigureOut">
              <a:rPr lang="en-GB" smtClean="0"/>
              <a:t>16/07/2022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22336A-EFAB-494F-AAB5-1C6472AD1CA7}" type="slidenum">
              <a:rPr lang="en-GB" smtClean="0"/>
              <a:t>‹#›</a:t>
            </a:fld>
            <a:endParaRPr lang="en-GB"/>
          </a:p>
        </p:txBody>
      </p:sp>
    </p:spTree>
    <p:extLst>
      <p:ext uri="{BB962C8B-B14F-4D97-AF65-F5344CB8AC3E}">
        <p14:creationId xmlns:p14="http://schemas.microsoft.com/office/powerpoint/2010/main" val="373958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B28228B-4950-4927-942B-91FF3D46B747}" type="datetimeFigureOut">
              <a:rPr lang="en-GB" smtClean="0"/>
              <a:t>16/07/2022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22336A-EFAB-494F-AAB5-1C6472AD1CA7}" type="slidenum">
              <a:rPr lang="en-GB" smtClean="0"/>
              <a:t>‹#›</a:t>
            </a:fld>
            <a:endParaRPr lang="en-GB"/>
          </a:p>
        </p:txBody>
      </p:sp>
    </p:spTree>
    <p:extLst>
      <p:ext uri="{BB962C8B-B14F-4D97-AF65-F5344CB8AC3E}">
        <p14:creationId xmlns:p14="http://schemas.microsoft.com/office/powerpoint/2010/main" val="135501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B28228B-4950-4927-942B-91FF3D46B747}" type="datetimeFigureOut">
              <a:rPr lang="en-GB" smtClean="0"/>
              <a:t>16/07/2022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22336A-EFAB-494F-AAB5-1C6472AD1CA7}" type="slidenum">
              <a:rPr lang="en-GB" smtClean="0"/>
              <a:t>‹#›</a:t>
            </a:fld>
            <a:endParaRPr lang="en-GB"/>
          </a:p>
        </p:txBody>
      </p:sp>
    </p:spTree>
    <p:extLst>
      <p:ext uri="{BB962C8B-B14F-4D97-AF65-F5344CB8AC3E}">
        <p14:creationId xmlns:p14="http://schemas.microsoft.com/office/powerpoint/2010/main" val="226088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8228B-4950-4927-942B-91FF3D46B747}" type="datetimeFigureOut">
              <a:rPr lang="en-GB" smtClean="0"/>
              <a:t>16/07/2022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22336A-EFAB-494F-AAB5-1C6472AD1CA7}" type="slidenum">
              <a:rPr lang="en-GB" smtClean="0"/>
              <a:t>‹#›</a:t>
            </a:fld>
            <a:endParaRPr lang="en-GB"/>
          </a:p>
        </p:txBody>
      </p:sp>
    </p:spTree>
    <p:extLst>
      <p:ext uri="{BB962C8B-B14F-4D97-AF65-F5344CB8AC3E}">
        <p14:creationId xmlns:p14="http://schemas.microsoft.com/office/powerpoint/2010/main" val="83680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28228B-4950-4927-942B-91FF3D46B747}" type="datetimeFigureOut">
              <a:rPr lang="en-GB" smtClean="0"/>
              <a:t>16/07/2022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22336A-EFAB-494F-AAB5-1C6472AD1CA7}" type="slidenum">
              <a:rPr lang="en-GB" smtClean="0"/>
              <a:t>‹#›</a:t>
            </a:fld>
            <a:endParaRPr lang="en-GB"/>
          </a:p>
        </p:txBody>
      </p:sp>
    </p:spTree>
    <p:extLst>
      <p:ext uri="{BB962C8B-B14F-4D97-AF65-F5344CB8AC3E}">
        <p14:creationId xmlns:p14="http://schemas.microsoft.com/office/powerpoint/2010/main" val="133456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28228B-4950-4927-942B-91FF3D46B747}" type="datetimeFigureOut">
              <a:rPr lang="en-GB" smtClean="0"/>
              <a:t>16/07/2022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22336A-EFAB-494F-AAB5-1C6472AD1CA7}" type="slidenum">
              <a:rPr lang="en-GB" smtClean="0"/>
              <a:t>‹#›</a:t>
            </a:fld>
            <a:endParaRPr lang="en-GB"/>
          </a:p>
        </p:txBody>
      </p:sp>
    </p:spTree>
    <p:extLst>
      <p:ext uri="{BB962C8B-B14F-4D97-AF65-F5344CB8AC3E}">
        <p14:creationId xmlns:p14="http://schemas.microsoft.com/office/powerpoint/2010/main" val="37286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8228B-4950-4927-942B-91FF3D46B747}" type="datetimeFigureOut">
              <a:rPr lang="en-GB" smtClean="0"/>
              <a:t>16/07/2022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2336A-EFAB-494F-AAB5-1C6472AD1CA7}" type="slidenum">
              <a:rPr lang="en-GB" smtClean="0"/>
              <a:t>‹#›</a:t>
            </a:fld>
            <a:endParaRPr lang="en-GB"/>
          </a:p>
        </p:txBody>
      </p:sp>
    </p:spTree>
    <p:extLst>
      <p:ext uri="{BB962C8B-B14F-4D97-AF65-F5344CB8AC3E}">
        <p14:creationId xmlns:p14="http://schemas.microsoft.com/office/powerpoint/2010/main" val="4162634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cs typeface="Arial" charset="0"/>
              </a:defRPr>
            </a:lvl1pPr>
          </a:lstStyle>
          <a:p>
            <a:pPr>
              <a:defRPr/>
            </a:pPr>
            <a:endParaRPr lang="en-GB"/>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cs typeface="Arial" charset="0"/>
              </a:defRPr>
            </a:lvl1pPr>
          </a:lstStyle>
          <a:p>
            <a:pPr>
              <a:defRPr/>
            </a:pPr>
            <a:endParaRPr lang="en-GB"/>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Century Gothic" panose="020B0502020202020204" pitchFamily="34" charset="0"/>
              </a:defRPr>
            </a:lvl1pPr>
          </a:lstStyle>
          <a:p>
            <a:pPr>
              <a:defRPr/>
            </a:pPr>
            <a:fld id="{A6A3366C-E19F-4F81-9212-DF78876FD604}" type="slidenum">
              <a:rPr lang="en-GB" altLang="en-US"/>
              <a:pPr>
                <a:defRPr/>
              </a:pPr>
              <a:t>‹#›</a:t>
            </a:fld>
            <a:endParaRPr lang="en-GB" altLang="en-US"/>
          </a:p>
        </p:txBody>
      </p:sp>
    </p:spTree>
    <p:extLst>
      <p:ext uri="{BB962C8B-B14F-4D97-AF65-F5344CB8AC3E}">
        <p14:creationId xmlns:p14="http://schemas.microsoft.com/office/powerpoint/2010/main" val="2567535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Century Gothic" pitchFamily="34" charset="0"/>
          <a:cs typeface="Arial" charset="0"/>
        </a:defRPr>
      </a:lvl2pPr>
      <a:lvl3pPr algn="ctr" rtl="0" eaLnBrk="0" fontAlgn="base" hangingPunct="0">
        <a:spcBef>
          <a:spcPct val="0"/>
        </a:spcBef>
        <a:spcAft>
          <a:spcPct val="0"/>
        </a:spcAft>
        <a:defRPr sz="4400">
          <a:solidFill>
            <a:schemeClr val="bg1"/>
          </a:solidFill>
          <a:latin typeface="Century Gothic" pitchFamily="34" charset="0"/>
          <a:cs typeface="Arial" charset="0"/>
        </a:defRPr>
      </a:lvl3pPr>
      <a:lvl4pPr algn="ctr" rtl="0" eaLnBrk="0" fontAlgn="base" hangingPunct="0">
        <a:spcBef>
          <a:spcPct val="0"/>
        </a:spcBef>
        <a:spcAft>
          <a:spcPct val="0"/>
        </a:spcAft>
        <a:defRPr sz="4400">
          <a:solidFill>
            <a:schemeClr val="bg1"/>
          </a:solidFill>
          <a:latin typeface="Century Gothic" pitchFamily="34" charset="0"/>
          <a:cs typeface="Arial" charset="0"/>
        </a:defRPr>
      </a:lvl4pPr>
      <a:lvl5pPr algn="ctr" rtl="0" eaLnBrk="0" fontAlgn="base" hangingPunct="0">
        <a:spcBef>
          <a:spcPct val="0"/>
        </a:spcBef>
        <a:spcAft>
          <a:spcPct val="0"/>
        </a:spcAft>
        <a:defRPr sz="4400">
          <a:solidFill>
            <a:schemeClr val="bg1"/>
          </a:solidFill>
          <a:latin typeface="Century Gothic" pitchFamily="34" charset="0"/>
          <a:cs typeface="Arial" charset="0"/>
        </a:defRPr>
      </a:lvl5pPr>
      <a:lvl6pPr marL="457200" algn="ctr" rtl="0" fontAlgn="base">
        <a:spcBef>
          <a:spcPct val="0"/>
        </a:spcBef>
        <a:spcAft>
          <a:spcPct val="0"/>
        </a:spcAft>
        <a:defRPr sz="4400">
          <a:solidFill>
            <a:schemeClr val="bg1"/>
          </a:solidFill>
          <a:latin typeface="Century Gothic" pitchFamily="34" charset="0"/>
          <a:cs typeface="Arial" charset="0"/>
        </a:defRPr>
      </a:lvl6pPr>
      <a:lvl7pPr marL="914400" algn="ctr" rtl="0" fontAlgn="base">
        <a:spcBef>
          <a:spcPct val="0"/>
        </a:spcBef>
        <a:spcAft>
          <a:spcPct val="0"/>
        </a:spcAft>
        <a:defRPr sz="4400">
          <a:solidFill>
            <a:schemeClr val="bg1"/>
          </a:solidFill>
          <a:latin typeface="Century Gothic" pitchFamily="34" charset="0"/>
          <a:cs typeface="Arial" charset="0"/>
        </a:defRPr>
      </a:lvl7pPr>
      <a:lvl8pPr marL="1371600" algn="ctr" rtl="0" fontAlgn="base">
        <a:spcBef>
          <a:spcPct val="0"/>
        </a:spcBef>
        <a:spcAft>
          <a:spcPct val="0"/>
        </a:spcAft>
        <a:defRPr sz="4400">
          <a:solidFill>
            <a:schemeClr val="bg1"/>
          </a:solidFill>
          <a:latin typeface="Century Gothic" pitchFamily="34" charset="0"/>
          <a:cs typeface="Arial" charset="0"/>
        </a:defRPr>
      </a:lvl8pPr>
      <a:lvl9pPr marL="1828800" algn="ctr" rtl="0" fontAlgn="base">
        <a:spcBef>
          <a:spcPct val="0"/>
        </a:spcBef>
        <a:spcAft>
          <a:spcPct val="0"/>
        </a:spcAft>
        <a:defRPr sz="4400">
          <a:solidFill>
            <a:schemeClr val="bg1"/>
          </a:solidFill>
          <a:latin typeface="Century Gothic" pitchFamily="34"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Title:</a:t>
            </a:r>
            <a:br>
              <a:rPr lang="en-US" dirty="0"/>
            </a:br>
            <a:r>
              <a:rPr lang="en-US" b="1" dirty="0"/>
              <a:t>What were the symptoms of the Black death?</a:t>
            </a:r>
            <a:endParaRPr lang="en-GB" b="1" dirty="0"/>
          </a:p>
        </p:txBody>
      </p:sp>
    </p:spTree>
    <p:extLst>
      <p:ext uri="{BB962C8B-B14F-4D97-AF65-F5344CB8AC3E}">
        <p14:creationId xmlns:p14="http://schemas.microsoft.com/office/powerpoint/2010/main" val="299001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71500" y="403225"/>
          <a:ext cx="11620500" cy="6058998"/>
        </p:xfrm>
        <a:graphic>
          <a:graphicData uri="http://schemas.openxmlformats.org/drawingml/2006/table">
            <a:tbl>
              <a:tblPr firstRow="1" bandRow="1">
                <a:tableStyleId>{5C22544A-7EE6-4342-B048-85BDC9FD1C3A}</a:tableStyleId>
              </a:tblPr>
              <a:tblGrid>
                <a:gridCol w="3873500">
                  <a:extLst>
                    <a:ext uri="{9D8B030D-6E8A-4147-A177-3AD203B41FA5}">
                      <a16:colId xmlns:a16="http://schemas.microsoft.com/office/drawing/2014/main" val="857186749"/>
                    </a:ext>
                  </a:extLst>
                </a:gridCol>
                <a:gridCol w="3873500">
                  <a:extLst>
                    <a:ext uri="{9D8B030D-6E8A-4147-A177-3AD203B41FA5}">
                      <a16:colId xmlns:a16="http://schemas.microsoft.com/office/drawing/2014/main" val="58552939"/>
                    </a:ext>
                  </a:extLst>
                </a:gridCol>
                <a:gridCol w="3873500">
                  <a:extLst>
                    <a:ext uri="{9D8B030D-6E8A-4147-A177-3AD203B41FA5}">
                      <a16:colId xmlns:a16="http://schemas.microsoft.com/office/drawing/2014/main" val="3845564140"/>
                    </a:ext>
                  </a:extLst>
                </a:gridCol>
              </a:tblGrid>
              <a:tr h="2949383">
                <a:tc>
                  <a:txBody>
                    <a:bodyPr/>
                    <a:lstStyle/>
                    <a:p>
                      <a:r>
                        <a:rPr lang="en-US" sz="2400" b="1" dirty="0">
                          <a:solidFill>
                            <a:schemeClr val="tx1"/>
                          </a:solidFill>
                          <a:latin typeface="+mj-lt"/>
                        </a:rPr>
                        <a:t>Day 1 </a:t>
                      </a:r>
                    </a:p>
                    <a:p>
                      <a:r>
                        <a:rPr lang="en-US" sz="2400" b="0" dirty="0">
                          <a:solidFill>
                            <a:schemeClr val="tx1"/>
                          </a:solidFill>
                          <a:latin typeface="+mj-lt"/>
                        </a:rPr>
                        <a:t>Painful swelling appear in the victim’s armpits and groin. They could swell to the size of an apple.</a:t>
                      </a:r>
                      <a:endParaRPr lang="en-GB" sz="2400" b="0" dirty="0">
                        <a:solidFill>
                          <a:schemeClr val="tx1"/>
                        </a:solidFill>
                        <a:latin typeface="+mj-lt"/>
                      </a:endParaRPr>
                    </a:p>
                  </a:txBody>
                  <a:tcPr>
                    <a:solidFill>
                      <a:schemeClr val="accent1">
                        <a:lumMod val="40000"/>
                        <a:lumOff val="60000"/>
                      </a:schemeClr>
                    </a:solidFill>
                  </a:tcPr>
                </a:tc>
                <a:tc>
                  <a:txBody>
                    <a:bodyPr/>
                    <a:lstStyle/>
                    <a:p>
                      <a:r>
                        <a:rPr lang="en-US" sz="2400" b="1" dirty="0">
                          <a:solidFill>
                            <a:schemeClr val="tx1"/>
                          </a:solidFill>
                          <a:latin typeface="+mj-lt"/>
                        </a:rPr>
                        <a:t>Day 2</a:t>
                      </a:r>
                    </a:p>
                    <a:p>
                      <a:r>
                        <a:rPr lang="en-US" sz="2400" b="0" dirty="0">
                          <a:solidFill>
                            <a:schemeClr val="tx1"/>
                          </a:solidFill>
                          <a:latin typeface="+mj-lt"/>
                        </a:rPr>
                        <a:t> The victim</a:t>
                      </a:r>
                      <a:r>
                        <a:rPr lang="en-US" sz="2400" b="0" baseline="0" dirty="0">
                          <a:solidFill>
                            <a:schemeClr val="tx1"/>
                          </a:solidFill>
                          <a:latin typeface="+mj-lt"/>
                        </a:rPr>
                        <a:t> develops a fever and starts to vomit</a:t>
                      </a:r>
                      <a:endParaRPr lang="en-GB" sz="2400" b="0" dirty="0">
                        <a:solidFill>
                          <a:schemeClr val="tx1"/>
                        </a:solidFill>
                        <a:latin typeface="+mj-lt"/>
                      </a:endParaRPr>
                    </a:p>
                  </a:txBody>
                  <a:tcPr>
                    <a:solidFill>
                      <a:schemeClr val="accent1">
                        <a:lumMod val="40000"/>
                        <a:lumOff val="60000"/>
                      </a:schemeClr>
                    </a:solidFill>
                  </a:tcPr>
                </a:tc>
                <a:tc>
                  <a:txBody>
                    <a:bodyPr/>
                    <a:lstStyle/>
                    <a:p>
                      <a:r>
                        <a:rPr lang="en-US" sz="2400" b="1" dirty="0">
                          <a:solidFill>
                            <a:schemeClr val="tx1"/>
                          </a:solidFill>
                          <a:latin typeface="+mj-lt"/>
                        </a:rPr>
                        <a:t>Day 3</a:t>
                      </a:r>
                    </a:p>
                    <a:p>
                      <a:r>
                        <a:rPr lang="en-US" sz="2400" b="0" dirty="0">
                          <a:solidFill>
                            <a:schemeClr val="tx1"/>
                          </a:solidFill>
                          <a:latin typeface="+mj-lt"/>
                        </a:rPr>
                        <a:t>The blood vessels under the skin begin to break down and bleed. This causes black bruises to appear all over the body.</a:t>
                      </a:r>
                      <a:endParaRPr lang="en-GB" sz="2400" b="0" dirty="0">
                        <a:solidFill>
                          <a:schemeClr val="tx1"/>
                        </a:solidFill>
                        <a:latin typeface="+mj-lt"/>
                      </a:endParaRPr>
                    </a:p>
                  </a:txBody>
                  <a:tcPr>
                    <a:solidFill>
                      <a:schemeClr val="accent1">
                        <a:lumMod val="40000"/>
                        <a:lumOff val="60000"/>
                      </a:schemeClr>
                    </a:solidFill>
                  </a:tcPr>
                </a:tc>
                <a:extLst>
                  <a:ext uri="{0D108BD9-81ED-4DB2-BD59-A6C34878D82A}">
                    <a16:rowId xmlns:a16="http://schemas.microsoft.com/office/drawing/2014/main" val="854877164"/>
                  </a:ext>
                </a:extLst>
              </a:tr>
              <a:tr h="3109615">
                <a:tc>
                  <a:txBody>
                    <a:bodyPr/>
                    <a:lstStyle/>
                    <a:p>
                      <a:r>
                        <a:rPr lang="en-US" sz="2400" dirty="0">
                          <a:solidFill>
                            <a:schemeClr val="tx1"/>
                          </a:solidFill>
                          <a:latin typeface="+mj-lt"/>
                        </a:rPr>
                        <a:t> </a:t>
                      </a:r>
                      <a:r>
                        <a:rPr lang="en-US" sz="2400" b="1" dirty="0">
                          <a:solidFill>
                            <a:schemeClr val="tx1"/>
                          </a:solidFill>
                          <a:latin typeface="+mj-lt"/>
                        </a:rPr>
                        <a:t>Day</a:t>
                      </a:r>
                      <a:r>
                        <a:rPr lang="en-US" sz="2400" b="1" baseline="0" dirty="0">
                          <a:solidFill>
                            <a:schemeClr val="tx1"/>
                          </a:solidFill>
                          <a:latin typeface="+mj-lt"/>
                        </a:rPr>
                        <a:t> 4 </a:t>
                      </a:r>
                    </a:p>
                    <a:p>
                      <a:r>
                        <a:rPr lang="en-US" sz="2400" baseline="0" dirty="0">
                          <a:solidFill>
                            <a:schemeClr val="tx1"/>
                          </a:solidFill>
                          <a:latin typeface="+mj-lt"/>
                        </a:rPr>
                        <a:t>The nervous system begin to be attacked causing the victim to twitch and spasm. This is very painful.</a:t>
                      </a:r>
                      <a:endParaRPr lang="en-GB" sz="2400" dirty="0">
                        <a:solidFill>
                          <a:schemeClr val="tx1"/>
                        </a:solidFill>
                        <a:latin typeface="+mj-lt"/>
                      </a:endParaRPr>
                    </a:p>
                  </a:txBody>
                  <a:tcPr>
                    <a:solidFill>
                      <a:schemeClr val="accent1">
                        <a:lumMod val="40000"/>
                        <a:lumOff val="60000"/>
                      </a:schemeClr>
                    </a:solidFill>
                  </a:tcPr>
                </a:tc>
                <a:tc>
                  <a:txBody>
                    <a:bodyPr/>
                    <a:lstStyle/>
                    <a:p>
                      <a:r>
                        <a:rPr lang="en-US" sz="2400" b="1" dirty="0">
                          <a:solidFill>
                            <a:schemeClr val="tx1"/>
                          </a:solidFill>
                          <a:latin typeface="+mj-lt"/>
                        </a:rPr>
                        <a:t>Day 5</a:t>
                      </a:r>
                    </a:p>
                    <a:p>
                      <a:r>
                        <a:rPr lang="en-US" sz="2400" dirty="0">
                          <a:solidFill>
                            <a:schemeClr val="tx1"/>
                          </a:solidFill>
                          <a:latin typeface="+mj-lt"/>
                        </a:rPr>
                        <a:t>Sometimes the buboes would burst and leak a foul smelling black liquid. When this happened the victim might live. Most</a:t>
                      </a:r>
                      <a:r>
                        <a:rPr lang="en-US" sz="2400" baseline="0" dirty="0">
                          <a:solidFill>
                            <a:schemeClr val="tx1"/>
                          </a:solidFill>
                          <a:latin typeface="+mj-lt"/>
                        </a:rPr>
                        <a:t> victims would become unconscious and die.</a:t>
                      </a:r>
                      <a:endParaRPr lang="en-GB" sz="2400" dirty="0">
                        <a:solidFill>
                          <a:schemeClr val="tx1"/>
                        </a:solidFill>
                        <a:latin typeface="+mj-lt"/>
                      </a:endParaRPr>
                    </a:p>
                  </a:txBody>
                  <a:tcPr>
                    <a:solidFill>
                      <a:schemeClr val="accent1">
                        <a:lumMod val="40000"/>
                        <a:lumOff val="60000"/>
                      </a:schemeClr>
                    </a:solidFill>
                  </a:tcPr>
                </a:tc>
                <a:tc>
                  <a:txBody>
                    <a:bodyPr/>
                    <a:lstStyle/>
                    <a:p>
                      <a:endParaRPr lang="en-US" sz="2400" dirty="0">
                        <a:solidFill>
                          <a:schemeClr val="tx1"/>
                        </a:solidFill>
                        <a:latin typeface="+mj-lt"/>
                      </a:endParaRPr>
                    </a:p>
                  </a:txBody>
                  <a:tcPr>
                    <a:solidFill>
                      <a:schemeClr val="accent1">
                        <a:lumMod val="40000"/>
                        <a:lumOff val="60000"/>
                      </a:schemeClr>
                    </a:solidFill>
                  </a:tcPr>
                </a:tc>
                <a:extLst>
                  <a:ext uri="{0D108BD9-81ED-4DB2-BD59-A6C34878D82A}">
                    <a16:rowId xmlns:a16="http://schemas.microsoft.com/office/drawing/2014/main" val="2769702317"/>
                  </a:ext>
                </a:extLst>
              </a:tr>
            </a:tbl>
          </a:graphicData>
        </a:graphic>
      </p:graphicFrame>
    </p:spTree>
    <p:extLst>
      <p:ext uri="{BB962C8B-B14F-4D97-AF65-F5344CB8AC3E}">
        <p14:creationId xmlns:p14="http://schemas.microsoft.com/office/powerpoint/2010/main" val="4204892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0" y="955040"/>
            <a:ext cx="5181600" cy="5086986"/>
          </a:xfrm>
        </p:spPr>
        <p:txBody>
          <a:bodyPr/>
          <a:lstStyle/>
          <a:p>
            <a:pPr marL="0" indent="0">
              <a:buNone/>
            </a:pPr>
            <a:r>
              <a:rPr lang="en-US" dirty="0">
                <a:solidFill>
                  <a:srgbClr val="FF0000"/>
                </a:solidFill>
              </a:rPr>
              <a:t>Task 4: Draw 5 stick men/women</a:t>
            </a:r>
          </a:p>
          <a:p>
            <a:pPr marL="0" indent="0">
              <a:buNone/>
            </a:pPr>
            <a:r>
              <a:rPr lang="en-US" dirty="0">
                <a:solidFill>
                  <a:srgbClr val="FF0000"/>
                </a:solidFill>
              </a:rPr>
              <a:t>Add notes onto each figure to show the different symptoms on each day.  (Example below)</a:t>
            </a:r>
          </a:p>
          <a:p>
            <a:pPr marL="0" indent="0">
              <a:buNone/>
            </a:pPr>
            <a:endParaRPr lang="en-US" dirty="0"/>
          </a:p>
          <a:p>
            <a:pPr marL="0" indent="0">
              <a:buNone/>
            </a:pPr>
            <a:r>
              <a:rPr lang="en-US" dirty="0"/>
              <a:t>Day 1:</a:t>
            </a:r>
          </a:p>
          <a:p>
            <a:pPr marL="0" indent="0">
              <a:buNone/>
            </a:pPr>
            <a:r>
              <a:rPr lang="en-US" dirty="0"/>
              <a:t>		  </a:t>
            </a:r>
          </a:p>
          <a:p>
            <a:pPr marL="0" indent="0">
              <a:buNone/>
            </a:pPr>
            <a:endParaRPr lang="en-US" sz="1600" dirty="0"/>
          </a:p>
          <a:p>
            <a:pPr marL="0" indent="0">
              <a:buNone/>
            </a:pPr>
            <a:r>
              <a:rPr lang="en-US" sz="1600" dirty="0"/>
              <a:t>		Buboes (swellings) under the arms</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38" y="3866357"/>
            <a:ext cx="695325" cy="1143000"/>
          </a:xfrm>
          <a:prstGeom prst="rect">
            <a:avLst/>
          </a:prstGeom>
        </p:spPr>
      </p:pic>
      <p:cxnSp>
        <p:nvCxnSpPr>
          <p:cNvPr id="12" name="Straight Arrow Connector 11"/>
          <p:cNvCxnSpPr/>
          <p:nvPr/>
        </p:nvCxnSpPr>
        <p:spPr>
          <a:xfrm flipH="1" flipV="1">
            <a:off x="1219529" y="4437857"/>
            <a:ext cx="541628" cy="207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half" idx="1"/>
          </p:nvPr>
        </p:nvSpPr>
        <p:spPr/>
        <p:txBody>
          <a:bodyPr/>
          <a:lstStyle/>
          <a:p>
            <a:endParaRPr lang="en-GB" dirty="0"/>
          </a:p>
        </p:txBody>
      </p:sp>
      <p:pic>
        <p:nvPicPr>
          <p:cNvPr id="3" name="Picture 2"/>
          <p:cNvPicPr>
            <a:picLocks noChangeAspect="1"/>
          </p:cNvPicPr>
          <p:nvPr/>
        </p:nvPicPr>
        <p:blipFill>
          <a:blip r:embed="rId3"/>
          <a:stretch>
            <a:fillRect/>
          </a:stretch>
        </p:blipFill>
        <p:spPr>
          <a:xfrm>
            <a:off x="4779183" y="659865"/>
            <a:ext cx="7004911" cy="4913802"/>
          </a:xfrm>
          <a:prstGeom prst="rect">
            <a:avLst/>
          </a:prstGeom>
        </p:spPr>
      </p:pic>
    </p:spTree>
    <p:extLst>
      <p:ext uri="{BB962C8B-B14F-4D97-AF65-F5344CB8AC3E}">
        <p14:creationId xmlns:p14="http://schemas.microsoft.com/office/powerpoint/2010/main" val="71675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853691" y="326073"/>
            <a:ext cx="8569325" cy="6335712"/>
          </a:xfrm>
        </p:spPr>
        <p:txBody>
          <a:bodyPr/>
          <a:lstStyle/>
          <a:p>
            <a:pPr algn="l" eaLnBrk="1" hangingPunct="1"/>
            <a:r>
              <a:rPr lang="en-GB" altLang="en-US" sz="3200" dirty="0">
                <a:solidFill>
                  <a:schemeClr val="tx1"/>
                </a:solidFill>
                <a:latin typeface="Calibri" panose="020F0502020204030204" pitchFamily="34" charset="0"/>
                <a:cs typeface="Calibri" panose="020F0502020204030204" pitchFamily="34" charset="0"/>
              </a:rPr>
              <a:t>“ The victims died almost immediately. They would swell beneath the armpits and in the groin and fall over while talking. Fathers abandoned their child, wives their husband, one brother another. This illness seemed to strike through breath and sight… . In many places great pits were dug and piled deep with the dead. And they died by the hundreds, both day and night”</a:t>
            </a:r>
            <a:endParaRPr lang="en-GB" altLang="en-US" sz="4000" dirty="0">
              <a:solidFill>
                <a:schemeClr val="tx1"/>
              </a:solidFill>
              <a:latin typeface="Calibri" panose="020F0502020204030204" pitchFamily="34" charset="0"/>
              <a:cs typeface="Calibri" panose="020F0502020204030204" pitchFamily="34" charset="0"/>
            </a:endParaRPr>
          </a:p>
        </p:txBody>
      </p:sp>
      <p:sp>
        <p:nvSpPr>
          <p:cNvPr id="2" name="TextBox 1"/>
          <p:cNvSpPr txBox="1"/>
          <p:nvPr/>
        </p:nvSpPr>
        <p:spPr>
          <a:xfrm>
            <a:off x="320040" y="609600"/>
            <a:ext cx="1219200" cy="147732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Source A:</a:t>
            </a:r>
          </a:p>
          <a:p>
            <a:r>
              <a:rPr lang="en-US" dirty="0">
                <a:latin typeface="Calibri" panose="020F0502020204030204" pitchFamily="34" charset="0"/>
                <a:cs typeface="Calibri" panose="020F0502020204030204" pitchFamily="34" charset="0"/>
              </a:rPr>
              <a:t>A first hand  account from 1348</a:t>
            </a:r>
            <a:endParaRPr lang="en-GB" dirty="0">
              <a:latin typeface="Calibri" panose="020F0502020204030204" pitchFamily="34" charset="0"/>
              <a:cs typeface="Calibri" panose="020F0502020204030204" pitchFamily="34" charset="0"/>
            </a:endParaRPr>
          </a:p>
        </p:txBody>
      </p:sp>
      <p:sp>
        <p:nvSpPr>
          <p:cNvPr id="3" name="TextBox 2"/>
          <p:cNvSpPr txBox="1"/>
          <p:nvPr/>
        </p:nvSpPr>
        <p:spPr>
          <a:xfrm>
            <a:off x="1859280" y="167640"/>
            <a:ext cx="7498080" cy="523220"/>
          </a:xfrm>
          <a:prstGeom prst="rect">
            <a:avLst/>
          </a:prstGeom>
          <a:noFill/>
        </p:spPr>
        <p:txBody>
          <a:bodyPr wrap="square" rtlCol="0">
            <a:spAutoFit/>
          </a:bodyPr>
          <a:lstStyle/>
          <a:p>
            <a:r>
              <a:rPr lang="en-US" sz="2800" dirty="0">
                <a:solidFill>
                  <a:srgbClr val="FF0000"/>
                </a:solidFill>
                <a:latin typeface="Calibri" panose="020F0502020204030204" pitchFamily="34" charset="0"/>
                <a:cs typeface="Calibri" panose="020F0502020204030204" pitchFamily="34" charset="0"/>
              </a:rPr>
              <a:t>Task 5:  Read this account…</a:t>
            </a:r>
            <a:endParaRPr lang="en-GB" sz="28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0577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solidFill>
                  <a:srgbClr val="FF0000"/>
                </a:solidFill>
                <a:latin typeface="Calibri" panose="020F0502020204030204" pitchFamily="34" charset="0"/>
                <a:cs typeface="Calibri" panose="020F0502020204030204" pitchFamily="34" charset="0"/>
              </a:rPr>
              <a:t>Task 6: Using the information from Source A fill in the gaps</a:t>
            </a:r>
            <a:endParaRPr lang="en-GB" sz="3200" dirty="0">
              <a:solidFill>
                <a:srgbClr val="FF0000"/>
              </a:solidFill>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616527" y="1219199"/>
            <a:ext cx="10827328" cy="4170219"/>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Source A describes people with the Black death as having the following symptoms. The victims died almost………………… They had swellings in their……………..and…………………… </a:t>
            </a:r>
          </a:p>
          <a:p>
            <a:pPr marL="0" indent="0">
              <a:buNone/>
            </a:pPr>
            <a:r>
              <a:rPr lang="en-US" dirty="0">
                <a:solidFill>
                  <a:schemeClr val="tx1"/>
                </a:solidFill>
                <a:latin typeface="Calibri" panose="020F0502020204030204" pitchFamily="34" charset="0"/>
                <a:cs typeface="Calibri" panose="020F0502020204030204" pitchFamily="34" charset="0"/>
              </a:rPr>
              <a:t>Families did not stay together, but ran away from each other. The illness seems to be spread through………… and ………….. In many places great ……..are dug and piled with the……………….. They died in their …………………….. Both day and..................</a:t>
            </a:r>
          </a:p>
        </p:txBody>
      </p:sp>
      <p:sp>
        <p:nvSpPr>
          <p:cNvPr id="2" name="Rectangle 1"/>
          <p:cNvSpPr/>
          <p:nvPr/>
        </p:nvSpPr>
        <p:spPr>
          <a:xfrm>
            <a:off x="2056015" y="5454996"/>
            <a:ext cx="8430491" cy="369332"/>
          </a:xfrm>
          <a:prstGeom prst="rect">
            <a:avLst/>
          </a:prstGeom>
        </p:spPr>
        <p:txBody>
          <a:bodyPr wrap="square">
            <a:spAutoFit/>
          </a:bodyPr>
          <a:lstStyle/>
          <a:p>
            <a:r>
              <a:rPr lang="en-GB" dirty="0">
                <a:solidFill>
                  <a:srgbClr val="FF0000"/>
                </a:solidFill>
              </a:rPr>
              <a:t> Hundreds, Armpits, night, instantly, groin, sight, dead, pits, breath </a:t>
            </a:r>
          </a:p>
        </p:txBody>
      </p:sp>
    </p:spTree>
    <p:extLst>
      <p:ext uri="{BB962C8B-B14F-4D97-AF65-F5344CB8AC3E}">
        <p14:creationId xmlns:p14="http://schemas.microsoft.com/office/powerpoint/2010/main" val="242188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1" y="197485"/>
            <a:ext cx="10515600" cy="1325563"/>
          </a:xfrm>
        </p:spPr>
        <p:txBody>
          <a:bodyPr/>
          <a:lstStyle/>
          <a:p>
            <a:r>
              <a:rPr lang="en-US" dirty="0"/>
              <a:t>Now find your knowledge organizer for this unit. (It is attached to Class charts)</a:t>
            </a:r>
            <a:endParaRPr lang="en-GB" dirty="0"/>
          </a:p>
        </p:txBody>
      </p:sp>
      <p:pic>
        <p:nvPicPr>
          <p:cNvPr id="23" name="Content Placeholder 22"/>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994563" y="1690688"/>
            <a:ext cx="5881255" cy="4410941"/>
          </a:xfrm>
        </p:spPr>
      </p:pic>
      <p:sp>
        <p:nvSpPr>
          <p:cNvPr id="24" name="TextBox 23"/>
          <p:cNvSpPr txBox="1"/>
          <p:nvPr/>
        </p:nvSpPr>
        <p:spPr>
          <a:xfrm>
            <a:off x="411481" y="1898073"/>
            <a:ext cx="3800302" cy="1846659"/>
          </a:xfrm>
          <a:prstGeom prst="rect">
            <a:avLst/>
          </a:prstGeom>
          <a:noFill/>
        </p:spPr>
        <p:txBody>
          <a:bodyPr wrap="square" rtlCol="0">
            <a:spAutoFit/>
          </a:bodyPr>
          <a:lstStyle/>
          <a:p>
            <a:r>
              <a:rPr lang="en-US" sz="2400" dirty="0">
                <a:solidFill>
                  <a:srgbClr val="FF0000"/>
                </a:solidFill>
              </a:rPr>
              <a:t>Task 7:</a:t>
            </a:r>
          </a:p>
          <a:p>
            <a:r>
              <a:rPr lang="en-US" sz="2400" dirty="0">
                <a:solidFill>
                  <a:srgbClr val="FF0000"/>
                </a:solidFill>
              </a:rPr>
              <a:t>Revise the highlighted areas. Make a quiz and test yourself.</a:t>
            </a:r>
          </a:p>
          <a:p>
            <a:endParaRPr lang="en-GB" dirty="0"/>
          </a:p>
        </p:txBody>
      </p:sp>
    </p:spTree>
    <p:extLst>
      <p:ext uri="{BB962C8B-B14F-4D97-AF65-F5344CB8AC3E}">
        <p14:creationId xmlns:p14="http://schemas.microsoft.com/office/powerpoint/2010/main" val="396314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 : mark with your green pens.</a:t>
            </a:r>
            <a:endParaRPr lang="en-GB"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a:t>Task 1</a:t>
            </a:r>
          </a:p>
          <a:p>
            <a:r>
              <a:rPr lang="en-US" dirty="0"/>
              <a:t>1. Weymouth, Dorset</a:t>
            </a:r>
          </a:p>
          <a:p>
            <a:r>
              <a:rPr lang="en-US" dirty="0"/>
              <a:t>2. 1348</a:t>
            </a:r>
          </a:p>
          <a:p>
            <a:r>
              <a:rPr lang="en-US" dirty="0"/>
              <a:t>3. Sailors from France</a:t>
            </a:r>
          </a:p>
          <a:p>
            <a:pPr marL="0" indent="0">
              <a:buNone/>
            </a:pPr>
            <a:r>
              <a:rPr lang="en-US" dirty="0"/>
              <a:t>Task 2</a:t>
            </a:r>
          </a:p>
          <a:p>
            <a:r>
              <a:rPr lang="en-US" dirty="0"/>
              <a:t>4 Closed the city gates</a:t>
            </a:r>
          </a:p>
          <a:p>
            <a:r>
              <a:rPr lang="en-US" dirty="0"/>
              <a:t>5 The infection was already in the city.</a:t>
            </a:r>
          </a:p>
          <a:p>
            <a:r>
              <a:rPr lang="en-US" dirty="0"/>
              <a:t>6. Plague pits in the Cathedral grounds</a:t>
            </a:r>
          </a:p>
          <a:p>
            <a:endParaRPr lang="en-US" dirty="0"/>
          </a:p>
          <a:p>
            <a:endParaRPr lang="en-GB" dirty="0"/>
          </a:p>
        </p:txBody>
      </p:sp>
      <p:sp>
        <p:nvSpPr>
          <p:cNvPr id="4" name="Content Placeholder 3"/>
          <p:cNvSpPr>
            <a:spLocks noGrp="1"/>
          </p:cNvSpPr>
          <p:nvPr>
            <p:ph sz="half" idx="2"/>
          </p:nvPr>
        </p:nvSpPr>
        <p:spPr/>
        <p:txBody>
          <a:bodyPr>
            <a:normAutofit fontScale="92500" lnSpcReduction="10000"/>
          </a:bodyPr>
          <a:lstStyle/>
          <a:p>
            <a:r>
              <a:rPr lang="en-US" dirty="0"/>
              <a:t>THINK – answers on PPT. Note how the disease travelled along the trade routes from China, along the Mediterranean and up through Europe.</a:t>
            </a:r>
          </a:p>
          <a:p>
            <a:r>
              <a:rPr lang="en-US" dirty="0"/>
              <a:t>Task 3. Check you have copied your map correctly and labelled the key</a:t>
            </a:r>
          </a:p>
          <a:p>
            <a:r>
              <a:rPr lang="en-US" dirty="0"/>
              <a:t>Task 4. You should have 5 stick men with labels.</a:t>
            </a:r>
          </a:p>
          <a:p>
            <a:r>
              <a:rPr lang="en-US" dirty="0"/>
              <a:t>Task 6 on next slide..</a:t>
            </a:r>
          </a:p>
        </p:txBody>
      </p:sp>
    </p:spTree>
    <p:extLst>
      <p:ext uri="{BB962C8B-B14F-4D97-AF65-F5344CB8AC3E}">
        <p14:creationId xmlns:p14="http://schemas.microsoft.com/office/powerpoint/2010/main" val="340990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6 answers</a:t>
            </a:r>
            <a:endParaRPr lang="en-GB" dirty="0"/>
          </a:p>
        </p:txBody>
      </p:sp>
      <p:sp>
        <p:nvSpPr>
          <p:cNvPr id="3" name="Content Placeholder 2"/>
          <p:cNvSpPr>
            <a:spLocks noGrp="1"/>
          </p:cNvSpPr>
          <p:nvPr>
            <p:ph sz="half" idx="1"/>
          </p:nvPr>
        </p:nvSpPr>
        <p:spPr>
          <a:xfrm>
            <a:off x="838200" y="1825625"/>
            <a:ext cx="9220200" cy="4351338"/>
          </a:xfrm>
        </p:spPr>
        <p:txBody>
          <a:bodyPr>
            <a:normAutofit/>
          </a:bodyPr>
          <a:lstStyle/>
          <a:p>
            <a:r>
              <a:rPr lang="en-GB" dirty="0"/>
              <a:t>Source A describes people with the Black death as having the following symptoms. The victims died almost…</a:t>
            </a:r>
            <a:r>
              <a:rPr lang="en-GB" dirty="0">
                <a:solidFill>
                  <a:srgbClr val="FF0000"/>
                </a:solidFill>
              </a:rPr>
              <a:t>instantly</a:t>
            </a:r>
            <a:r>
              <a:rPr lang="en-GB" dirty="0"/>
              <a:t> They had swellings in their </a:t>
            </a:r>
            <a:r>
              <a:rPr lang="en-GB" dirty="0">
                <a:solidFill>
                  <a:srgbClr val="FF0000"/>
                </a:solidFill>
              </a:rPr>
              <a:t>groin.. </a:t>
            </a:r>
            <a:r>
              <a:rPr lang="en-GB" dirty="0"/>
              <a:t>and…</a:t>
            </a:r>
            <a:r>
              <a:rPr lang="en-GB" dirty="0">
                <a:solidFill>
                  <a:srgbClr val="FF0000"/>
                </a:solidFill>
              </a:rPr>
              <a:t>armpits </a:t>
            </a:r>
          </a:p>
          <a:p>
            <a:r>
              <a:rPr lang="en-GB" dirty="0"/>
              <a:t>Families did not stay together, but ran away from each other. The illness seems to be spread through </a:t>
            </a:r>
            <a:r>
              <a:rPr lang="en-GB" dirty="0">
                <a:solidFill>
                  <a:srgbClr val="FF0000"/>
                </a:solidFill>
              </a:rPr>
              <a:t>sight </a:t>
            </a:r>
            <a:r>
              <a:rPr lang="en-GB" dirty="0"/>
              <a:t> and …</a:t>
            </a:r>
            <a:r>
              <a:rPr lang="en-GB" dirty="0">
                <a:solidFill>
                  <a:srgbClr val="FF0000"/>
                </a:solidFill>
              </a:rPr>
              <a:t>breath</a:t>
            </a:r>
            <a:r>
              <a:rPr lang="en-GB" dirty="0"/>
              <a:t>. In many places great ……</a:t>
            </a:r>
            <a:r>
              <a:rPr lang="en-GB" dirty="0" err="1">
                <a:solidFill>
                  <a:srgbClr val="FF0000"/>
                </a:solidFill>
              </a:rPr>
              <a:t>pits</a:t>
            </a:r>
            <a:r>
              <a:rPr lang="en-GB" dirty="0" err="1"/>
              <a:t>..are</a:t>
            </a:r>
            <a:r>
              <a:rPr lang="en-GB" dirty="0"/>
              <a:t> dug and piled with the……</a:t>
            </a:r>
            <a:r>
              <a:rPr lang="en-GB" dirty="0">
                <a:solidFill>
                  <a:srgbClr val="FF0000"/>
                </a:solidFill>
              </a:rPr>
              <a:t>dead………….. </a:t>
            </a:r>
            <a:r>
              <a:rPr lang="en-GB" dirty="0"/>
              <a:t>They died in their …………</a:t>
            </a:r>
            <a:r>
              <a:rPr lang="en-GB" dirty="0">
                <a:solidFill>
                  <a:srgbClr val="FF0000"/>
                </a:solidFill>
              </a:rPr>
              <a:t>hundreds</a:t>
            </a:r>
            <a:r>
              <a:rPr lang="en-GB" dirty="0"/>
              <a:t>………….. Both day and</a:t>
            </a:r>
            <a:r>
              <a:rPr lang="en-GB" dirty="0">
                <a:solidFill>
                  <a:srgbClr val="FF0000"/>
                </a:solidFill>
              </a:rPr>
              <a:t>............night..</a:t>
            </a:r>
          </a:p>
          <a:p>
            <a:endParaRPr lang="en-GB" dirty="0"/>
          </a:p>
        </p:txBody>
      </p:sp>
    </p:spTree>
    <p:extLst>
      <p:ext uri="{BB962C8B-B14F-4D97-AF65-F5344CB8AC3E}">
        <p14:creationId xmlns:p14="http://schemas.microsoft.com/office/powerpoint/2010/main" val="2880023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585</Words>
  <Application>Microsoft Office PowerPoint</Application>
  <PresentationFormat>Widescreen</PresentationFormat>
  <Paragraphs>46</Paragraphs>
  <Slides>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Century Gothic</vt:lpstr>
      <vt:lpstr>Office Theme</vt:lpstr>
      <vt:lpstr>Default Design</vt:lpstr>
      <vt:lpstr>New Title: What were the symptoms of the Black death?</vt:lpstr>
      <vt:lpstr>PowerPoint Presentation</vt:lpstr>
      <vt:lpstr>PowerPoint Presentation</vt:lpstr>
      <vt:lpstr>“ The victims died almost immediately. They would swell beneath the armpits and in the groin and fall over while talking. Fathers abandoned their child, wives their husband, one brother another. This illness seemed to strike through breath and sight… . In many places great pits were dug and piled deep with the dead. And they died by the hundreds, both day and night”</vt:lpstr>
      <vt:lpstr>Task 6: Using the information from Source A fill in the gaps</vt:lpstr>
      <vt:lpstr>Now find your knowledge organizer for this unit. (It is attached to Class charts)</vt:lpstr>
      <vt:lpstr>Answers : mark with your green pens.</vt:lpstr>
      <vt:lpstr>Task 6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Lingard</dc:creator>
  <cp:lastModifiedBy>SHERIDAN Ellie [Narrogin Senior High School]</cp:lastModifiedBy>
  <cp:revision>33</cp:revision>
  <dcterms:created xsi:type="dcterms:W3CDTF">2020-04-14T09:20:06Z</dcterms:created>
  <dcterms:modified xsi:type="dcterms:W3CDTF">2022-07-16T08:20:44Z</dcterms:modified>
</cp:coreProperties>
</file>