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Default Extension="docx" ContentType="application/vnd.openxmlformats-officedocument.wordprocessingml.document"/>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Default Extension="vml" ContentType="application/vnd.openxmlformats-officedocument.vmlDrawing"/>
  <Default Extension="doc" ContentType="application/msword"/>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8" r:id="rId2"/>
    <p:sldId id="259" r:id="rId3"/>
    <p:sldId id="260" r:id="rId4"/>
    <p:sldId id="263" r:id="rId5"/>
    <p:sldId id="267" r:id="rId6"/>
    <p:sldId id="264" r:id="rId7"/>
    <p:sldId id="265" r:id="rId8"/>
    <p:sldId id="268" r:id="rId9"/>
    <p:sldId id="266" r:id="rId10"/>
    <p:sldId id="261" r:id="rId11"/>
    <p:sldId id="269" r:id="rId12"/>
    <p:sldId id="270" r:id="rId13"/>
    <p:sldId id="271" r:id="rId14"/>
    <p:sldId id="272" r:id="rId15"/>
    <p:sldId id="273" r:id="rId16"/>
    <p:sldId id="274"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8" d="100"/>
          <a:sy n="88" d="100"/>
        </p:scale>
        <p:origin x="-126" y="-32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B0FB47F-AFA1-4877-B621-E3547B26DEA2}" type="datetimeFigureOut">
              <a:rPr lang="en-GB" smtClean="0"/>
              <a:pPr/>
              <a:t>06/07/2012</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588429E-B90C-4881-B43C-3629339E9E77}"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1. 1381	2. Essex	3.</a:t>
            </a:r>
            <a:r>
              <a:rPr lang="en-GB" baseline="0" dirty="0" smtClean="0"/>
              <a:t> Poll	4. Richard    5. Duke of Lancaster    6. Wat Tyler  7. He was killed</a:t>
            </a:r>
            <a:endParaRPr lang="en-GB" dirty="0"/>
          </a:p>
        </p:txBody>
      </p:sp>
      <p:sp>
        <p:nvSpPr>
          <p:cNvPr id="4" name="Slide Number Placeholder 3"/>
          <p:cNvSpPr>
            <a:spLocks noGrp="1"/>
          </p:cNvSpPr>
          <p:nvPr>
            <p:ph type="sldNum" sz="quarter" idx="10"/>
          </p:nvPr>
        </p:nvSpPr>
        <p:spPr/>
        <p:txBody>
          <a:bodyPr/>
          <a:lstStyle/>
          <a:p>
            <a:fld id="{B588429E-B90C-4881-B43C-3629339E9E77}" type="slidenum">
              <a:rPr lang="en-GB" smtClean="0"/>
              <a:pPr/>
              <a:t>16</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875D52C9-170B-4F1D-87B2-4F021F552730}" type="datetimeFigureOut">
              <a:rPr lang="en-GB" smtClean="0"/>
              <a:pPr/>
              <a:t>06/07/2012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419B9F4-DBB2-41C7-BD4A-BB48FBBF696D}"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75D52C9-170B-4F1D-87B2-4F021F552730}" type="datetimeFigureOut">
              <a:rPr lang="en-GB" smtClean="0"/>
              <a:pPr/>
              <a:t>06/07/2012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419B9F4-DBB2-41C7-BD4A-BB48FBBF696D}"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75D52C9-170B-4F1D-87B2-4F021F552730}" type="datetimeFigureOut">
              <a:rPr lang="en-GB" smtClean="0"/>
              <a:pPr/>
              <a:t>06/07/2012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419B9F4-DBB2-41C7-BD4A-BB48FBBF696D}"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75D52C9-170B-4F1D-87B2-4F021F552730}" type="datetimeFigureOut">
              <a:rPr lang="en-GB" smtClean="0"/>
              <a:pPr/>
              <a:t>06/07/2012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419B9F4-DBB2-41C7-BD4A-BB48FBBF696D}"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5D52C9-170B-4F1D-87B2-4F021F552730}" type="datetimeFigureOut">
              <a:rPr lang="en-GB" smtClean="0"/>
              <a:pPr/>
              <a:t>06/07/2012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419B9F4-DBB2-41C7-BD4A-BB48FBBF696D}"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875D52C9-170B-4F1D-87B2-4F021F552730}" type="datetimeFigureOut">
              <a:rPr lang="en-GB" smtClean="0"/>
              <a:pPr/>
              <a:t>06/07/2012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419B9F4-DBB2-41C7-BD4A-BB48FBBF696D}"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875D52C9-170B-4F1D-87B2-4F021F552730}" type="datetimeFigureOut">
              <a:rPr lang="en-GB" smtClean="0"/>
              <a:pPr/>
              <a:t>06/07/2012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419B9F4-DBB2-41C7-BD4A-BB48FBBF696D}"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875D52C9-170B-4F1D-87B2-4F021F552730}" type="datetimeFigureOut">
              <a:rPr lang="en-GB" smtClean="0"/>
              <a:pPr/>
              <a:t>06/07/2012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419B9F4-DBB2-41C7-BD4A-BB48FBBF696D}"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5D52C9-170B-4F1D-87B2-4F021F552730}" type="datetimeFigureOut">
              <a:rPr lang="en-GB" smtClean="0"/>
              <a:pPr/>
              <a:t>06/07/2012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419B9F4-DBB2-41C7-BD4A-BB48FBBF696D}"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5D52C9-170B-4F1D-87B2-4F021F552730}" type="datetimeFigureOut">
              <a:rPr lang="en-GB" smtClean="0"/>
              <a:pPr/>
              <a:t>06/07/2012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419B9F4-DBB2-41C7-BD4A-BB48FBBF696D}"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5D52C9-170B-4F1D-87B2-4F021F552730}" type="datetimeFigureOut">
              <a:rPr lang="en-GB" smtClean="0"/>
              <a:pPr/>
              <a:t>06/07/2012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419B9F4-DBB2-41C7-BD4A-BB48FBBF696D}"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5D52C9-170B-4F1D-87B2-4F021F552730}" type="datetimeFigureOut">
              <a:rPr lang="en-GB" smtClean="0"/>
              <a:pPr/>
              <a:t>06/07/2012</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19B9F4-DBB2-41C7-BD4A-BB48FBBF696D}"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Microsoft_Office_Word_97_-_2003_Document1.doc"/><Relationship Id="rId2" Type="http://schemas.openxmlformats.org/officeDocument/2006/relationships/slideLayout" Target="../slideLayouts/slideLayout4.xml"/><Relationship Id="rId1" Type="http://schemas.openxmlformats.org/officeDocument/2006/relationships/vmlDrawing" Target="../drawings/vmlDrawing3.v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package" Target="../embeddings/Microsoft_Office_Word_Document1.docx"/><Relationship Id="rId2" Type="http://schemas.openxmlformats.org/officeDocument/2006/relationships/slideLayout" Target="../slideLayouts/slideLayout4.xml"/><Relationship Id="rId1" Type="http://schemas.openxmlformats.org/officeDocument/2006/relationships/vmlDrawing" Target="../drawings/vmlDrawing1.v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2.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l="7678" t="43558" r="75194" b="38723"/>
          <a:stretch>
            <a:fillRect/>
          </a:stretch>
        </p:blipFill>
        <p:spPr bwMode="auto">
          <a:xfrm>
            <a:off x="7055768" y="5129808"/>
            <a:ext cx="2088232" cy="1728192"/>
          </a:xfrm>
          <a:prstGeom prst="rect">
            <a:avLst/>
          </a:prstGeom>
          <a:noFill/>
          <a:ln w="9525">
            <a:noFill/>
            <a:miter lim="800000"/>
            <a:headEnd/>
            <a:tailEnd/>
          </a:ln>
        </p:spPr>
      </p:pic>
      <p:sp>
        <p:nvSpPr>
          <p:cNvPr id="2" name="Title 1"/>
          <p:cNvSpPr>
            <a:spLocks noGrp="1"/>
          </p:cNvSpPr>
          <p:nvPr>
            <p:ph type="ctrTitle"/>
          </p:nvPr>
        </p:nvSpPr>
        <p:spPr>
          <a:xfrm>
            <a:off x="683568" y="1484784"/>
            <a:ext cx="7772400" cy="1755626"/>
          </a:xfrm>
        </p:spPr>
        <p:style>
          <a:lnRef idx="1">
            <a:schemeClr val="accent3"/>
          </a:lnRef>
          <a:fillRef idx="2">
            <a:schemeClr val="accent3"/>
          </a:fillRef>
          <a:effectRef idx="1">
            <a:schemeClr val="accent3"/>
          </a:effectRef>
          <a:fontRef idx="minor">
            <a:schemeClr val="dk1"/>
          </a:fontRef>
        </p:style>
        <p:txBody>
          <a:bodyPr>
            <a:normAutofit fontScale="90000"/>
          </a:bodyPr>
          <a:lstStyle/>
          <a:p>
            <a:r>
              <a:rPr lang="en-GB" dirty="0" smtClean="0"/>
              <a:t>LO: to be able to explain what happened during the Peasants’ Revolt</a:t>
            </a:r>
            <a:endParaRPr lang="en-GB" dirty="0"/>
          </a:p>
        </p:txBody>
      </p:sp>
      <p:pic>
        <p:nvPicPr>
          <p:cNvPr id="4099" name="Picture 3"/>
          <p:cNvPicPr>
            <a:picLocks noChangeAspect="1" noChangeArrowheads="1"/>
          </p:cNvPicPr>
          <p:nvPr/>
        </p:nvPicPr>
        <p:blipFill>
          <a:blip r:embed="rId2" cstate="print"/>
          <a:srcRect l="7087" t="64968" r="76966" b="16575"/>
          <a:stretch>
            <a:fillRect/>
          </a:stretch>
        </p:blipFill>
        <p:spPr bwMode="auto">
          <a:xfrm>
            <a:off x="0" y="5057800"/>
            <a:ext cx="1944216" cy="1800200"/>
          </a:xfrm>
          <a:prstGeom prst="rect">
            <a:avLst/>
          </a:prstGeom>
          <a:noFill/>
          <a:ln w="9525">
            <a:noFill/>
            <a:miter lim="800000"/>
            <a:headEnd/>
            <a:tailEnd/>
          </a:ln>
        </p:spPr>
      </p:pic>
      <p:sp>
        <p:nvSpPr>
          <p:cNvPr id="3" name="Subtitle 2"/>
          <p:cNvSpPr>
            <a:spLocks noGrp="1"/>
          </p:cNvSpPr>
          <p:nvPr>
            <p:ph type="subTitle" idx="1"/>
          </p:nvPr>
        </p:nvSpPr>
        <p:spPr>
          <a:xfrm>
            <a:off x="1403648" y="3645024"/>
            <a:ext cx="6400800" cy="1752600"/>
          </a:xfrm>
          <a:solidFill>
            <a:schemeClr val="bg1"/>
          </a:solidFill>
          <a:ln>
            <a:solidFill>
              <a:schemeClr val="tx1"/>
            </a:solidFill>
          </a:ln>
        </p:spPr>
        <p:txBody>
          <a:bodyPr>
            <a:normAutofit fontScale="92500" lnSpcReduction="20000"/>
          </a:bodyPr>
          <a:lstStyle/>
          <a:p>
            <a:r>
              <a:rPr lang="en-GB" b="1" dirty="0" smtClean="0">
                <a:solidFill>
                  <a:srgbClr val="FF0000"/>
                </a:solidFill>
              </a:rPr>
              <a:t>STARTER:</a:t>
            </a:r>
          </a:p>
          <a:p>
            <a:r>
              <a:rPr lang="en-GB" b="1" dirty="0" smtClean="0">
                <a:solidFill>
                  <a:srgbClr val="FF0000"/>
                </a:solidFill>
              </a:rPr>
              <a:t>Write down everything you can remember from last lesson about the Peasants’ Revolt.</a:t>
            </a:r>
            <a:endParaRPr lang="en-GB" b="1" dirty="0">
              <a:solidFill>
                <a:srgbClr val="FF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980728"/>
          </a:xfrm>
        </p:spPr>
        <p:style>
          <a:lnRef idx="1">
            <a:schemeClr val="accent3"/>
          </a:lnRef>
          <a:fillRef idx="2">
            <a:schemeClr val="accent3"/>
          </a:fillRef>
          <a:effectRef idx="1">
            <a:schemeClr val="accent3"/>
          </a:effectRef>
          <a:fontRef idx="minor">
            <a:schemeClr val="dk1"/>
          </a:fontRef>
        </p:style>
        <p:txBody>
          <a:bodyPr>
            <a:normAutofit fontScale="90000"/>
          </a:bodyPr>
          <a:lstStyle/>
          <a:p>
            <a:r>
              <a:rPr lang="en-GB" sz="3200" dirty="0" smtClean="0"/>
              <a:t>USE THE INFORMATION TO CREATE A STORY BOARD FOR THE PEASANTS’ REVOLT</a:t>
            </a:r>
            <a:endParaRPr lang="en-GB" sz="3200" dirty="0"/>
          </a:p>
        </p:txBody>
      </p:sp>
      <p:sp>
        <p:nvSpPr>
          <p:cNvPr id="4" name="Content Placeholder 3"/>
          <p:cNvSpPr>
            <a:spLocks noGrp="1"/>
          </p:cNvSpPr>
          <p:nvPr>
            <p:ph sz="half" idx="1"/>
          </p:nvPr>
        </p:nvSpPr>
        <p:spPr>
          <a:xfrm>
            <a:off x="0" y="1412776"/>
            <a:ext cx="3563888" cy="4886003"/>
          </a:xfrm>
        </p:spPr>
        <p:txBody>
          <a:bodyPr>
            <a:normAutofit lnSpcReduction="10000"/>
          </a:bodyPr>
          <a:lstStyle/>
          <a:p>
            <a:pPr>
              <a:buNone/>
            </a:pPr>
            <a:r>
              <a:rPr lang="en-GB" dirty="0" smtClean="0">
                <a:solidFill>
                  <a:srgbClr val="0070C0"/>
                </a:solidFill>
              </a:rPr>
              <a:t>Pick out six key events of the Peasants’ Revolt.</a:t>
            </a:r>
          </a:p>
          <a:p>
            <a:pPr>
              <a:buNone/>
            </a:pPr>
            <a:endParaRPr lang="en-GB" dirty="0" smtClean="0"/>
          </a:p>
          <a:p>
            <a:pPr>
              <a:buNone/>
            </a:pPr>
            <a:r>
              <a:rPr lang="en-GB" b="1" dirty="0" smtClean="0">
                <a:solidFill>
                  <a:srgbClr val="00B050"/>
                </a:solidFill>
              </a:rPr>
              <a:t>Write a sentence to describe who was there and what happened.</a:t>
            </a:r>
          </a:p>
          <a:p>
            <a:pPr>
              <a:buNone/>
            </a:pPr>
            <a:endParaRPr lang="en-GB" b="1" dirty="0" smtClean="0">
              <a:solidFill>
                <a:srgbClr val="00B050"/>
              </a:solidFill>
            </a:endParaRPr>
          </a:p>
          <a:p>
            <a:pPr>
              <a:buNone/>
            </a:pPr>
            <a:r>
              <a:rPr lang="en-GB" b="1" dirty="0" smtClean="0">
                <a:solidFill>
                  <a:srgbClr val="00B050"/>
                </a:solidFill>
              </a:rPr>
              <a:t>Draw an image to go with the event</a:t>
            </a:r>
            <a:endParaRPr lang="en-GB" b="1" dirty="0">
              <a:solidFill>
                <a:srgbClr val="00B050"/>
              </a:solidFill>
            </a:endParaRPr>
          </a:p>
        </p:txBody>
      </p:sp>
      <p:graphicFrame>
        <p:nvGraphicFramePr>
          <p:cNvPr id="3075" name="Object 3"/>
          <p:cNvGraphicFramePr>
            <a:graphicFrameLocks noChangeAspect="1"/>
          </p:cNvGraphicFramePr>
          <p:nvPr/>
        </p:nvGraphicFramePr>
        <p:xfrm>
          <a:off x="3132138" y="1844675"/>
          <a:ext cx="5689600" cy="4032250"/>
        </p:xfrm>
        <a:graphic>
          <a:graphicData uri="http://schemas.openxmlformats.org/presentationml/2006/ole">
            <p:oleObj spid="_x0000_s3075" name="Document" r:id="rId3" imgW="10189105" imgH="7219232" progId="Word.Document.8">
              <p:embed/>
            </p:oleObj>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lstStyle/>
          <a:p>
            <a:r>
              <a:rPr lang="en-GB" dirty="0" smtClean="0"/>
              <a:t>LEARNING OUTCOMES</a:t>
            </a:r>
            <a:endParaRPr lang="en-GB" dirty="0"/>
          </a:p>
        </p:txBody>
      </p:sp>
      <p:sp>
        <p:nvSpPr>
          <p:cNvPr id="3" name="Content Placeholder 2"/>
          <p:cNvSpPr>
            <a:spLocks noGrp="1"/>
          </p:cNvSpPr>
          <p:nvPr>
            <p:ph idx="1"/>
          </p:nvPr>
        </p:nvSpPr>
        <p:spPr/>
        <p:txBody>
          <a:bodyPr>
            <a:normAutofit fontScale="85000" lnSpcReduction="10000"/>
          </a:bodyPr>
          <a:lstStyle/>
          <a:p>
            <a:pPr>
              <a:buNone/>
            </a:pPr>
            <a:r>
              <a:rPr lang="en-GB" b="1" dirty="0" smtClean="0">
                <a:solidFill>
                  <a:srgbClr val="0070C0"/>
                </a:solidFill>
              </a:rPr>
              <a:t>CORE: to be able to </a:t>
            </a:r>
            <a:r>
              <a:rPr lang="en-GB" b="1" u="sng" dirty="0" smtClean="0">
                <a:solidFill>
                  <a:srgbClr val="0070C0"/>
                </a:solidFill>
              </a:rPr>
              <a:t>list</a:t>
            </a:r>
            <a:r>
              <a:rPr lang="en-GB" b="1" dirty="0" smtClean="0">
                <a:solidFill>
                  <a:srgbClr val="0070C0"/>
                </a:solidFill>
              </a:rPr>
              <a:t> the key events of the Peasants’ Revolt in chronological order (Level 3)</a:t>
            </a:r>
          </a:p>
          <a:p>
            <a:pPr>
              <a:buNone/>
            </a:pPr>
            <a:endParaRPr lang="en-GB" dirty="0" smtClean="0"/>
          </a:p>
          <a:p>
            <a:pPr>
              <a:buNone/>
            </a:pPr>
            <a:endParaRPr lang="en-GB" dirty="0" smtClean="0"/>
          </a:p>
          <a:p>
            <a:pPr>
              <a:buNone/>
            </a:pPr>
            <a:r>
              <a:rPr lang="en-GB" b="1" dirty="0" smtClean="0">
                <a:solidFill>
                  <a:srgbClr val="00B050"/>
                </a:solidFill>
              </a:rPr>
              <a:t>EXTENSION: to be able to </a:t>
            </a:r>
            <a:r>
              <a:rPr lang="en-GB" b="1" u="sng" dirty="0" smtClean="0">
                <a:solidFill>
                  <a:srgbClr val="00B050"/>
                </a:solidFill>
              </a:rPr>
              <a:t>describe</a:t>
            </a:r>
            <a:r>
              <a:rPr lang="en-GB" b="1" dirty="0" smtClean="0">
                <a:solidFill>
                  <a:srgbClr val="00B050"/>
                </a:solidFill>
              </a:rPr>
              <a:t> what happened during key events of the Peasants’ Revolt (Level 4)</a:t>
            </a:r>
          </a:p>
          <a:p>
            <a:pPr>
              <a:buNone/>
            </a:pPr>
            <a:endParaRPr lang="en-GB" b="1" dirty="0" smtClean="0">
              <a:solidFill>
                <a:srgbClr val="7030A0"/>
              </a:solidFill>
            </a:endParaRPr>
          </a:p>
          <a:p>
            <a:pPr>
              <a:buNone/>
            </a:pPr>
            <a:endParaRPr lang="en-GB" b="1" dirty="0" smtClean="0">
              <a:solidFill>
                <a:srgbClr val="7030A0"/>
              </a:solidFill>
            </a:endParaRPr>
          </a:p>
          <a:p>
            <a:pPr>
              <a:buNone/>
            </a:pPr>
            <a:r>
              <a:rPr lang="en-GB" b="1" dirty="0" smtClean="0">
                <a:solidFill>
                  <a:srgbClr val="7030A0"/>
                </a:solidFill>
              </a:rPr>
              <a:t>KILLER: to be able to </a:t>
            </a:r>
            <a:r>
              <a:rPr lang="en-GB" b="1" u="sng" dirty="0" smtClean="0">
                <a:solidFill>
                  <a:srgbClr val="7030A0"/>
                </a:solidFill>
              </a:rPr>
              <a:t>explain</a:t>
            </a:r>
            <a:r>
              <a:rPr lang="en-GB" b="1" dirty="0" smtClean="0">
                <a:solidFill>
                  <a:srgbClr val="7030A0"/>
                </a:solidFill>
              </a:rPr>
              <a:t> why the events of the Peasants’ Revolt took place. (Level 5)</a:t>
            </a:r>
            <a:endParaRPr lang="en-GB" b="1" dirty="0">
              <a:solidFill>
                <a:srgbClr val="7030A0"/>
              </a:solidFill>
            </a:endParaRPr>
          </a:p>
        </p:txBody>
      </p:sp>
      <p:sp>
        <p:nvSpPr>
          <p:cNvPr id="4" name="Rectangle 3"/>
          <p:cNvSpPr/>
          <p:nvPr/>
        </p:nvSpPr>
        <p:spPr>
          <a:xfrm>
            <a:off x="323528" y="5013176"/>
            <a:ext cx="8280920" cy="1080120"/>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0" y="188640"/>
          <a:ext cx="9144000" cy="6480720"/>
        </p:xfrm>
        <a:graphic>
          <a:graphicData uri="http://schemas.openxmlformats.org/drawingml/2006/table">
            <a:tbl>
              <a:tblPr firstRow="1" bandRow="1">
                <a:tableStyleId>{5C22544A-7EE6-4342-B048-85BDC9FD1C3A}</a:tableStyleId>
              </a:tblPr>
              <a:tblGrid>
                <a:gridCol w="4572000"/>
                <a:gridCol w="4572000"/>
              </a:tblGrid>
              <a:tr h="309947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2400" b="1" kern="1200" dirty="0" smtClean="0">
                          <a:solidFill>
                            <a:schemeClr val="dk1"/>
                          </a:solidFill>
                          <a:latin typeface="+mn-lt"/>
                          <a:ea typeface="+mn-ea"/>
                          <a:cs typeface="+mn-cs"/>
                        </a:rPr>
                        <a:t>Richard II was only 14 in 1381; his father, Edward (The Black Prince) had been popular and was an adult but died before </a:t>
                      </a:r>
                      <a:r>
                        <a:rPr lang="en-GB" sz="2400" b="1" i="1" kern="1200" dirty="0" smtClean="0">
                          <a:solidFill>
                            <a:schemeClr val="dk1"/>
                          </a:solidFill>
                          <a:latin typeface="+mn-lt"/>
                          <a:ea typeface="+mn-ea"/>
                          <a:cs typeface="+mn-cs"/>
                        </a:rPr>
                        <a:t>his</a:t>
                      </a:r>
                      <a:r>
                        <a:rPr lang="en-GB" sz="2400" b="1" kern="1200" dirty="0" smtClean="0">
                          <a:solidFill>
                            <a:schemeClr val="dk1"/>
                          </a:solidFill>
                          <a:latin typeface="+mn-lt"/>
                          <a:ea typeface="+mn-ea"/>
                          <a:cs typeface="+mn-cs"/>
                        </a:rPr>
                        <a:t> father, Edward III.</a:t>
                      </a:r>
                      <a:endParaRPr lang="en-GB" sz="2400" b="1" dirty="0" smtClean="0">
                        <a:solidFill>
                          <a:schemeClr val="tx1"/>
                        </a:solidFill>
                      </a:endParaRPr>
                    </a:p>
                    <a:p>
                      <a:pPr algn="ctr"/>
                      <a:endParaRPr lang="en-GB"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2400" b="1" kern="1200" dirty="0" smtClean="0">
                          <a:solidFill>
                            <a:schemeClr val="dk1"/>
                          </a:solidFill>
                          <a:latin typeface="+mn-lt"/>
                          <a:ea typeface="+mn-ea"/>
                          <a:cs typeface="+mn-cs"/>
                        </a:rPr>
                        <a:t>Wat Tyler led a mass of people, several thousand strong, to  Canterbury where, on June 10th 1381, he cried out that the Archbishop would be ‘beheaded for his iniquity’ (i.e. his unfairness to the people)</a:t>
                      </a:r>
                      <a:endParaRPr lang="en-GB" sz="2400" b="1" dirty="0" smtClean="0">
                        <a:solidFill>
                          <a:schemeClr val="tx1"/>
                        </a:solidFill>
                      </a:endParaRPr>
                    </a:p>
                    <a:p>
                      <a:pPr algn="ctr"/>
                      <a:endParaRPr lang="en-GB"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972393">
                <a:tc>
                  <a:txBody>
                    <a:bodyPr/>
                    <a:lstStyle/>
                    <a:p>
                      <a:pPr algn="ctr"/>
                      <a:r>
                        <a:rPr lang="en-GB" sz="2400" b="1" kern="1200" dirty="0" smtClean="0">
                          <a:solidFill>
                            <a:schemeClr val="dk1"/>
                          </a:solidFill>
                          <a:latin typeface="+mn-lt"/>
                          <a:ea typeface="+mn-ea"/>
                          <a:cs typeface="+mn-cs"/>
                        </a:rPr>
                        <a:t>Many peasants and rebels blamed the King’s poor decisions on his adult advisors – his uncle, John of Gaunt, his royal treasurer, Sir Robert Hales, and Simon Sudbury</a:t>
                      </a:r>
                      <a:endParaRPr lang="en-GB"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2400" b="1" kern="1200" dirty="0" smtClean="0">
                          <a:solidFill>
                            <a:schemeClr val="dk1"/>
                          </a:solidFill>
                          <a:latin typeface="+mn-lt"/>
                          <a:ea typeface="+mn-ea"/>
                          <a:cs typeface="+mn-cs"/>
                        </a:rPr>
                        <a:t>Before the poll tax, taxes had been raised per house rather than per person</a:t>
                      </a:r>
                      <a:endParaRPr lang="en-GB" sz="2400" b="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40885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400" b="1" kern="1200" dirty="0" smtClean="0">
                          <a:solidFill>
                            <a:schemeClr val="dk1"/>
                          </a:solidFill>
                          <a:latin typeface="+mn-lt"/>
                          <a:ea typeface="+mn-ea"/>
                          <a:cs typeface="+mn-cs"/>
                        </a:rPr>
                        <a:t>The Black Death had returned to England in 1361, 1368, 1374 and 1379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2400" b="1" kern="1200" dirty="0" smtClean="0">
                          <a:solidFill>
                            <a:schemeClr val="dk1"/>
                          </a:solidFill>
                          <a:latin typeface="+mn-lt"/>
                          <a:ea typeface="+mn-ea"/>
                          <a:cs typeface="+mn-cs"/>
                        </a:rPr>
                        <a:t>Richard II and his government had placed a poll tax on all of his people 3 more times since 1377</a:t>
                      </a:r>
                      <a:endParaRPr lang="en-GB" sz="2400" b="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0" y="116632"/>
          <a:ext cx="9144000" cy="6492240"/>
        </p:xfrm>
        <a:graphic>
          <a:graphicData uri="http://schemas.openxmlformats.org/drawingml/2006/table">
            <a:tbl>
              <a:tblPr firstRow="1" bandRow="1">
                <a:tableStyleId>{5C22544A-7EE6-4342-B048-85BDC9FD1C3A}</a:tableStyleId>
              </a:tblPr>
              <a:tblGrid>
                <a:gridCol w="4572000"/>
                <a:gridCol w="4572000"/>
              </a:tblGrid>
              <a:tr h="164064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400" b="1" kern="1200" dirty="0" smtClean="0">
                          <a:solidFill>
                            <a:schemeClr val="tx1"/>
                          </a:solidFill>
                          <a:latin typeface="+mn-lt"/>
                          <a:ea typeface="+mn-ea"/>
                          <a:cs typeface="+mn-cs"/>
                        </a:rPr>
                        <a:t>In 1351 Edward III had passed a law called the Statute of Labourers, which limited the pay of peasants and craftsmen and prevented them from working for whoever would pay them the highest wage.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400" b="1" kern="1200" dirty="0" smtClean="0">
                          <a:solidFill>
                            <a:schemeClr val="tx1"/>
                          </a:solidFill>
                          <a:latin typeface="+mn-lt"/>
                          <a:ea typeface="+mn-ea"/>
                          <a:cs typeface="+mn-cs"/>
                        </a:rPr>
                        <a:t>In 1350 about half the population of England had died from the Black Death </a:t>
                      </a:r>
                    </a:p>
                    <a:p>
                      <a:pPr algn="ctr"/>
                      <a:r>
                        <a:rPr lang="en-GB" sz="2400" b="1" kern="1200" dirty="0" smtClean="0">
                          <a:solidFill>
                            <a:schemeClr val="tx1"/>
                          </a:solidFill>
                          <a:latin typeface="+mn-lt"/>
                          <a:ea typeface="+mn-ea"/>
                          <a:cs typeface="+mn-cs"/>
                        </a:rPr>
                        <a:t>	</a:t>
                      </a:r>
                      <a:endParaRPr lang="en-GB"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3043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400" b="1" kern="1200" dirty="0" smtClean="0">
                          <a:solidFill>
                            <a:schemeClr val="dk1"/>
                          </a:solidFill>
                          <a:latin typeface="+mn-lt"/>
                          <a:ea typeface="+mn-ea"/>
                          <a:cs typeface="+mn-cs"/>
                        </a:rPr>
                        <a:t>A poll tax was a tax of 1 shilling paid by every person over the age of 14 in the kingdom, regardless of wealth.</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GB" sz="2400" b="1" kern="1200" dirty="0" smtClean="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2400" b="1" kern="1200" dirty="0" smtClean="0">
                          <a:solidFill>
                            <a:schemeClr val="dk1"/>
                          </a:solidFill>
                          <a:latin typeface="+mn-lt"/>
                          <a:ea typeface="+mn-ea"/>
                          <a:cs typeface="+mn-cs"/>
                        </a:rPr>
                        <a:t>In the early 1380s some people were influenced by new thinking and ideas, especially those of John Ball, who preached that all people had been created equal</a:t>
                      </a:r>
                      <a:endParaRPr lang="en-GB"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276107">
                <a:tc>
                  <a:txBody>
                    <a:bodyPr/>
                    <a:lstStyle/>
                    <a:p>
                      <a:pPr algn="ctr"/>
                      <a:r>
                        <a:rPr lang="en-GB" sz="2400" b="1" kern="1200" dirty="0" smtClean="0">
                          <a:solidFill>
                            <a:schemeClr val="dk1"/>
                          </a:solidFill>
                          <a:latin typeface="+mn-lt"/>
                          <a:ea typeface="+mn-ea"/>
                          <a:cs typeface="+mn-cs"/>
                        </a:rPr>
                        <a:t>The rebels moved from Essex and Kent into London, where they headed for the buildings where they thought they might either find the king or his advisors</a:t>
                      </a:r>
                      <a:endParaRPr lang="en-GB"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2400" b="1" kern="1200" dirty="0" smtClean="0">
                          <a:solidFill>
                            <a:schemeClr val="dk1"/>
                          </a:solidFill>
                          <a:latin typeface="+mn-lt"/>
                          <a:ea typeface="+mn-ea"/>
                          <a:cs typeface="+mn-cs"/>
                        </a:rPr>
                        <a:t>Edward III had taken England to war against France in the 1330s. After some famous early victories, the war went badly later in his reign</a:t>
                      </a:r>
                      <a:endParaRPr lang="en-GB"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4704"/>
          </a:xfrm>
        </p:spPr>
        <p:style>
          <a:lnRef idx="1">
            <a:schemeClr val="accent3"/>
          </a:lnRef>
          <a:fillRef idx="2">
            <a:schemeClr val="accent3"/>
          </a:fillRef>
          <a:effectRef idx="1">
            <a:schemeClr val="accent3"/>
          </a:effectRef>
          <a:fontRef idx="minor">
            <a:schemeClr val="dk1"/>
          </a:fontRef>
        </p:style>
        <p:txBody>
          <a:bodyPr/>
          <a:lstStyle/>
          <a:p>
            <a:r>
              <a:rPr lang="en-GB" dirty="0" smtClean="0"/>
              <a:t>DIAMOND RANKING ACTIVITY</a:t>
            </a:r>
            <a:endParaRPr lang="en-GB" dirty="0"/>
          </a:p>
        </p:txBody>
      </p:sp>
      <p:pic>
        <p:nvPicPr>
          <p:cNvPr id="29699" name="Picture 3"/>
          <p:cNvPicPr>
            <a:picLocks noChangeAspect="1" noChangeArrowheads="1"/>
          </p:cNvPicPr>
          <p:nvPr/>
        </p:nvPicPr>
        <p:blipFill>
          <a:blip r:embed="rId2" cstate="print"/>
          <a:srcRect l="29231" t="21410" r="29426" b="14361"/>
          <a:stretch>
            <a:fillRect/>
          </a:stretch>
        </p:blipFill>
        <p:spPr bwMode="auto">
          <a:xfrm>
            <a:off x="107504" y="836712"/>
            <a:ext cx="5040560" cy="6021288"/>
          </a:xfrm>
          <a:prstGeom prst="rect">
            <a:avLst/>
          </a:prstGeom>
          <a:noFill/>
          <a:ln w="9525">
            <a:noFill/>
            <a:miter lim="800000"/>
            <a:headEnd/>
            <a:tailEnd/>
          </a:ln>
        </p:spPr>
      </p:pic>
      <p:sp>
        <p:nvSpPr>
          <p:cNvPr id="7" name="Line Callout 1 6"/>
          <p:cNvSpPr/>
          <p:nvPr/>
        </p:nvSpPr>
        <p:spPr>
          <a:xfrm>
            <a:off x="5148064" y="980728"/>
            <a:ext cx="3744416" cy="1224136"/>
          </a:xfrm>
          <a:prstGeom prst="borderCallout1">
            <a:avLst>
              <a:gd name="adj1" fmla="val 37822"/>
              <a:gd name="adj2" fmla="val -2098"/>
              <a:gd name="adj3" fmla="val 35418"/>
              <a:gd name="adj4" fmla="val -46646"/>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Which statement  is the most important? Give a reason why.</a:t>
            </a:r>
            <a:endParaRPr lang="en-GB" dirty="0">
              <a:solidFill>
                <a:schemeClr val="tx1"/>
              </a:solidFill>
            </a:endParaRPr>
          </a:p>
        </p:txBody>
      </p:sp>
      <p:sp>
        <p:nvSpPr>
          <p:cNvPr id="8" name="Line Callout 1 7"/>
          <p:cNvSpPr/>
          <p:nvPr/>
        </p:nvSpPr>
        <p:spPr>
          <a:xfrm>
            <a:off x="5220072" y="5445224"/>
            <a:ext cx="3744416" cy="1224136"/>
          </a:xfrm>
          <a:prstGeom prst="borderCallout1">
            <a:avLst>
              <a:gd name="adj1" fmla="val 54510"/>
              <a:gd name="adj2" fmla="val -1838"/>
              <a:gd name="adj3" fmla="val 59258"/>
              <a:gd name="adj4" fmla="val -4872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Which statement is the least important? Give a reason why.</a:t>
            </a:r>
            <a:endParaRPr lang="en-GB" dirty="0">
              <a:solidFill>
                <a:schemeClr val="tx1"/>
              </a:solidFill>
            </a:endParaRPr>
          </a:p>
        </p:txBody>
      </p:sp>
      <p:sp>
        <p:nvSpPr>
          <p:cNvPr id="10" name="TextBox 9"/>
          <p:cNvSpPr txBox="1"/>
          <p:nvPr/>
        </p:nvSpPr>
        <p:spPr>
          <a:xfrm>
            <a:off x="5292080" y="2420888"/>
            <a:ext cx="3456384" cy="2554545"/>
          </a:xfrm>
          <a:prstGeom prst="rect">
            <a:avLst/>
          </a:prstGeom>
          <a:noFill/>
        </p:spPr>
        <p:txBody>
          <a:bodyPr wrap="square" rtlCol="0">
            <a:spAutoFit/>
          </a:bodyPr>
          <a:lstStyle/>
          <a:p>
            <a:r>
              <a:rPr lang="en-GB" sz="2000" b="1" dirty="0" smtClean="0">
                <a:solidFill>
                  <a:srgbClr val="00B050"/>
                </a:solidFill>
              </a:rPr>
              <a:t>Read through the statements in your envelope.</a:t>
            </a:r>
          </a:p>
          <a:p>
            <a:endParaRPr lang="en-GB" sz="2000" b="1" dirty="0" smtClean="0"/>
          </a:p>
          <a:p>
            <a:r>
              <a:rPr lang="en-GB" sz="2000" b="1" dirty="0" smtClean="0">
                <a:solidFill>
                  <a:schemeClr val="accent6">
                    <a:lumMod val="75000"/>
                  </a:schemeClr>
                </a:solidFill>
              </a:rPr>
              <a:t>Select the NINE that you think are the most important.</a:t>
            </a:r>
          </a:p>
          <a:p>
            <a:endParaRPr lang="en-GB" sz="2000" b="1" dirty="0" smtClean="0"/>
          </a:p>
          <a:p>
            <a:r>
              <a:rPr lang="en-GB" sz="2000" b="1" dirty="0" smtClean="0">
                <a:solidFill>
                  <a:srgbClr val="FF0000"/>
                </a:solidFill>
              </a:rPr>
              <a:t>Stick them into your book in a diamond</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20688"/>
          </a:xfrm>
        </p:spPr>
        <p:style>
          <a:lnRef idx="1">
            <a:schemeClr val="accent3"/>
          </a:lnRef>
          <a:fillRef idx="2">
            <a:schemeClr val="accent3"/>
          </a:fillRef>
          <a:effectRef idx="1">
            <a:schemeClr val="accent3"/>
          </a:effectRef>
          <a:fontRef idx="minor">
            <a:schemeClr val="dk1"/>
          </a:fontRef>
        </p:style>
        <p:txBody>
          <a:bodyPr>
            <a:normAutofit fontScale="90000"/>
          </a:bodyPr>
          <a:lstStyle/>
          <a:p>
            <a:r>
              <a:rPr lang="en-GB" dirty="0" smtClean="0"/>
              <a:t>SELF - ASSESSMENT</a:t>
            </a:r>
            <a:endParaRPr lang="en-GB" dirty="0"/>
          </a:p>
        </p:txBody>
      </p:sp>
      <p:sp>
        <p:nvSpPr>
          <p:cNvPr id="4" name="Content Placeholder 3"/>
          <p:cNvSpPr>
            <a:spLocks noGrp="1"/>
          </p:cNvSpPr>
          <p:nvPr>
            <p:ph sz="half" idx="1"/>
          </p:nvPr>
        </p:nvSpPr>
        <p:spPr>
          <a:xfrm>
            <a:off x="467544" y="836712"/>
            <a:ext cx="8208912" cy="3024336"/>
          </a:xfrm>
        </p:spPr>
        <p:txBody>
          <a:bodyPr>
            <a:normAutofit fontScale="25000" lnSpcReduction="20000"/>
          </a:bodyPr>
          <a:lstStyle/>
          <a:p>
            <a:pPr>
              <a:buNone/>
            </a:pPr>
            <a:r>
              <a:rPr lang="en-GB" sz="9600" b="1" dirty="0" smtClean="0">
                <a:solidFill>
                  <a:srgbClr val="0070C0"/>
                </a:solidFill>
              </a:rPr>
              <a:t>CORE: to be able to </a:t>
            </a:r>
            <a:r>
              <a:rPr lang="en-GB" sz="9600" b="1" u="sng" dirty="0" smtClean="0">
                <a:solidFill>
                  <a:srgbClr val="0070C0"/>
                </a:solidFill>
              </a:rPr>
              <a:t>list</a:t>
            </a:r>
            <a:r>
              <a:rPr lang="en-GB" sz="9600" b="1" dirty="0" smtClean="0">
                <a:solidFill>
                  <a:srgbClr val="0070C0"/>
                </a:solidFill>
              </a:rPr>
              <a:t> the key events of the Peasants Revolt in chronological order (Level 3)</a:t>
            </a:r>
          </a:p>
          <a:p>
            <a:pPr algn="ctr">
              <a:buNone/>
            </a:pPr>
            <a:r>
              <a:rPr lang="en-GB" sz="9600" b="1" i="1" u="sng" dirty="0" smtClean="0">
                <a:solidFill>
                  <a:srgbClr val="0070C0"/>
                </a:solidFill>
              </a:rPr>
              <a:t>Are there 6 events on your storyboard in correct date order</a:t>
            </a:r>
            <a:r>
              <a:rPr lang="en-GB" sz="9600" b="1" i="1" u="sng" dirty="0" smtClean="0">
                <a:solidFill>
                  <a:srgbClr val="0070C0"/>
                </a:solidFill>
              </a:rPr>
              <a:t>?</a:t>
            </a:r>
            <a:endParaRPr lang="en-GB" sz="9600" dirty="0" smtClean="0"/>
          </a:p>
          <a:p>
            <a:pPr>
              <a:buNone/>
            </a:pPr>
            <a:endParaRPr lang="en-GB" sz="9600" dirty="0" smtClean="0"/>
          </a:p>
          <a:p>
            <a:pPr>
              <a:buNone/>
            </a:pPr>
            <a:r>
              <a:rPr lang="en-GB" sz="9600" b="1" dirty="0" smtClean="0">
                <a:solidFill>
                  <a:srgbClr val="00B050"/>
                </a:solidFill>
              </a:rPr>
              <a:t>EXTENSION: to be able to </a:t>
            </a:r>
            <a:r>
              <a:rPr lang="en-GB" sz="9600" b="1" u="sng" dirty="0" smtClean="0">
                <a:solidFill>
                  <a:srgbClr val="00B050"/>
                </a:solidFill>
              </a:rPr>
              <a:t>describe</a:t>
            </a:r>
            <a:r>
              <a:rPr lang="en-GB" sz="9600" b="1" dirty="0" smtClean="0">
                <a:solidFill>
                  <a:srgbClr val="00B050"/>
                </a:solidFill>
              </a:rPr>
              <a:t> what happened during key events of the Peasants Revolt (Level 4)</a:t>
            </a:r>
          </a:p>
          <a:p>
            <a:pPr algn="ctr">
              <a:buNone/>
            </a:pPr>
            <a:r>
              <a:rPr lang="en-GB" sz="9600" b="1" i="1" u="sng" dirty="0" smtClean="0">
                <a:solidFill>
                  <a:srgbClr val="00B050"/>
                </a:solidFill>
              </a:rPr>
              <a:t>Also, does your storyboard have 6 events in correct order and a description of each event?</a:t>
            </a:r>
          </a:p>
          <a:p>
            <a:pPr>
              <a:buNone/>
            </a:pPr>
            <a:endParaRPr lang="en-GB" sz="9600" b="1" dirty="0" smtClean="0">
              <a:solidFill>
                <a:srgbClr val="7030A0"/>
              </a:solidFill>
            </a:endParaRPr>
          </a:p>
          <a:p>
            <a:pPr>
              <a:buNone/>
            </a:pPr>
            <a:r>
              <a:rPr lang="en-GB" sz="9600" b="1" dirty="0" smtClean="0">
                <a:solidFill>
                  <a:srgbClr val="7030A0"/>
                </a:solidFill>
              </a:rPr>
              <a:t>KILLER: to be able to </a:t>
            </a:r>
            <a:r>
              <a:rPr lang="en-GB" sz="9600" b="1" u="sng" dirty="0" smtClean="0">
                <a:solidFill>
                  <a:srgbClr val="7030A0"/>
                </a:solidFill>
              </a:rPr>
              <a:t>explain</a:t>
            </a:r>
            <a:r>
              <a:rPr lang="en-GB" sz="9600" b="1" dirty="0" smtClean="0">
                <a:solidFill>
                  <a:srgbClr val="7030A0"/>
                </a:solidFill>
              </a:rPr>
              <a:t> why the events of the Peasants Revolt took place. (Level 5)</a:t>
            </a:r>
          </a:p>
          <a:p>
            <a:pPr algn="ctr">
              <a:buNone/>
            </a:pPr>
            <a:r>
              <a:rPr lang="en-GB" sz="9600" b="1" i="1" u="sng" dirty="0" smtClean="0">
                <a:solidFill>
                  <a:srgbClr val="7030A0"/>
                </a:solidFill>
              </a:rPr>
              <a:t>Also, have you explained your choices on your diamond 9?</a:t>
            </a:r>
          </a:p>
          <a:p>
            <a:pPr>
              <a:buNone/>
            </a:pPr>
            <a:endParaRPr lang="en-GB" dirty="0"/>
          </a:p>
        </p:txBody>
      </p:sp>
      <p:sp>
        <p:nvSpPr>
          <p:cNvPr id="5" name="Content Placeholder 4"/>
          <p:cNvSpPr>
            <a:spLocks noGrp="1"/>
          </p:cNvSpPr>
          <p:nvPr>
            <p:ph sz="half" idx="2"/>
          </p:nvPr>
        </p:nvSpPr>
        <p:spPr>
          <a:xfrm>
            <a:off x="0" y="5661248"/>
            <a:ext cx="9144000" cy="680939"/>
          </a:xfrm>
        </p:spPr>
        <p:txBody>
          <a:bodyPr>
            <a:noAutofit/>
          </a:bodyPr>
          <a:lstStyle/>
          <a:p>
            <a:pPr algn="ctr">
              <a:buNone/>
            </a:pPr>
            <a:r>
              <a:rPr lang="en-GB" sz="1800" b="1" dirty="0" smtClean="0">
                <a:solidFill>
                  <a:srgbClr val="FF0000"/>
                </a:solidFill>
                <a:latin typeface="Comic Sans MS" pitchFamily="66" charset="0"/>
              </a:rPr>
              <a:t>This lesson I have achieved a Level ____ because I have been able to</a:t>
            </a:r>
            <a:r>
              <a:rPr lang="en-GB" sz="1800" b="1" dirty="0" smtClean="0">
                <a:solidFill>
                  <a:srgbClr val="FF0000"/>
                </a:solidFill>
                <a:latin typeface="Comic Sans MS" pitchFamily="66" charset="0"/>
              </a:rPr>
              <a:t>….</a:t>
            </a:r>
          </a:p>
          <a:p>
            <a:pPr algn="ctr">
              <a:buNone/>
            </a:pPr>
            <a:r>
              <a:rPr lang="en-GB" sz="1800" b="1" dirty="0" smtClean="0">
                <a:solidFill>
                  <a:srgbClr val="FF0000"/>
                </a:solidFill>
                <a:latin typeface="Comic Sans MS" pitchFamily="66" charset="0"/>
              </a:rPr>
              <a:t>Next time I need to ….</a:t>
            </a:r>
            <a:endParaRPr lang="en-GB" sz="1800" b="1" dirty="0">
              <a:solidFill>
                <a:srgbClr val="FF0000"/>
              </a:solidFill>
              <a:latin typeface="Comic Sans MS" pitchFamily="66"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lstStyle/>
          <a:p>
            <a:r>
              <a:rPr lang="en-GB" dirty="0" smtClean="0"/>
              <a:t>PLENARY: ON WHITE BOARDS</a:t>
            </a:r>
            <a:endParaRPr lang="en-GB" dirty="0"/>
          </a:p>
        </p:txBody>
      </p:sp>
      <p:sp>
        <p:nvSpPr>
          <p:cNvPr id="7" name="Explosion 2 6"/>
          <p:cNvSpPr/>
          <p:nvPr/>
        </p:nvSpPr>
        <p:spPr>
          <a:xfrm>
            <a:off x="179512" y="1484784"/>
            <a:ext cx="3744416" cy="3168352"/>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1. The Peasants’ Revolt took place in which year?</a:t>
            </a:r>
            <a:endParaRPr lang="en-GB" dirty="0"/>
          </a:p>
        </p:txBody>
      </p:sp>
      <p:sp>
        <p:nvSpPr>
          <p:cNvPr id="8" name="Explosion 2 7"/>
          <p:cNvSpPr/>
          <p:nvPr/>
        </p:nvSpPr>
        <p:spPr>
          <a:xfrm>
            <a:off x="5004048" y="2825552"/>
            <a:ext cx="3960440" cy="4032448"/>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2. Villagers from E_____ began the Peasants’ Revolt.</a:t>
            </a:r>
            <a:endParaRPr lang="en-GB" dirty="0"/>
          </a:p>
        </p:txBody>
      </p:sp>
      <p:sp>
        <p:nvSpPr>
          <p:cNvPr id="9" name="Explosion 2 8"/>
          <p:cNvSpPr/>
          <p:nvPr/>
        </p:nvSpPr>
        <p:spPr>
          <a:xfrm>
            <a:off x="467544" y="3861048"/>
            <a:ext cx="3744416" cy="3168352"/>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3. What was the name of the tax the Peasants’ hated?</a:t>
            </a:r>
            <a:endParaRPr lang="en-GB" dirty="0"/>
          </a:p>
        </p:txBody>
      </p:sp>
      <p:sp>
        <p:nvSpPr>
          <p:cNvPr id="10" name="Explosion 2 9"/>
          <p:cNvSpPr/>
          <p:nvPr/>
        </p:nvSpPr>
        <p:spPr>
          <a:xfrm>
            <a:off x="3851920" y="1268760"/>
            <a:ext cx="3744416" cy="3168352"/>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4. What was the name of the king?</a:t>
            </a:r>
            <a:endParaRPr lang="en-GB" dirty="0"/>
          </a:p>
        </p:txBody>
      </p:sp>
      <p:sp>
        <p:nvSpPr>
          <p:cNvPr id="11" name="Explosion 2 10"/>
          <p:cNvSpPr/>
          <p:nvPr/>
        </p:nvSpPr>
        <p:spPr>
          <a:xfrm>
            <a:off x="2915816" y="3689648"/>
            <a:ext cx="3744416" cy="3168352"/>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5. Whose house was burnt down?</a:t>
            </a:r>
            <a:endParaRPr lang="en-GB" dirty="0"/>
          </a:p>
        </p:txBody>
      </p:sp>
      <p:sp>
        <p:nvSpPr>
          <p:cNvPr id="12" name="Explosion 2 11"/>
          <p:cNvSpPr/>
          <p:nvPr/>
        </p:nvSpPr>
        <p:spPr>
          <a:xfrm>
            <a:off x="2195736" y="1484784"/>
            <a:ext cx="3744416" cy="3168352"/>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6. What was the leader of the rebels called?</a:t>
            </a:r>
            <a:endParaRPr lang="en-GB" dirty="0"/>
          </a:p>
        </p:txBody>
      </p:sp>
      <p:sp>
        <p:nvSpPr>
          <p:cNvPr id="13" name="Explosion 2 12"/>
          <p:cNvSpPr/>
          <p:nvPr/>
        </p:nvSpPr>
        <p:spPr>
          <a:xfrm>
            <a:off x="5399584" y="1556792"/>
            <a:ext cx="3744416" cy="3168352"/>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7. What happened to the leader of the rebels?</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0" dur="1000" fill="hold"/>
                                        <p:tgtEl>
                                          <p:spTgt spid="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5" presetClass="exit" presetSubtype="10" fill="hold" grpId="1" nodeType="clickEffect">
                                  <p:stCondLst>
                                    <p:cond delay="0"/>
                                  </p:stCondLst>
                                  <p:childTnLst>
                                    <p:animEffect transition="out" filter="checkerboard(across)">
                                      <p:cBhvr>
                                        <p:cTn id="18" dur="500"/>
                                        <p:tgtEl>
                                          <p:spTgt spid="7"/>
                                        </p:tgtEl>
                                      </p:cBhvr>
                                    </p:animEffect>
                                    <p:set>
                                      <p:cBhvr>
                                        <p:cTn id="19" dur="1" fill="hold">
                                          <p:stCondLst>
                                            <p:cond delay="499"/>
                                          </p:stCondLst>
                                        </p:cTn>
                                        <p:tgtEl>
                                          <p:spTgt spid="7"/>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500" fill="hold"/>
                                        <p:tgtEl>
                                          <p:spTgt spid="8"/>
                                        </p:tgtEl>
                                        <p:attrNameLst>
                                          <p:attrName>ppt_x</p:attrName>
                                        </p:attrNameLst>
                                      </p:cBhvr>
                                      <p:tavLst>
                                        <p:tav tm="0">
                                          <p:val>
                                            <p:strVal val="#ppt_x"/>
                                          </p:val>
                                        </p:tav>
                                        <p:tav tm="100000">
                                          <p:val>
                                            <p:strVal val="#ppt_x"/>
                                          </p:val>
                                        </p:tav>
                                      </p:tavLst>
                                    </p:anim>
                                    <p:anim calcmode="lin" valueType="num">
                                      <p:cBhvr additive="base">
                                        <p:cTn id="2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3" presetClass="exit" presetSubtype="10" fill="hold" grpId="1" nodeType="clickEffect">
                                  <p:stCondLst>
                                    <p:cond delay="0"/>
                                  </p:stCondLst>
                                  <p:childTnLst>
                                    <p:animEffect transition="out" filter="blinds(horizontal)">
                                      <p:cBhvr>
                                        <p:cTn id="29" dur="500"/>
                                        <p:tgtEl>
                                          <p:spTgt spid="8"/>
                                        </p:tgtEl>
                                      </p:cBhvr>
                                    </p:animEffect>
                                    <p:set>
                                      <p:cBhvr>
                                        <p:cTn id="30" dur="1" fill="hold">
                                          <p:stCondLst>
                                            <p:cond delay="499"/>
                                          </p:stCondLst>
                                        </p:cTn>
                                        <p:tgtEl>
                                          <p:spTgt spid="8"/>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25"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p:cTn id="35" dur="500" decel="50000" fill="hold">
                                          <p:stCondLst>
                                            <p:cond delay="0"/>
                                          </p:stCondLst>
                                        </p:cTn>
                                        <p:tgtEl>
                                          <p:spTgt spid="9"/>
                                        </p:tgtEl>
                                        <p:attrNameLst>
                                          <p:attrName>style.rotation</p:attrName>
                                        </p:attrNameLst>
                                      </p:cBhvr>
                                      <p:tavLst>
                                        <p:tav tm="0">
                                          <p:val>
                                            <p:fltVal val="-90"/>
                                          </p:val>
                                        </p:tav>
                                        <p:tav tm="100000">
                                          <p:val>
                                            <p:fltVal val="0"/>
                                          </p:val>
                                        </p:tav>
                                      </p:tavLst>
                                    </p:anim>
                                    <p:anim calcmode="lin" valueType="num">
                                      <p:cBhvr>
                                        <p:cTn id="36" dur="500" decel="50000" fill="hold">
                                          <p:stCondLst>
                                            <p:cond delay="0"/>
                                          </p:stCondLst>
                                        </p:cTn>
                                        <p:tgtEl>
                                          <p:spTgt spid="9"/>
                                        </p:tgtEl>
                                        <p:attrNameLst>
                                          <p:attrName>ppt_w</p:attrName>
                                        </p:attrNameLst>
                                      </p:cBhvr>
                                      <p:tavLst>
                                        <p:tav tm="0">
                                          <p:val>
                                            <p:strVal val="#ppt_w"/>
                                          </p:val>
                                        </p:tav>
                                        <p:tav tm="100000">
                                          <p:val>
                                            <p:strVal val="#ppt_w*.05"/>
                                          </p:val>
                                        </p:tav>
                                      </p:tavLst>
                                    </p:anim>
                                    <p:anim calcmode="lin" valueType="num">
                                      <p:cBhvr>
                                        <p:cTn id="37" dur="500" accel="50000" fill="hold">
                                          <p:stCondLst>
                                            <p:cond delay="500"/>
                                          </p:stCondLst>
                                        </p:cTn>
                                        <p:tgtEl>
                                          <p:spTgt spid="9"/>
                                        </p:tgtEl>
                                        <p:attrNameLst>
                                          <p:attrName>ppt_w</p:attrName>
                                        </p:attrNameLst>
                                      </p:cBhvr>
                                      <p:tavLst>
                                        <p:tav tm="0">
                                          <p:val>
                                            <p:strVal val="#ppt_w*.05"/>
                                          </p:val>
                                        </p:tav>
                                        <p:tav tm="100000">
                                          <p:val>
                                            <p:strVal val="#ppt_w"/>
                                          </p:val>
                                        </p:tav>
                                      </p:tavLst>
                                    </p:anim>
                                    <p:anim calcmode="lin" valueType="num">
                                      <p:cBhvr>
                                        <p:cTn id="38" dur="1000" fill="hold"/>
                                        <p:tgtEl>
                                          <p:spTgt spid="9"/>
                                        </p:tgtEl>
                                        <p:attrNameLst>
                                          <p:attrName>ppt_h</p:attrName>
                                        </p:attrNameLst>
                                      </p:cBhvr>
                                      <p:tavLst>
                                        <p:tav tm="0">
                                          <p:val>
                                            <p:strVal val="#ppt_h"/>
                                          </p:val>
                                        </p:tav>
                                        <p:tav tm="100000">
                                          <p:val>
                                            <p:strVal val="#ppt_h"/>
                                          </p:val>
                                        </p:tav>
                                      </p:tavLst>
                                    </p:anim>
                                    <p:anim calcmode="lin" valueType="num">
                                      <p:cBhvr>
                                        <p:cTn id="39" dur="500" decel="50000" fill="hold">
                                          <p:stCondLst>
                                            <p:cond delay="0"/>
                                          </p:stCondLst>
                                        </p:cTn>
                                        <p:tgtEl>
                                          <p:spTgt spid="9"/>
                                        </p:tgtEl>
                                        <p:attrNameLst>
                                          <p:attrName>ppt_x</p:attrName>
                                        </p:attrNameLst>
                                      </p:cBhvr>
                                      <p:tavLst>
                                        <p:tav tm="0">
                                          <p:val>
                                            <p:strVal val="#ppt_x+.4"/>
                                          </p:val>
                                        </p:tav>
                                        <p:tav tm="100000">
                                          <p:val>
                                            <p:strVal val="#ppt_x"/>
                                          </p:val>
                                        </p:tav>
                                      </p:tavLst>
                                    </p:anim>
                                    <p:anim calcmode="lin" valueType="num">
                                      <p:cBhvr>
                                        <p:cTn id="40" dur="500" decel="50000" fill="hold">
                                          <p:stCondLst>
                                            <p:cond delay="0"/>
                                          </p:stCondLst>
                                        </p:cTn>
                                        <p:tgtEl>
                                          <p:spTgt spid="9"/>
                                        </p:tgtEl>
                                        <p:attrNameLst>
                                          <p:attrName>ppt_y</p:attrName>
                                        </p:attrNameLst>
                                      </p:cBhvr>
                                      <p:tavLst>
                                        <p:tav tm="0">
                                          <p:val>
                                            <p:strVal val="#ppt_y-.2"/>
                                          </p:val>
                                        </p:tav>
                                        <p:tav tm="100000">
                                          <p:val>
                                            <p:strVal val="#ppt_y+.1"/>
                                          </p:val>
                                        </p:tav>
                                      </p:tavLst>
                                    </p:anim>
                                    <p:anim calcmode="lin" valueType="num">
                                      <p:cBhvr>
                                        <p:cTn id="41" dur="500" accel="50000" fill="hold">
                                          <p:stCondLst>
                                            <p:cond delay="500"/>
                                          </p:stCondLst>
                                        </p:cTn>
                                        <p:tgtEl>
                                          <p:spTgt spid="9"/>
                                        </p:tgtEl>
                                        <p:attrNameLst>
                                          <p:attrName>ppt_y</p:attrName>
                                        </p:attrNameLst>
                                      </p:cBhvr>
                                      <p:tavLst>
                                        <p:tav tm="0">
                                          <p:val>
                                            <p:strVal val="#ppt_y+.1"/>
                                          </p:val>
                                        </p:tav>
                                        <p:tav tm="100000">
                                          <p:val>
                                            <p:strVal val="#ppt_y"/>
                                          </p:val>
                                        </p:tav>
                                      </p:tavLst>
                                    </p:anim>
                                    <p:animEffect transition="in" filter="fade">
                                      <p:cBhvr>
                                        <p:cTn id="42" dur="1000" decel="50000">
                                          <p:stCondLst>
                                            <p:cond delay="0"/>
                                          </p:stCondLst>
                                        </p:cTn>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xit" presetSubtype="16" fill="hold" grpId="1" nodeType="clickEffect">
                                  <p:stCondLst>
                                    <p:cond delay="0"/>
                                  </p:stCondLst>
                                  <p:childTnLst>
                                    <p:animEffect transition="out" filter="box(in)">
                                      <p:cBhvr>
                                        <p:cTn id="46" dur="500"/>
                                        <p:tgtEl>
                                          <p:spTgt spid="9"/>
                                        </p:tgtEl>
                                      </p:cBhvr>
                                    </p:animEffect>
                                    <p:set>
                                      <p:cBhvr>
                                        <p:cTn id="47" dur="1" fill="hold">
                                          <p:stCondLst>
                                            <p:cond delay="499"/>
                                          </p:stCondLst>
                                        </p:cTn>
                                        <p:tgtEl>
                                          <p:spTgt spid="9"/>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10"/>
                                        </p:tgtEl>
                                        <p:attrNameLst>
                                          <p:attrName>style.visibility</p:attrName>
                                        </p:attrNameLst>
                                      </p:cBhvr>
                                      <p:to>
                                        <p:strVal val="visible"/>
                                      </p:to>
                                    </p:set>
                                    <p:anim calcmode="lin" valueType="num">
                                      <p:cBhvr additive="base">
                                        <p:cTn id="52" dur="500" fill="hold"/>
                                        <p:tgtEl>
                                          <p:spTgt spid="10"/>
                                        </p:tgtEl>
                                        <p:attrNameLst>
                                          <p:attrName>ppt_x</p:attrName>
                                        </p:attrNameLst>
                                      </p:cBhvr>
                                      <p:tavLst>
                                        <p:tav tm="0">
                                          <p:val>
                                            <p:strVal val="#ppt_x"/>
                                          </p:val>
                                        </p:tav>
                                        <p:tav tm="100000">
                                          <p:val>
                                            <p:strVal val="#ppt_x"/>
                                          </p:val>
                                        </p:tav>
                                      </p:tavLst>
                                    </p:anim>
                                    <p:anim calcmode="lin" valueType="num">
                                      <p:cBhvr additive="base">
                                        <p:cTn id="5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8" presetClass="exit" presetSubtype="16" fill="hold" grpId="1" nodeType="clickEffect">
                                  <p:stCondLst>
                                    <p:cond delay="0"/>
                                  </p:stCondLst>
                                  <p:childTnLst>
                                    <p:animEffect transition="out" filter="diamond(in)">
                                      <p:cBhvr>
                                        <p:cTn id="57" dur="2000"/>
                                        <p:tgtEl>
                                          <p:spTgt spid="10"/>
                                        </p:tgtEl>
                                      </p:cBhvr>
                                    </p:animEffect>
                                    <p:set>
                                      <p:cBhvr>
                                        <p:cTn id="58" dur="1" fill="hold">
                                          <p:stCondLst>
                                            <p:cond delay="1999"/>
                                          </p:stCondLst>
                                        </p:cTn>
                                        <p:tgtEl>
                                          <p:spTgt spid="10"/>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25" presetClass="entr" presetSubtype="0" fill="hold" grpId="0" nodeType="clickEffect">
                                  <p:stCondLst>
                                    <p:cond delay="0"/>
                                  </p:stCondLst>
                                  <p:childTnLst>
                                    <p:set>
                                      <p:cBhvr>
                                        <p:cTn id="62" dur="1" fill="hold">
                                          <p:stCondLst>
                                            <p:cond delay="0"/>
                                          </p:stCondLst>
                                        </p:cTn>
                                        <p:tgtEl>
                                          <p:spTgt spid="11"/>
                                        </p:tgtEl>
                                        <p:attrNameLst>
                                          <p:attrName>style.visibility</p:attrName>
                                        </p:attrNameLst>
                                      </p:cBhvr>
                                      <p:to>
                                        <p:strVal val="visible"/>
                                      </p:to>
                                    </p:set>
                                    <p:anim calcmode="lin" valueType="num">
                                      <p:cBhvr>
                                        <p:cTn id="63" dur="500" decel="50000" fill="hold">
                                          <p:stCondLst>
                                            <p:cond delay="0"/>
                                          </p:stCondLst>
                                        </p:cTn>
                                        <p:tgtEl>
                                          <p:spTgt spid="11"/>
                                        </p:tgtEl>
                                        <p:attrNameLst>
                                          <p:attrName>style.rotation</p:attrName>
                                        </p:attrNameLst>
                                      </p:cBhvr>
                                      <p:tavLst>
                                        <p:tav tm="0">
                                          <p:val>
                                            <p:fltVal val="-90"/>
                                          </p:val>
                                        </p:tav>
                                        <p:tav tm="100000">
                                          <p:val>
                                            <p:fltVal val="0"/>
                                          </p:val>
                                        </p:tav>
                                      </p:tavLst>
                                    </p:anim>
                                    <p:anim calcmode="lin" valueType="num">
                                      <p:cBhvr>
                                        <p:cTn id="64" dur="500" decel="50000" fill="hold">
                                          <p:stCondLst>
                                            <p:cond delay="0"/>
                                          </p:stCondLst>
                                        </p:cTn>
                                        <p:tgtEl>
                                          <p:spTgt spid="11"/>
                                        </p:tgtEl>
                                        <p:attrNameLst>
                                          <p:attrName>ppt_w</p:attrName>
                                        </p:attrNameLst>
                                      </p:cBhvr>
                                      <p:tavLst>
                                        <p:tav tm="0">
                                          <p:val>
                                            <p:strVal val="#ppt_w"/>
                                          </p:val>
                                        </p:tav>
                                        <p:tav tm="100000">
                                          <p:val>
                                            <p:strVal val="#ppt_w*.05"/>
                                          </p:val>
                                        </p:tav>
                                      </p:tavLst>
                                    </p:anim>
                                    <p:anim calcmode="lin" valueType="num">
                                      <p:cBhvr>
                                        <p:cTn id="65" dur="500" accel="50000" fill="hold">
                                          <p:stCondLst>
                                            <p:cond delay="500"/>
                                          </p:stCondLst>
                                        </p:cTn>
                                        <p:tgtEl>
                                          <p:spTgt spid="11"/>
                                        </p:tgtEl>
                                        <p:attrNameLst>
                                          <p:attrName>ppt_w</p:attrName>
                                        </p:attrNameLst>
                                      </p:cBhvr>
                                      <p:tavLst>
                                        <p:tav tm="0">
                                          <p:val>
                                            <p:strVal val="#ppt_w*.05"/>
                                          </p:val>
                                        </p:tav>
                                        <p:tav tm="100000">
                                          <p:val>
                                            <p:strVal val="#ppt_w"/>
                                          </p:val>
                                        </p:tav>
                                      </p:tavLst>
                                    </p:anim>
                                    <p:anim calcmode="lin" valueType="num">
                                      <p:cBhvr>
                                        <p:cTn id="66" dur="1000" fill="hold"/>
                                        <p:tgtEl>
                                          <p:spTgt spid="11"/>
                                        </p:tgtEl>
                                        <p:attrNameLst>
                                          <p:attrName>ppt_h</p:attrName>
                                        </p:attrNameLst>
                                      </p:cBhvr>
                                      <p:tavLst>
                                        <p:tav tm="0">
                                          <p:val>
                                            <p:strVal val="#ppt_h"/>
                                          </p:val>
                                        </p:tav>
                                        <p:tav tm="100000">
                                          <p:val>
                                            <p:strVal val="#ppt_h"/>
                                          </p:val>
                                        </p:tav>
                                      </p:tavLst>
                                    </p:anim>
                                    <p:anim calcmode="lin" valueType="num">
                                      <p:cBhvr>
                                        <p:cTn id="67" dur="500" decel="50000" fill="hold">
                                          <p:stCondLst>
                                            <p:cond delay="0"/>
                                          </p:stCondLst>
                                        </p:cTn>
                                        <p:tgtEl>
                                          <p:spTgt spid="11"/>
                                        </p:tgtEl>
                                        <p:attrNameLst>
                                          <p:attrName>ppt_x</p:attrName>
                                        </p:attrNameLst>
                                      </p:cBhvr>
                                      <p:tavLst>
                                        <p:tav tm="0">
                                          <p:val>
                                            <p:strVal val="#ppt_x+.4"/>
                                          </p:val>
                                        </p:tav>
                                        <p:tav tm="100000">
                                          <p:val>
                                            <p:strVal val="#ppt_x"/>
                                          </p:val>
                                        </p:tav>
                                      </p:tavLst>
                                    </p:anim>
                                    <p:anim calcmode="lin" valueType="num">
                                      <p:cBhvr>
                                        <p:cTn id="68" dur="500" decel="50000" fill="hold">
                                          <p:stCondLst>
                                            <p:cond delay="0"/>
                                          </p:stCondLst>
                                        </p:cTn>
                                        <p:tgtEl>
                                          <p:spTgt spid="11"/>
                                        </p:tgtEl>
                                        <p:attrNameLst>
                                          <p:attrName>ppt_y</p:attrName>
                                        </p:attrNameLst>
                                      </p:cBhvr>
                                      <p:tavLst>
                                        <p:tav tm="0">
                                          <p:val>
                                            <p:strVal val="#ppt_y-.2"/>
                                          </p:val>
                                        </p:tav>
                                        <p:tav tm="100000">
                                          <p:val>
                                            <p:strVal val="#ppt_y+.1"/>
                                          </p:val>
                                        </p:tav>
                                      </p:tavLst>
                                    </p:anim>
                                    <p:anim calcmode="lin" valueType="num">
                                      <p:cBhvr>
                                        <p:cTn id="69" dur="500" accel="50000" fill="hold">
                                          <p:stCondLst>
                                            <p:cond delay="500"/>
                                          </p:stCondLst>
                                        </p:cTn>
                                        <p:tgtEl>
                                          <p:spTgt spid="11"/>
                                        </p:tgtEl>
                                        <p:attrNameLst>
                                          <p:attrName>ppt_y</p:attrName>
                                        </p:attrNameLst>
                                      </p:cBhvr>
                                      <p:tavLst>
                                        <p:tav tm="0">
                                          <p:val>
                                            <p:strVal val="#ppt_y+.1"/>
                                          </p:val>
                                        </p:tav>
                                        <p:tav tm="100000">
                                          <p:val>
                                            <p:strVal val="#ppt_y"/>
                                          </p:val>
                                        </p:tav>
                                      </p:tavLst>
                                    </p:anim>
                                    <p:animEffect transition="in" filter="fade">
                                      <p:cBhvr>
                                        <p:cTn id="70" dur="1000" decel="50000">
                                          <p:stCondLst>
                                            <p:cond delay="0"/>
                                          </p:stCondLst>
                                        </p:cTn>
                                        <p:tgtEl>
                                          <p:spTgt spid="11"/>
                                        </p:tgtEl>
                                      </p:cBhvr>
                                    </p:animEffect>
                                  </p:childTnLst>
                                </p:cTn>
                              </p:par>
                            </p:childTnLst>
                          </p:cTn>
                        </p:par>
                      </p:childTnLst>
                    </p:cTn>
                  </p:par>
                  <p:par>
                    <p:cTn id="71" fill="hold">
                      <p:stCondLst>
                        <p:cond delay="indefinite"/>
                      </p:stCondLst>
                      <p:childTnLst>
                        <p:par>
                          <p:cTn id="72" fill="hold">
                            <p:stCondLst>
                              <p:cond delay="0"/>
                            </p:stCondLst>
                            <p:childTnLst>
                              <p:par>
                                <p:cTn id="73" presetID="8" presetClass="exit" presetSubtype="16" fill="hold" grpId="1" nodeType="clickEffect">
                                  <p:stCondLst>
                                    <p:cond delay="0"/>
                                  </p:stCondLst>
                                  <p:childTnLst>
                                    <p:animEffect transition="out" filter="diamond(in)">
                                      <p:cBhvr>
                                        <p:cTn id="74" dur="2000"/>
                                        <p:tgtEl>
                                          <p:spTgt spid="11"/>
                                        </p:tgtEl>
                                      </p:cBhvr>
                                    </p:animEffect>
                                    <p:set>
                                      <p:cBhvr>
                                        <p:cTn id="75" dur="1" fill="hold">
                                          <p:stCondLst>
                                            <p:cond delay="1999"/>
                                          </p:stCondLst>
                                        </p:cTn>
                                        <p:tgtEl>
                                          <p:spTgt spid="11"/>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2" presetClass="entr" presetSubtype="4" fill="hold" grpId="0" nodeType="clickEffect">
                                  <p:stCondLst>
                                    <p:cond delay="0"/>
                                  </p:stCondLst>
                                  <p:childTnLst>
                                    <p:set>
                                      <p:cBhvr>
                                        <p:cTn id="79" dur="1" fill="hold">
                                          <p:stCondLst>
                                            <p:cond delay="0"/>
                                          </p:stCondLst>
                                        </p:cTn>
                                        <p:tgtEl>
                                          <p:spTgt spid="12"/>
                                        </p:tgtEl>
                                        <p:attrNameLst>
                                          <p:attrName>style.visibility</p:attrName>
                                        </p:attrNameLst>
                                      </p:cBhvr>
                                      <p:to>
                                        <p:strVal val="visible"/>
                                      </p:to>
                                    </p:set>
                                    <p:anim calcmode="lin" valueType="num">
                                      <p:cBhvr additive="base">
                                        <p:cTn id="80" dur="500" fill="hold"/>
                                        <p:tgtEl>
                                          <p:spTgt spid="12"/>
                                        </p:tgtEl>
                                        <p:attrNameLst>
                                          <p:attrName>ppt_x</p:attrName>
                                        </p:attrNameLst>
                                      </p:cBhvr>
                                      <p:tavLst>
                                        <p:tav tm="0">
                                          <p:val>
                                            <p:strVal val="#ppt_x"/>
                                          </p:val>
                                        </p:tav>
                                        <p:tav tm="100000">
                                          <p:val>
                                            <p:strVal val="#ppt_x"/>
                                          </p:val>
                                        </p:tav>
                                      </p:tavLst>
                                    </p:anim>
                                    <p:anim calcmode="lin" valueType="num">
                                      <p:cBhvr additive="base">
                                        <p:cTn id="81"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4" presetClass="exit" presetSubtype="16" fill="hold" grpId="1" nodeType="clickEffect">
                                  <p:stCondLst>
                                    <p:cond delay="0"/>
                                  </p:stCondLst>
                                  <p:childTnLst>
                                    <p:animEffect transition="out" filter="box(in)">
                                      <p:cBhvr>
                                        <p:cTn id="85" dur="500"/>
                                        <p:tgtEl>
                                          <p:spTgt spid="12"/>
                                        </p:tgtEl>
                                      </p:cBhvr>
                                    </p:animEffect>
                                    <p:set>
                                      <p:cBhvr>
                                        <p:cTn id="86" dur="1" fill="hold">
                                          <p:stCondLst>
                                            <p:cond delay="499"/>
                                          </p:stCondLst>
                                        </p:cTn>
                                        <p:tgtEl>
                                          <p:spTgt spid="12"/>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25" presetClass="entr" presetSubtype="0" fill="hold" grpId="0" nodeType="clickEffect">
                                  <p:stCondLst>
                                    <p:cond delay="0"/>
                                  </p:stCondLst>
                                  <p:childTnLst>
                                    <p:set>
                                      <p:cBhvr>
                                        <p:cTn id="90" dur="1" fill="hold">
                                          <p:stCondLst>
                                            <p:cond delay="0"/>
                                          </p:stCondLst>
                                        </p:cTn>
                                        <p:tgtEl>
                                          <p:spTgt spid="13"/>
                                        </p:tgtEl>
                                        <p:attrNameLst>
                                          <p:attrName>style.visibility</p:attrName>
                                        </p:attrNameLst>
                                      </p:cBhvr>
                                      <p:to>
                                        <p:strVal val="visible"/>
                                      </p:to>
                                    </p:set>
                                    <p:anim calcmode="lin" valueType="num">
                                      <p:cBhvr>
                                        <p:cTn id="91" dur="500" decel="50000" fill="hold">
                                          <p:stCondLst>
                                            <p:cond delay="0"/>
                                          </p:stCondLst>
                                        </p:cTn>
                                        <p:tgtEl>
                                          <p:spTgt spid="13"/>
                                        </p:tgtEl>
                                        <p:attrNameLst>
                                          <p:attrName>style.rotation</p:attrName>
                                        </p:attrNameLst>
                                      </p:cBhvr>
                                      <p:tavLst>
                                        <p:tav tm="0">
                                          <p:val>
                                            <p:fltVal val="-90"/>
                                          </p:val>
                                        </p:tav>
                                        <p:tav tm="100000">
                                          <p:val>
                                            <p:fltVal val="0"/>
                                          </p:val>
                                        </p:tav>
                                      </p:tavLst>
                                    </p:anim>
                                    <p:anim calcmode="lin" valueType="num">
                                      <p:cBhvr>
                                        <p:cTn id="92" dur="500" decel="50000" fill="hold">
                                          <p:stCondLst>
                                            <p:cond delay="0"/>
                                          </p:stCondLst>
                                        </p:cTn>
                                        <p:tgtEl>
                                          <p:spTgt spid="13"/>
                                        </p:tgtEl>
                                        <p:attrNameLst>
                                          <p:attrName>ppt_w</p:attrName>
                                        </p:attrNameLst>
                                      </p:cBhvr>
                                      <p:tavLst>
                                        <p:tav tm="0">
                                          <p:val>
                                            <p:strVal val="#ppt_w"/>
                                          </p:val>
                                        </p:tav>
                                        <p:tav tm="100000">
                                          <p:val>
                                            <p:strVal val="#ppt_w*.05"/>
                                          </p:val>
                                        </p:tav>
                                      </p:tavLst>
                                    </p:anim>
                                    <p:anim calcmode="lin" valueType="num">
                                      <p:cBhvr>
                                        <p:cTn id="93" dur="500" accel="50000" fill="hold">
                                          <p:stCondLst>
                                            <p:cond delay="500"/>
                                          </p:stCondLst>
                                        </p:cTn>
                                        <p:tgtEl>
                                          <p:spTgt spid="13"/>
                                        </p:tgtEl>
                                        <p:attrNameLst>
                                          <p:attrName>ppt_w</p:attrName>
                                        </p:attrNameLst>
                                      </p:cBhvr>
                                      <p:tavLst>
                                        <p:tav tm="0">
                                          <p:val>
                                            <p:strVal val="#ppt_w*.05"/>
                                          </p:val>
                                        </p:tav>
                                        <p:tav tm="100000">
                                          <p:val>
                                            <p:strVal val="#ppt_w"/>
                                          </p:val>
                                        </p:tav>
                                      </p:tavLst>
                                    </p:anim>
                                    <p:anim calcmode="lin" valueType="num">
                                      <p:cBhvr>
                                        <p:cTn id="94" dur="1000" fill="hold"/>
                                        <p:tgtEl>
                                          <p:spTgt spid="13"/>
                                        </p:tgtEl>
                                        <p:attrNameLst>
                                          <p:attrName>ppt_h</p:attrName>
                                        </p:attrNameLst>
                                      </p:cBhvr>
                                      <p:tavLst>
                                        <p:tav tm="0">
                                          <p:val>
                                            <p:strVal val="#ppt_h"/>
                                          </p:val>
                                        </p:tav>
                                        <p:tav tm="100000">
                                          <p:val>
                                            <p:strVal val="#ppt_h"/>
                                          </p:val>
                                        </p:tav>
                                      </p:tavLst>
                                    </p:anim>
                                    <p:anim calcmode="lin" valueType="num">
                                      <p:cBhvr>
                                        <p:cTn id="95" dur="500" decel="50000" fill="hold">
                                          <p:stCondLst>
                                            <p:cond delay="0"/>
                                          </p:stCondLst>
                                        </p:cTn>
                                        <p:tgtEl>
                                          <p:spTgt spid="13"/>
                                        </p:tgtEl>
                                        <p:attrNameLst>
                                          <p:attrName>ppt_x</p:attrName>
                                        </p:attrNameLst>
                                      </p:cBhvr>
                                      <p:tavLst>
                                        <p:tav tm="0">
                                          <p:val>
                                            <p:strVal val="#ppt_x+.4"/>
                                          </p:val>
                                        </p:tav>
                                        <p:tav tm="100000">
                                          <p:val>
                                            <p:strVal val="#ppt_x"/>
                                          </p:val>
                                        </p:tav>
                                      </p:tavLst>
                                    </p:anim>
                                    <p:anim calcmode="lin" valueType="num">
                                      <p:cBhvr>
                                        <p:cTn id="96" dur="500" decel="50000" fill="hold">
                                          <p:stCondLst>
                                            <p:cond delay="0"/>
                                          </p:stCondLst>
                                        </p:cTn>
                                        <p:tgtEl>
                                          <p:spTgt spid="13"/>
                                        </p:tgtEl>
                                        <p:attrNameLst>
                                          <p:attrName>ppt_y</p:attrName>
                                        </p:attrNameLst>
                                      </p:cBhvr>
                                      <p:tavLst>
                                        <p:tav tm="0">
                                          <p:val>
                                            <p:strVal val="#ppt_y-.2"/>
                                          </p:val>
                                        </p:tav>
                                        <p:tav tm="100000">
                                          <p:val>
                                            <p:strVal val="#ppt_y+.1"/>
                                          </p:val>
                                        </p:tav>
                                      </p:tavLst>
                                    </p:anim>
                                    <p:anim calcmode="lin" valueType="num">
                                      <p:cBhvr>
                                        <p:cTn id="97" dur="500" accel="50000" fill="hold">
                                          <p:stCondLst>
                                            <p:cond delay="500"/>
                                          </p:stCondLst>
                                        </p:cTn>
                                        <p:tgtEl>
                                          <p:spTgt spid="13"/>
                                        </p:tgtEl>
                                        <p:attrNameLst>
                                          <p:attrName>ppt_y</p:attrName>
                                        </p:attrNameLst>
                                      </p:cBhvr>
                                      <p:tavLst>
                                        <p:tav tm="0">
                                          <p:val>
                                            <p:strVal val="#ppt_y+.1"/>
                                          </p:val>
                                        </p:tav>
                                        <p:tav tm="100000">
                                          <p:val>
                                            <p:strVal val="#ppt_y"/>
                                          </p:val>
                                        </p:tav>
                                      </p:tavLst>
                                    </p:anim>
                                    <p:animEffect transition="in" filter="fade">
                                      <p:cBhvr>
                                        <p:cTn id="98" dur="1000" decel="50000">
                                          <p:stCondLst>
                                            <p:cond delay="0"/>
                                          </p:stCondLst>
                                        </p:cTn>
                                        <p:tgtEl>
                                          <p:spTgt spid="13"/>
                                        </p:tgtEl>
                                      </p:cBhvr>
                                    </p:animEffect>
                                  </p:childTnLst>
                                </p:cTn>
                              </p:par>
                            </p:childTnLst>
                          </p:cTn>
                        </p:par>
                      </p:childTnLst>
                    </p:cTn>
                  </p:par>
                  <p:par>
                    <p:cTn id="99" fill="hold">
                      <p:stCondLst>
                        <p:cond delay="indefinite"/>
                      </p:stCondLst>
                      <p:childTnLst>
                        <p:par>
                          <p:cTn id="100" fill="hold">
                            <p:stCondLst>
                              <p:cond delay="0"/>
                            </p:stCondLst>
                            <p:childTnLst>
                              <p:par>
                                <p:cTn id="101" presetID="5" presetClass="exit" presetSubtype="10" fill="hold" grpId="1" nodeType="clickEffect">
                                  <p:stCondLst>
                                    <p:cond delay="0"/>
                                  </p:stCondLst>
                                  <p:childTnLst>
                                    <p:animEffect transition="out" filter="checkerboard(across)">
                                      <p:cBhvr>
                                        <p:cTn id="102" dur="500"/>
                                        <p:tgtEl>
                                          <p:spTgt spid="13"/>
                                        </p:tgtEl>
                                      </p:cBhvr>
                                    </p:animEffect>
                                    <p:set>
                                      <p:cBhvr>
                                        <p:cTn id="103"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lstStyle/>
          <a:p>
            <a:r>
              <a:rPr lang="en-GB" dirty="0" smtClean="0"/>
              <a:t>LEARNING OUTCOMES</a:t>
            </a:r>
            <a:endParaRPr lang="en-GB" dirty="0"/>
          </a:p>
        </p:txBody>
      </p:sp>
      <p:sp>
        <p:nvSpPr>
          <p:cNvPr id="3" name="Content Placeholder 2"/>
          <p:cNvSpPr>
            <a:spLocks noGrp="1"/>
          </p:cNvSpPr>
          <p:nvPr>
            <p:ph idx="1"/>
          </p:nvPr>
        </p:nvSpPr>
        <p:spPr/>
        <p:txBody>
          <a:bodyPr>
            <a:normAutofit fontScale="85000" lnSpcReduction="10000"/>
          </a:bodyPr>
          <a:lstStyle/>
          <a:p>
            <a:pPr>
              <a:buNone/>
            </a:pPr>
            <a:r>
              <a:rPr lang="en-GB" b="1" dirty="0" smtClean="0">
                <a:solidFill>
                  <a:srgbClr val="0070C0"/>
                </a:solidFill>
              </a:rPr>
              <a:t>CORE: to be able to </a:t>
            </a:r>
            <a:r>
              <a:rPr lang="en-GB" b="1" u="sng" dirty="0" smtClean="0">
                <a:solidFill>
                  <a:srgbClr val="0070C0"/>
                </a:solidFill>
              </a:rPr>
              <a:t>list</a:t>
            </a:r>
            <a:r>
              <a:rPr lang="en-GB" b="1" dirty="0" smtClean="0">
                <a:solidFill>
                  <a:srgbClr val="0070C0"/>
                </a:solidFill>
              </a:rPr>
              <a:t> the key events of the Peasants’ Revolt in chronological order (Level 3)</a:t>
            </a:r>
          </a:p>
          <a:p>
            <a:pPr>
              <a:buNone/>
            </a:pPr>
            <a:endParaRPr lang="en-GB" dirty="0" smtClean="0"/>
          </a:p>
          <a:p>
            <a:pPr>
              <a:buNone/>
            </a:pPr>
            <a:endParaRPr lang="en-GB" dirty="0" smtClean="0"/>
          </a:p>
          <a:p>
            <a:pPr>
              <a:buNone/>
            </a:pPr>
            <a:r>
              <a:rPr lang="en-GB" b="1" dirty="0" smtClean="0">
                <a:solidFill>
                  <a:srgbClr val="00B050"/>
                </a:solidFill>
              </a:rPr>
              <a:t>EXTENSION: to be able to </a:t>
            </a:r>
            <a:r>
              <a:rPr lang="en-GB" b="1" u="sng" dirty="0" smtClean="0">
                <a:solidFill>
                  <a:srgbClr val="00B050"/>
                </a:solidFill>
              </a:rPr>
              <a:t>describe</a:t>
            </a:r>
            <a:r>
              <a:rPr lang="en-GB" b="1" dirty="0" smtClean="0">
                <a:solidFill>
                  <a:srgbClr val="00B050"/>
                </a:solidFill>
              </a:rPr>
              <a:t> what happened during key events of the Peasants’ Revolt (Level 4)</a:t>
            </a:r>
          </a:p>
          <a:p>
            <a:pPr>
              <a:buNone/>
            </a:pPr>
            <a:endParaRPr lang="en-GB" b="1" dirty="0" smtClean="0">
              <a:solidFill>
                <a:srgbClr val="7030A0"/>
              </a:solidFill>
            </a:endParaRPr>
          </a:p>
          <a:p>
            <a:pPr>
              <a:buNone/>
            </a:pPr>
            <a:endParaRPr lang="en-GB" b="1" dirty="0" smtClean="0">
              <a:solidFill>
                <a:srgbClr val="7030A0"/>
              </a:solidFill>
            </a:endParaRPr>
          </a:p>
          <a:p>
            <a:pPr>
              <a:buNone/>
            </a:pPr>
            <a:r>
              <a:rPr lang="en-GB" b="1" dirty="0" smtClean="0">
                <a:solidFill>
                  <a:srgbClr val="7030A0"/>
                </a:solidFill>
              </a:rPr>
              <a:t>KILLER: to be able to </a:t>
            </a:r>
            <a:r>
              <a:rPr lang="en-GB" b="1" u="sng" dirty="0" smtClean="0">
                <a:solidFill>
                  <a:srgbClr val="7030A0"/>
                </a:solidFill>
              </a:rPr>
              <a:t>explain</a:t>
            </a:r>
            <a:r>
              <a:rPr lang="en-GB" b="1" dirty="0" smtClean="0">
                <a:solidFill>
                  <a:srgbClr val="7030A0"/>
                </a:solidFill>
              </a:rPr>
              <a:t> why the events of the Peasants’ Revolt took place. (Level 5)</a:t>
            </a:r>
            <a:endParaRPr lang="en-GB" b="1" dirty="0">
              <a:solidFill>
                <a:srgbClr val="7030A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lstStyle/>
          <a:p>
            <a:r>
              <a:rPr lang="en-GB" dirty="0" smtClean="0"/>
              <a:t>ALL WRITE ROUND ROBIN</a:t>
            </a:r>
            <a:endParaRPr lang="en-GB" dirty="0"/>
          </a:p>
        </p:txBody>
      </p:sp>
      <p:sp>
        <p:nvSpPr>
          <p:cNvPr id="3" name="Content Placeholder 2"/>
          <p:cNvSpPr>
            <a:spLocks noGrp="1"/>
          </p:cNvSpPr>
          <p:nvPr>
            <p:ph idx="1"/>
          </p:nvPr>
        </p:nvSpPr>
        <p:spPr/>
        <p:txBody>
          <a:bodyPr/>
          <a:lstStyle/>
          <a:p>
            <a:pPr>
              <a:buNone/>
            </a:pPr>
            <a:r>
              <a:rPr lang="en-GB" dirty="0" smtClean="0"/>
              <a:t>In your groups take it in turn to give one fact about the Peasants’ Revolt.</a:t>
            </a:r>
          </a:p>
          <a:p>
            <a:pPr>
              <a:buNone/>
            </a:pPr>
            <a:endParaRPr lang="en-GB" dirty="0" smtClean="0"/>
          </a:p>
          <a:p>
            <a:pPr>
              <a:buNone/>
            </a:pPr>
            <a:r>
              <a:rPr lang="en-GB" dirty="0" smtClean="0"/>
              <a:t>The person with the shortest hair goes first – if you haven’t got it you add it to your list.</a:t>
            </a:r>
          </a:p>
          <a:p>
            <a:pPr>
              <a:buNone/>
            </a:pPr>
            <a:endParaRPr lang="en-GB" dirty="0" smtClean="0"/>
          </a:p>
          <a:p>
            <a:pPr algn="ctr">
              <a:buNone/>
            </a:pPr>
            <a:r>
              <a:rPr lang="en-GB" dirty="0" smtClean="0"/>
              <a:t>STAND UP TO SHARE!</a:t>
            </a:r>
            <a:endParaRPr lang="en-GB" dirty="0"/>
          </a:p>
        </p:txBody>
      </p:sp>
      <p:pic>
        <p:nvPicPr>
          <p:cNvPr id="1028" name="Picture 4" descr="http://www.kaganonline.com/images/freearticles/all_write_roundrobin.gif"/>
          <p:cNvPicPr>
            <a:picLocks noChangeAspect="1" noChangeArrowheads="1"/>
          </p:cNvPicPr>
          <p:nvPr/>
        </p:nvPicPr>
        <p:blipFill>
          <a:blip r:embed="rId2" cstate="print"/>
          <a:srcRect/>
          <a:stretch>
            <a:fillRect/>
          </a:stretch>
        </p:blipFill>
        <p:spPr bwMode="auto">
          <a:xfrm>
            <a:off x="6012160" y="4737994"/>
            <a:ext cx="3131840" cy="1962622"/>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rmAutofit fontScale="90000"/>
          </a:bodyPr>
          <a:lstStyle/>
          <a:p>
            <a:r>
              <a:rPr lang="en-GB" dirty="0" smtClean="0"/>
              <a:t>At the end of the next task you will all answer these questions in your books.</a:t>
            </a:r>
            <a:endParaRPr lang="en-GB"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GB" b="1" dirty="0" smtClean="0">
                <a:solidFill>
                  <a:srgbClr val="00B050"/>
                </a:solidFill>
              </a:rPr>
              <a:t>When did the Peasants’ Revolt take place?</a:t>
            </a:r>
          </a:p>
          <a:p>
            <a:pPr marL="514350" indent="-514350">
              <a:buFont typeface="+mj-lt"/>
              <a:buAutoNum type="arabicPeriod"/>
            </a:pPr>
            <a:endParaRPr lang="en-GB" dirty="0" smtClean="0"/>
          </a:p>
          <a:p>
            <a:pPr marL="514350" indent="-514350">
              <a:buFont typeface="+mj-lt"/>
              <a:buAutoNum type="arabicPeriod"/>
            </a:pPr>
            <a:r>
              <a:rPr lang="en-GB" b="1" dirty="0" smtClean="0">
                <a:solidFill>
                  <a:schemeClr val="accent6">
                    <a:lumMod val="75000"/>
                  </a:schemeClr>
                </a:solidFill>
              </a:rPr>
              <a:t>Where did the Peasants’ Revolt take place?</a:t>
            </a:r>
          </a:p>
          <a:p>
            <a:pPr marL="514350" indent="-514350">
              <a:buFont typeface="+mj-lt"/>
              <a:buAutoNum type="arabicPeriod"/>
            </a:pPr>
            <a:endParaRPr lang="en-GB" dirty="0" smtClean="0"/>
          </a:p>
          <a:p>
            <a:pPr marL="514350" indent="-514350">
              <a:buFont typeface="+mj-lt"/>
              <a:buAutoNum type="arabicPeriod"/>
            </a:pPr>
            <a:r>
              <a:rPr lang="en-GB" b="1" dirty="0" smtClean="0">
                <a:solidFill>
                  <a:srgbClr val="FF0000"/>
                </a:solidFill>
              </a:rPr>
              <a:t>Who was involved in the Peasants’ Revolt?</a:t>
            </a:r>
          </a:p>
          <a:p>
            <a:pPr marL="514350" indent="-514350">
              <a:buFont typeface="+mj-lt"/>
              <a:buAutoNum type="arabicPeriod"/>
            </a:pPr>
            <a:endParaRPr lang="en-GB" b="1" dirty="0" smtClean="0">
              <a:solidFill>
                <a:srgbClr val="7030A0"/>
              </a:solidFill>
            </a:endParaRPr>
          </a:p>
          <a:p>
            <a:pPr marL="514350" indent="-514350">
              <a:buFont typeface="+mj-lt"/>
              <a:buAutoNum type="arabicPeriod"/>
            </a:pPr>
            <a:r>
              <a:rPr lang="en-GB" b="1" dirty="0" smtClean="0">
                <a:solidFill>
                  <a:srgbClr val="7030A0"/>
                </a:solidFill>
              </a:rPr>
              <a:t>What happened during the Peasants’ Revolt?</a:t>
            </a:r>
          </a:p>
          <a:p>
            <a:pPr marL="514350" indent="-514350">
              <a:buFont typeface="+mj-lt"/>
              <a:buAutoNum type="arabicPeriod"/>
            </a:pPr>
            <a:endParaRPr lang="en-GB"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lstStyle/>
          <a:p>
            <a:r>
              <a:rPr lang="en-GB" dirty="0" smtClean="0"/>
              <a:t>LEARNING OUTCOMES</a:t>
            </a:r>
            <a:endParaRPr lang="en-GB" dirty="0"/>
          </a:p>
        </p:txBody>
      </p:sp>
      <p:sp>
        <p:nvSpPr>
          <p:cNvPr id="3" name="Content Placeholder 2"/>
          <p:cNvSpPr>
            <a:spLocks noGrp="1"/>
          </p:cNvSpPr>
          <p:nvPr>
            <p:ph idx="1"/>
          </p:nvPr>
        </p:nvSpPr>
        <p:spPr>
          <a:xfrm>
            <a:off x="323528" y="1600200"/>
            <a:ext cx="8640960" cy="4525963"/>
          </a:xfrm>
        </p:spPr>
        <p:txBody>
          <a:bodyPr>
            <a:normAutofit fontScale="92500" lnSpcReduction="20000"/>
          </a:bodyPr>
          <a:lstStyle/>
          <a:p>
            <a:pPr>
              <a:buNone/>
            </a:pPr>
            <a:r>
              <a:rPr lang="en-GB" b="1" dirty="0" smtClean="0">
                <a:solidFill>
                  <a:srgbClr val="0070C0"/>
                </a:solidFill>
              </a:rPr>
              <a:t>CORE: to be able to </a:t>
            </a:r>
            <a:r>
              <a:rPr lang="en-GB" b="1" u="sng" dirty="0" smtClean="0">
                <a:solidFill>
                  <a:srgbClr val="0070C0"/>
                </a:solidFill>
              </a:rPr>
              <a:t>list</a:t>
            </a:r>
            <a:r>
              <a:rPr lang="en-GB" b="1" dirty="0" smtClean="0">
                <a:solidFill>
                  <a:srgbClr val="0070C0"/>
                </a:solidFill>
              </a:rPr>
              <a:t> the key events of the Peasants’ Revolt in chronological order (Level 3)</a:t>
            </a:r>
          </a:p>
          <a:p>
            <a:pPr>
              <a:buNone/>
            </a:pPr>
            <a:endParaRPr lang="en-GB" dirty="0" smtClean="0"/>
          </a:p>
          <a:p>
            <a:pPr>
              <a:buNone/>
            </a:pPr>
            <a:endParaRPr lang="en-GB" dirty="0" smtClean="0"/>
          </a:p>
          <a:p>
            <a:pPr>
              <a:buNone/>
            </a:pPr>
            <a:r>
              <a:rPr lang="en-GB" b="1" dirty="0" smtClean="0">
                <a:solidFill>
                  <a:srgbClr val="00B050"/>
                </a:solidFill>
              </a:rPr>
              <a:t>EXTENSION: to be able to </a:t>
            </a:r>
            <a:r>
              <a:rPr lang="en-GB" b="1" u="sng" dirty="0" smtClean="0">
                <a:solidFill>
                  <a:srgbClr val="00B050"/>
                </a:solidFill>
              </a:rPr>
              <a:t>describe</a:t>
            </a:r>
            <a:r>
              <a:rPr lang="en-GB" b="1" dirty="0" smtClean="0">
                <a:solidFill>
                  <a:srgbClr val="00B050"/>
                </a:solidFill>
              </a:rPr>
              <a:t> what happened during key events of the Peasants’ Revolt (Level 4)</a:t>
            </a:r>
          </a:p>
          <a:p>
            <a:pPr>
              <a:buNone/>
            </a:pPr>
            <a:endParaRPr lang="en-GB" b="1" dirty="0" smtClean="0">
              <a:solidFill>
                <a:srgbClr val="7030A0"/>
              </a:solidFill>
            </a:endParaRPr>
          </a:p>
          <a:p>
            <a:pPr>
              <a:buNone/>
            </a:pPr>
            <a:endParaRPr lang="en-GB" b="1" dirty="0" smtClean="0">
              <a:solidFill>
                <a:srgbClr val="7030A0"/>
              </a:solidFill>
            </a:endParaRPr>
          </a:p>
          <a:p>
            <a:pPr>
              <a:buNone/>
            </a:pPr>
            <a:r>
              <a:rPr lang="en-GB" b="1" dirty="0" smtClean="0">
                <a:solidFill>
                  <a:srgbClr val="7030A0"/>
                </a:solidFill>
              </a:rPr>
              <a:t>KILLER: to be able to </a:t>
            </a:r>
            <a:r>
              <a:rPr lang="en-GB" b="1" u="sng" dirty="0" smtClean="0">
                <a:solidFill>
                  <a:srgbClr val="7030A0"/>
                </a:solidFill>
              </a:rPr>
              <a:t>explain</a:t>
            </a:r>
            <a:r>
              <a:rPr lang="en-GB" b="1" dirty="0" smtClean="0">
                <a:solidFill>
                  <a:srgbClr val="7030A0"/>
                </a:solidFill>
              </a:rPr>
              <a:t> why the events of the Peasants’ Revolt took place. (Level 5)</a:t>
            </a:r>
            <a:endParaRPr lang="en-GB" b="1" dirty="0">
              <a:solidFill>
                <a:srgbClr val="7030A0"/>
              </a:solidFill>
            </a:endParaRPr>
          </a:p>
        </p:txBody>
      </p:sp>
      <p:sp>
        <p:nvSpPr>
          <p:cNvPr id="4" name="Rectangle 3"/>
          <p:cNvSpPr/>
          <p:nvPr/>
        </p:nvSpPr>
        <p:spPr>
          <a:xfrm>
            <a:off x="395536" y="1484784"/>
            <a:ext cx="8280920" cy="108012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lstStyle/>
          <a:p>
            <a:r>
              <a:rPr lang="en-GB" dirty="0" smtClean="0"/>
              <a:t>GATHERING INFORMATION</a:t>
            </a:r>
            <a:endParaRPr lang="en-GB" dirty="0"/>
          </a:p>
        </p:txBody>
      </p:sp>
      <p:sp>
        <p:nvSpPr>
          <p:cNvPr id="4" name="Content Placeholder 3"/>
          <p:cNvSpPr>
            <a:spLocks noGrp="1"/>
          </p:cNvSpPr>
          <p:nvPr>
            <p:ph sz="half" idx="1"/>
          </p:nvPr>
        </p:nvSpPr>
        <p:spPr>
          <a:xfrm>
            <a:off x="179512" y="1628800"/>
            <a:ext cx="2880320" cy="4525963"/>
          </a:xfrm>
        </p:spPr>
        <p:txBody>
          <a:bodyPr>
            <a:normAutofit/>
          </a:bodyPr>
          <a:lstStyle/>
          <a:p>
            <a:pPr>
              <a:buNone/>
            </a:pPr>
            <a:r>
              <a:rPr lang="en-GB" sz="2400" b="1" dirty="0" smtClean="0">
                <a:solidFill>
                  <a:srgbClr val="00B050"/>
                </a:solidFill>
              </a:rPr>
              <a:t>Around the room are posters with information on.</a:t>
            </a:r>
          </a:p>
          <a:p>
            <a:pPr>
              <a:buNone/>
            </a:pPr>
            <a:r>
              <a:rPr lang="en-GB" sz="2400" b="1" dirty="0" smtClean="0">
                <a:solidFill>
                  <a:schemeClr val="accent6">
                    <a:lumMod val="75000"/>
                  </a:schemeClr>
                </a:solidFill>
              </a:rPr>
              <a:t>In your pairs you must gather this information.</a:t>
            </a:r>
          </a:p>
          <a:p>
            <a:pPr>
              <a:buNone/>
            </a:pPr>
            <a:r>
              <a:rPr lang="en-GB" sz="2400" b="1" dirty="0" smtClean="0">
                <a:solidFill>
                  <a:srgbClr val="FF0000"/>
                </a:solidFill>
              </a:rPr>
              <a:t>Only one </a:t>
            </a:r>
            <a:r>
              <a:rPr lang="en-GB" sz="2400" b="1" dirty="0" smtClean="0">
                <a:solidFill>
                  <a:srgbClr val="FF0000"/>
                </a:solidFill>
              </a:rPr>
              <a:t>of you can </a:t>
            </a:r>
            <a:r>
              <a:rPr lang="en-GB" sz="2400" b="1" dirty="0" smtClean="0">
                <a:solidFill>
                  <a:srgbClr val="FF0000"/>
                </a:solidFill>
              </a:rPr>
              <a:t>be out of </a:t>
            </a:r>
            <a:r>
              <a:rPr lang="en-GB" sz="2400" b="1" dirty="0" smtClean="0">
                <a:solidFill>
                  <a:srgbClr val="FF0000"/>
                </a:solidFill>
              </a:rPr>
              <a:t>your seat </a:t>
            </a:r>
            <a:r>
              <a:rPr lang="en-GB" sz="2400" b="1" dirty="0" smtClean="0">
                <a:solidFill>
                  <a:srgbClr val="FF0000"/>
                </a:solidFill>
              </a:rPr>
              <a:t>at any time.</a:t>
            </a:r>
          </a:p>
          <a:p>
            <a:pPr>
              <a:buNone/>
            </a:pPr>
            <a:r>
              <a:rPr lang="en-GB" sz="2400" b="1" dirty="0" smtClean="0">
                <a:solidFill>
                  <a:srgbClr val="7030A0"/>
                </a:solidFill>
              </a:rPr>
              <a:t>You cannot take your sheet with you.</a:t>
            </a:r>
            <a:endParaRPr lang="en-GB" sz="2400" b="1" dirty="0">
              <a:solidFill>
                <a:srgbClr val="7030A0"/>
              </a:solidFill>
            </a:endParaRPr>
          </a:p>
        </p:txBody>
      </p:sp>
      <p:graphicFrame>
        <p:nvGraphicFramePr>
          <p:cNvPr id="6" name="Object 5"/>
          <p:cNvGraphicFramePr>
            <a:graphicFrameLocks noChangeAspect="1"/>
          </p:cNvGraphicFramePr>
          <p:nvPr/>
        </p:nvGraphicFramePr>
        <p:xfrm>
          <a:off x="3124166" y="1556792"/>
          <a:ext cx="5840322" cy="5112568"/>
        </p:xfrm>
        <a:graphic>
          <a:graphicData uri="http://schemas.openxmlformats.org/presentationml/2006/ole">
            <p:oleObj spid="_x0000_s5122" name="Document" r:id="rId3" imgW="9430096" imgH="6091396" progId="Word.Document.12">
              <p:embed/>
            </p:oleObj>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rmAutofit fontScale="90000"/>
          </a:bodyPr>
          <a:lstStyle/>
          <a:p>
            <a:r>
              <a:rPr lang="en-GB" dirty="0" smtClean="0"/>
              <a:t>On your whiteboards answer these questions.</a:t>
            </a:r>
            <a:endParaRPr lang="en-GB"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GB" b="1" dirty="0" smtClean="0">
                <a:solidFill>
                  <a:srgbClr val="00B050"/>
                </a:solidFill>
              </a:rPr>
              <a:t>When did the Peasants’ Revolt take place?</a:t>
            </a:r>
          </a:p>
          <a:p>
            <a:pPr marL="514350" indent="-514350">
              <a:buFont typeface="+mj-lt"/>
              <a:buAutoNum type="arabicPeriod"/>
            </a:pPr>
            <a:endParaRPr lang="en-GB" dirty="0" smtClean="0"/>
          </a:p>
          <a:p>
            <a:pPr marL="514350" indent="-514350">
              <a:buFont typeface="+mj-lt"/>
              <a:buAutoNum type="arabicPeriod"/>
            </a:pPr>
            <a:r>
              <a:rPr lang="en-GB" b="1" dirty="0" smtClean="0">
                <a:solidFill>
                  <a:schemeClr val="accent6">
                    <a:lumMod val="75000"/>
                  </a:schemeClr>
                </a:solidFill>
              </a:rPr>
              <a:t>Where did the Peasants’ Revolt take place?</a:t>
            </a:r>
          </a:p>
          <a:p>
            <a:pPr marL="514350" indent="-514350">
              <a:buFont typeface="+mj-lt"/>
              <a:buAutoNum type="arabicPeriod"/>
            </a:pPr>
            <a:endParaRPr lang="en-GB" dirty="0" smtClean="0"/>
          </a:p>
          <a:p>
            <a:pPr marL="514350" indent="-514350">
              <a:buFont typeface="+mj-lt"/>
              <a:buAutoNum type="arabicPeriod"/>
            </a:pPr>
            <a:r>
              <a:rPr lang="en-GB" b="1" dirty="0" smtClean="0">
                <a:solidFill>
                  <a:srgbClr val="FF0000"/>
                </a:solidFill>
              </a:rPr>
              <a:t>Who was involved in the Peasants’ Revolt?</a:t>
            </a:r>
          </a:p>
          <a:p>
            <a:pPr marL="514350" indent="-514350">
              <a:buFont typeface="+mj-lt"/>
              <a:buAutoNum type="arabicPeriod"/>
            </a:pPr>
            <a:endParaRPr lang="en-GB" dirty="0" smtClean="0"/>
          </a:p>
          <a:p>
            <a:pPr marL="514350" indent="-514350">
              <a:buFont typeface="+mj-lt"/>
              <a:buAutoNum type="arabicPeriod"/>
            </a:pPr>
            <a:r>
              <a:rPr lang="en-GB" b="1" dirty="0" smtClean="0">
                <a:solidFill>
                  <a:srgbClr val="7030A0"/>
                </a:solidFill>
              </a:rPr>
              <a:t>What happened during the Peasants’ Revolt?</a:t>
            </a:r>
          </a:p>
          <a:p>
            <a:pPr marL="514350" indent="-514350">
              <a:buFont typeface="+mj-lt"/>
              <a:buAutoNum type="arabicPeriod"/>
            </a:pPr>
            <a:endParaRPr lang="en-GB"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lstStyle/>
          <a:p>
            <a:r>
              <a:rPr lang="en-GB" dirty="0" smtClean="0"/>
              <a:t>LEARNING OUTCOMES</a:t>
            </a:r>
            <a:endParaRPr lang="en-GB" dirty="0"/>
          </a:p>
        </p:txBody>
      </p:sp>
      <p:sp>
        <p:nvSpPr>
          <p:cNvPr id="3" name="Content Placeholder 2"/>
          <p:cNvSpPr>
            <a:spLocks noGrp="1"/>
          </p:cNvSpPr>
          <p:nvPr>
            <p:ph idx="1"/>
          </p:nvPr>
        </p:nvSpPr>
        <p:spPr/>
        <p:txBody>
          <a:bodyPr>
            <a:normAutofit fontScale="85000" lnSpcReduction="10000"/>
          </a:bodyPr>
          <a:lstStyle/>
          <a:p>
            <a:pPr>
              <a:buNone/>
            </a:pPr>
            <a:r>
              <a:rPr lang="en-GB" b="1" dirty="0" smtClean="0">
                <a:solidFill>
                  <a:srgbClr val="0070C0"/>
                </a:solidFill>
              </a:rPr>
              <a:t>CORE: to be able to </a:t>
            </a:r>
            <a:r>
              <a:rPr lang="en-GB" b="1" u="sng" dirty="0" smtClean="0">
                <a:solidFill>
                  <a:srgbClr val="0070C0"/>
                </a:solidFill>
              </a:rPr>
              <a:t>list</a:t>
            </a:r>
            <a:r>
              <a:rPr lang="en-GB" b="1" dirty="0" smtClean="0">
                <a:solidFill>
                  <a:srgbClr val="0070C0"/>
                </a:solidFill>
              </a:rPr>
              <a:t> the key events of the Peasants’ Revolt in chronological order (Level 3)</a:t>
            </a:r>
          </a:p>
          <a:p>
            <a:pPr>
              <a:buNone/>
            </a:pPr>
            <a:endParaRPr lang="en-GB" dirty="0" smtClean="0"/>
          </a:p>
          <a:p>
            <a:pPr>
              <a:buNone/>
            </a:pPr>
            <a:endParaRPr lang="en-GB" dirty="0" smtClean="0"/>
          </a:p>
          <a:p>
            <a:pPr>
              <a:buNone/>
            </a:pPr>
            <a:r>
              <a:rPr lang="en-GB" b="1" dirty="0" smtClean="0">
                <a:solidFill>
                  <a:srgbClr val="00B050"/>
                </a:solidFill>
              </a:rPr>
              <a:t>EXTENSION: to be able to </a:t>
            </a:r>
            <a:r>
              <a:rPr lang="en-GB" b="1" u="sng" dirty="0" smtClean="0">
                <a:solidFill>
                  <a:srgbClr val="00B050"/>
                </a:solidFill>
              </a:rPr>
              <a:t>describe</a:t>
            </a:r>
            <a:r>
              <a:rPr lang="en-GB" b="1" dirty="0" smtClean="0">
                <a:solidFill>
                  <a:srgbClr val="00B050"/>
                </a:solidFill>
              </a:rPr>
              <a:t> what happened during key events of the Peasants’ Revolt (Level 4)</a:t>
            </a:r>
          </a:p>
          <a:p>
            <a:pPr>
              <a:buNone/>
            </a:pPr>
            <a:endParaRPr lang="en-GB" b="1" dirty="0" smtClean="0">
              <a:solidFill>
                <a:srgbClr val="7030A0"/>
              </a:solidFill>
            </a:endParaRPr>
          </a:p>
          <a:p>
            <a:pPr>
              <a:buNone/>
            </a:pPr>
            <a:endParaRPr lang="en-GB" b="1" dirty="0" smtClean="0">
              <a:solidFill>
                <a:srgbClr val="7030A0"/>
              </a:solidFill>
            </a:endParaRPr>
          </a:p>
          <a:p>
            <a:pPr>
              <a:buNone/>
            </a:pPr>
            <a:r>
              <a:rPr lang="en-GB" b="1" dirty="0" smtClean="0">
                <a:solidFill>
                  <a:srgbClr val="7030A0"/>
                </a:solidFill>
              </a:rPr>
              <a:t>KILLER: to be able to </a:t>
            </a:r>
            <a:r>
              <a:rPr lang="en-GB" b="1" u="sng" dirty="0" smtClean="0">
                <a:solidFill>
                  <a:srgbClr val="7030A0"/>
                </a:solidFill>
              </a:rPr>
              <a:t>explain</a:t>
            </a:r>
            <a:r>
              <a:rPr lang="en-GB" b="1" dirty="0" smtClean="0">
                <a:solidFill>
                  <a:srgbClr val="7030A0"/>
                </a:solidFill>
              </a:rPr>
              <a:t> why the events of the Peasants’ Revolt took place. (Level 5)</a:t>
            </a:r>
            <a:endParaRPr lang="en-GB" b="1" dirty="0">
              <a:solidFill>
                <a:srgbClr val="7030A0"/>
              </a:solidFill>
            </a:endParaRPr>
          </a:p>
        </p:txBody>
      </p:sp>
      <p:sp>
        <p:nvSpPr>
          <p:cNvPr id="4" name="Rectangle 3"/>
          <p:cNvSpPr/>
          <p:nvPr/>
        </p:nvSpPr>
        <p:spPr>
          <a:xfrm>
            <a:off x="395536" y="3140968"/>
            <a:ext cx="8280920" cy="108012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p:nvGraphicFramePr>
        <p:xfrm>
          <a:off x="0" y="196850"/>
          <a:ext cx="9144000" cy="6464300"/>
        </p:xfrm>
        <a:graphic>
          <a:graphicData uri="http://schemas.openxmlformats.org/presentationml/2006/ole">
            <p:oleObj spid="_x0000_s2050" name="Acrobat Document" r:id="rId3" imgW="11342857" imgH="8019048" progId="AcroExch.Document.7">
              <p:embed/>
            </p:oleObj>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159</TotalTime>
  <Words>1114</Words>
  <Application>Microsoft Office PowerPoint</Application>
  <PresentationFormat>On-screen Show (4:3)</PresentationFormat>
  <Paragraphs>110</Paragraphs>
  <Slides>16</Slides>
  <Notes>1</Notes>
  <HiddenSlides>0</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16</vt:i4>
      </vt:variant>
    </vt:vector>
  </HeadingPairs>
  <TitlesOfParts>
    <vt:vector size="20" baseType="lpstr">
      <vt:lpstr>Office Theme</vt:lpstr>
      <vt:lpstr>Acrobat Document</vt:lpstr>
      <vt:lpstr>Microsoft Office Word 97 - 2003 Document</vt:lpstr>
      <vt:lpstr>Microsoft Office Word Document</vt:lpstr>
      <vt:lpstr>LO: to be able to explain what happened during the Peasants’ Revolt</vt:lpstr>
      <vt:lpstr>LEARNING OUTCOMES</vt:lpstr>
      <vt:lpstr>ALL WRITE ROUND ROBIN</vt:lpstr>
      <vt:lpstr>At the end of the next task you will all answer these questions in your books.</vt:lpstr>
      <vt:lpstr>LEARNING OUTCOMES</vt:lpstr>
      <vt:lpstr>GATHERING INFORMATION</vt:lpstr>
      <vt:lpstr>On your whiteboards answer these questions.</vt:lpstr>
      <vt:lpstr>LEARNING OUTCOMES</vt:lpstr>
      <vt:lpstr>Slide 9</vt:lpstr>
      <vt:lpstr>USE THE INFORMATION TO CREATE A STORY BOARD FOR THE PEASANTS’ REVOLT</vt:lpstr>
      <vt:lpstr>LEARNING OUTCOMES</vt:lpstr>
      <vt:lpstr>Slide 12</vt:lpstr>
      <vt:lpstr>Slide 13</vt:lpstr>
      <vt:lpstr>DIAMOND RANKING ACTIVITY</vt:lpstr>
      <vt:lpstr>SELF - ASSESSMENT</vt:lpstr>
      <vt:lpstr>PLENARY: ON WHITE BOARDS</vt:lpstr>
    </vt:vector>
  </TitlesOfParts>
  <Company>The Co-Operative Academy of Manchester</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Ramesys</dc:creator>
  <cp:lastModifiedBy>Ramesys</cp:lastModifiedBy>
  <cp:revision>17</cp:revision>
  <dcterms:created xsi:type="dcterms:W3CDTF">2012-06-20T14:55:29Z</dcterms:created>
  <dcterms:modified xsi:type="dcterms:W3CDTF">2012-07-06T15:13:27Z</dcterms:modified>
</cp:coreProperties>
</file>