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57" r:id="rId4"/>
    <p:sldId id="271" r:id="rId5"/>
    <p:sldId id="272" r:id="rId6"/>
    <p:sldId id="273" r:id="rId7"/>
    <p:sldId id="270" r:id="rId8"/>
    <p:sldId id="274" r:id="rId9"/>
    <p:sldId id="258" r:id="rId10"/>
    <p:sldId id="275" r:id="rId11"/>
    <p:sldId id="262" r:id="rId12"/>
    <p:sldId id="276" r:id="rId13"/>
    <p:sldId id="264" r:id="rId14"/>
    <p:sldId id="279" r:id="rId15"/>
    <p:sldId id="278" r:id="rId16"/>
    <p:sldId id="259" r:id="rId17"/>
    <p:sldId id="268" r:id="rId18"/>
    <p:sldId id="2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85895-EED6-4446-804A-C145D93BFC19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44CF0-1AA1-4C4A-8948-97DCF3FB23C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17FCB-4687-466D-B9B6-2EAC20FCC4B5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517FCB-4687-466D-B9B6-2EAC20FCC4B5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CCD67F-B91E-4C0A-A4DC-C73165E9760E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3545B-32DD-49A7-A280-41E980269523}" type="datetimeFigureOut">
              <a:rPr lang="en-GB" smtClean="0"/>
              <a:pPr/>
              <a:t>04/07/2012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2BE0-7976-4901-B85D-F2B4FFF617A0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332656"/>
            <a:ext cx="7772400" cy="175562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l"/>
            <a:r>
              <a:rPr lang="en-GB" b="1" u="sng" dirty="0" smtClean="0"/>
              <a:t>Monday 9</a:t>
            </a:r>
            <a:r>
              <a:rPr lang="en-GB" b="1" u="sng" baseline="30000" dirty="0" smtClean="0"/>
              <a:t>th</a:t>
            </a:r>
            <a:r>
              <a:rPr lang="en-GB" b="1" u="sng" dirty="0" smtClean="0"/>
              <a:t> July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>LO</a:t>
            </a:r>
            <a:r>
              <a:rPr lang="en-GB" b="1" dirty="0" smtClean="0"/>
              <a:t>: to be able to </a:t>
            </a:r>
            <a:r>
              <a:rPr lang="en-GB" b="1" dirty="0" smtClean="0"/>
              <a:t>how the Peasants felt in </a:t>
            </a:r>
            <a:r>
              <a:rPr lang="en-GB" b="1" dirty="0" smtClean="0"/>
              <a:t>1381.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2204864"/>
            <a:ext cx="8064896" cy="3456384"/>
          </a:xfrm>
        </p:spPr>
        <p:txBody>
          <a:bodyPr>
            <a:normAutofit/>
          </a:bodyPr>
          <a:lstStyle/>
          <a:p>
            <a:pPr algn="l"/>
            <a:r>
              <a:rPr lang="en-GB" b="1" u="sng" dirty="0" smtClean="0">
                <a:solidFill>
                  <a:schemeClr val="tx1"/>
                </a:solidFill>
              </a:rPr>
              <a:t>Literacy starter:</a:t>
            </a:r>
            <a:endParaRPr lang="en-GB" b="1" u="sng" dirty="0" smtClean="0">
              <a:solidFill>
                <a:schemeClr val="tx1"/>
              </a:solidFill>
            </a:endParaRPr>
          </a:p>
          <a:p>
            <a:pPr algn="l"/>
            <a:r>
              <a:rPr lang="en-GB" b="1" dirty="0" smtClean="0">
                <a:solidFill>
                  <a:schemeClr val="tx1"/>
                </a:solidFill>
              </a:rPr>
              <a:t>How many words can you make using only the letters in the word PEASANT?</a:t>
            </a:r>
          </a:p>
          <a:p>
            <a:pPr algn="l"/>
            <a:r>
              <a:rPr lang="en-GB" b="1" dirty="0" smtClean="0">
                <a:solidFill>
                  <a:schemeClr val="accent1"/>
                </a:solidFill>
              </a:rPr>
              <a:t>Core</a:t>
            </a:r>
            <a:r>
              <a:rPr lang="en-GB" b="1" dirty="0" smtClean="0">
                <a:solidFill>
                  <a:schemeClr val="tx1"/>
                </a:solidFill>
              </a:rPr>
              <a:t> = 0 – 5 words</a:t>
            </a:r>
          </a:p>
          <a:p>
            <a:pPr algn="l"/>
            <a:r>
              <a:rPr lang="en-GB" b="1" dirty="0" smtClean="0">
                <a:solidFill>
                  <a:srgbClr val="00B050"/>
                </a:solidFill>
              </a:rPr>
              <a:t>Extension</a:t>
            </a:r>
            <a:r>
              <a:rPr lang="en-GB" b="1" dirty="0" smtClean="0">
                <a:solidFill>
                  <a:schemeClr val="tx1"/>
                </a:solidFill>
              </a:rPr>
              <a:t> = 6 – 10 words</a:t>
            </a:r>
          </a:p>
          <a:p>
            <a:pPr algn="l"/>
            <a:r>
              <a:rPr lang="en-GB" b="1" dirty="0" smtClean="0">
                <a:solidFill>
                  <a:srgbClr val="7030A0"/>
                </a:solidFill>
              </a:rPr>
              <a:t>Killer</a:t>
            </a:r>
            <a:r>
              <a:rPr lang="en-GB" b="1" dirty="0" smtClean="0">
                <a:solidFill>
                  <a:schemeClr val="tx1"/>
                </a:solidFill>
              </a:rPr>
              <a:t> = 11+ words</a:t>
            </a:r>
            <a:endParaRPr lang="en-GB" b="1" dirty="0" smtClean="0">
              <a:solidFill>
                <a:schemeClr val="tx1"/>
              </a:solidFill>
            </a:endParaRPr>
          </a:p>
          <a:p>
            <a:pPr algn="l"/>
            <a:endParaRPr lang="en-GB" b="1" dirty="0" smtClean="0">
              <a:solidFill>
                <a:schemeClr val="tx1"/>
              </a:solidFill>
            </a:endParaRPr>
          </a:p>
          <a:p>
            <a:pPr algn="l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37" y="5849937"/>
            <a:ext cx="19732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6021288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5949280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/>
              <a:t>Why are these problems upsetting the peasants?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FCB4E-C3FD-4362-8CB2-ECA4AE6C5A7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23528" y="1268760"/>
            <a:ext cx="820891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 smtClean="0">
                <a:latin typeface="Comic Sans MS" pitchFamily="66" charset="0"/>
              </a:rPr>
              <a:t>As a </a:t>
            </a:r>
            <a:r>
              <a:rPr lang="es-ES_tradnl" sz="2800" b="1" dirty="0" err="1" smtClean="0">
                <a:latin typeface="Comic Sans MS" pitchFamily="66" charset="0"/>
              </a:rPr>
              <a:t>table</a:t>
            </a:r>
            <a:r>
              <a:rPr lang="es-ES_tradnl" sz="2800" b="1" dirty="0" smtClean="0">
                <a:latin typeface="Comic Sans MS" pitchFamily="66" charset="0"/>
              </a:rPr>
              <a:t>, </a:t>
            </a:r>
            <a:r>
              <a:rPr lang="es-ES_tradnl" sz="2800" b="1" dirty="0" err="1" smtClean="0">
                <a:latin typeface="Comic Sans MS" pitchFamily="66" charset="0"/>
              </a:rPr>
              <a:t>agree</a:t>
            </a:r>
            <a:r>
              <a:rPr lang="es-ES_tradnl" sz="2800" b="1" dirty="0" smtClean="0">
                <a:latin typeface="Comic Sans MS" pitchFamily="66" charset="0"/>
              </a:rPr>
              <a:t> and </a:t>
            </a:r>
            <a:r>
              <a:rPr lang="es-ES_tradnl" sz="2800" b="1" dirty="0" err="1" smtClean="0">
                <a:latin typeface="Comic Sans MS" pitchFamily="66" charset="0"/>
              </a:rPr>
              <a:t>list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the</a:t>
            </a:r>
            <a:r>
              <a:rPr lang="es-ES_tradnl" sz="2800" b="1" dirty="0" smtClean="0">
                <a:latin typeface="Comic Sans MS" pitchFamily="66" charset="0"/>
              </a:rPr>
              <a:t> top 3 </a:t>
            </a:r>
            <a:r>
              <a:rPr lang="es-ES_tradnl" sz="2800" b="1" dirty="0" err="1" smtClean="0">
                <a:latin typeface="Comic Sans MS" pitchFamily="66" charset="0"/>
              </a:rPr>
              <a:t>Peasants</a:t>
            </a:r>
            <a:r>
              <a:rPr lang="es-ES_tradnl" sz="2800" b="1" dirty="0" smtClean="0">
                <a:latin typeface="Comic Sans MS" pitchFamily="66" charset="0"/>
              </a:rPr>
              <a:t>’ </a:t>
            </a:r>
            <a:r>
              <a:rPr lang="es-ES_tradnl" sz="2800" b="1" dirty="0" err="1" smtClean="0">
                <a:latin typeface="Comic Sans MS" pitchFamily="66" charset="0"/>
              </a:rPr>
              <a:t>problems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following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the</a:t>
            </a:r>
            <a:r>
              <a:rPr lang="es-ES_tradnl" sz="2800" b="1" dirty="0" smtClean="0">
                <a:latin typeface="Comic Sans MS" pitchFamily="66" charset="0"/>
              </a:rPr>
              <a:t> Black </a:t>
            </a:r>
            <a:r>
              <a:rPr lang="es-ES_tradnl" sz="2800" b="1" dirty="0" err="1" smtClean="0">
                <a:latin typeface="Comic Sans MS" pitchFamily="66" charset="0"/>
              </a:rPr>
              <a:t>Death</a:t>
            </a:r>
            <a:r>
              <a:rPr lang="es-ES_tradnl" sz="2800" b="1" dirty="0" smtClean="0">
                <a:latin typeface="Comic Sans MS" pitchFamily="66" charset="0"/>
              </a:rPr>
              <a:t>. </a:t>
            </a:r>
            <a:r>
              <a:rPr lang="es-ES_tradnl" sz="2800" b="1" dirty="0" err="1" smtClean="0">
                <a:latin typeface="Comic Sans MS" pitchFamily="66" charset="0"/>
              </a:rPr>
              <a:t>One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person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should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write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the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answers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on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the</a:t>
            </a:r>
            <a:r>
              <a:rPr lang="es-ES_tradnl" sz="2800" b="1" dirty="0" smtClean="0">
                <a:latin typeface="Comic Sans MS" pitchFamily="66" charset="0"/>
              </a:rPr>
              <a:t> mini </a:t>
            </a:r>
            <a:r>
              <a:rPr lang="es-ES_tradnl" sz="2800" b="1" dirty="0" err="1" smtClean="0">
                <a:latin typeface="Comic Sans MS" pitchFamily="66" charset="0"/>
              </a:rPr>
              <a:t>whiteboard</a:t>
            </a:r>
            <a:r>
              <a:rPr lang="es-ES_tradnl" sz="2800" b="1" dirty="0" smtClean="0">
                <a:latin typeface="Comic Sans MS" pitchFamily="66" charset="0"/>
              </a:rPr>
              <a:t> and </a:t>
            </a:r>
            <a:r>
              <a:rPr lang="es-ES_tradnl" sz="2800" b="1" dirty="0" err="1" smtClean="0">
                <a:latin typeface="Comic Sans MS" pitchFamily="66" charset="0"/>
              </a:rPr>
              <a:t>be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prepared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to</a:t>
            </a:r>
            <a:r>
              <a:rPr lang="es-ES_tradnl" sz="2800" b="1" dirty="0" smtClean="0">
                <a:latin typeface="Comic Sans MS" pitchFamily="66" charset="0"/>
              </a:rPr>
              <a:t> share </a:t>
            </a:r>
            <a:r>
              <a:rPr lang="es-ES_tradnl" sz="2800" b="1" dirty="0" err="1" smtClean="0">
                <a:latin typeface="Comic Sans MS" pitchFamily="66" charset="0"/>
              </a:rPr>
              <a:t>them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with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the</a:t>
            </a:r>
            <a:r>
              <a:rPr lang="es-ES_tradnl" sz="2800" b="1" dirty="0" smtClean="0">
                <a:latin typeface="Comic Sans MS" pitchFamily="66" charset="0"/>
              </a:rPr>
              <a:t> </a:t>
            </a:r>
            <a:r>
              <a:rPr lang="es-ES_tradnl" sz="2800" b="1" dirty="0" err="1" smtClean="0">
                <a:latin typeface="Comic Sans MS" pitchFamily="66" charset="0"/>
              </a:rPr>
              <a:t>class</a:t>
            </a:r>
            <a:r>
              <a:rPr lang="es-ES_tradnl" sz="2800" b="1" dirty="0" smtClean="0">
                <a:latin typeface="Comic Sans MS" pitchFamily="66" charset="0"/>
              </a:rPr>
              <a:t>.</a:t>
            </a:r>
          </a:p>
          <a:p>
            <a:endParaRPr lang="es-ES_tradnl" sz="2800" b="1" dirty="0" smtClean="0">
              <a:latin typeface="Comic Sans MS" pitchFamily="66" charset="0"/>
            </a:endParaRPr>
          </a:p>
          <a:p>
            <a:endParaRPr lang="es-ES_tradnl" sz="2800" b="1" dirty="0" smtClean="0">
              <a:latin typeface="Comic Sans MS" pitchFamily="66" charset="0"/>
            </a:endParaRPr>
          </a:p>
          <a:p>
            <a:r>
              <a:rPr lang="es-ES_tradnl" sz="2800" b="1" dirty="0" smtClean="0">
                <a:latin typeface="Comic Sans MS" pitchFamily="66" charset="0"/>
              </a:rPr>
              <a:t>1.</a:t>
            </a:r>
          </a:p>
          <a:p>
            <a:endParaRPr lang="es-ES_tradnl" sz="2800" b="1" dirty="0" smtClean="0">
              <a:latin typeface="Comic Sans MS" pitchFamily="66" charset="0"/>
            </a:endParaRPr>
          </a:p>
          <a:p>
            <a:r>
              <a:rPr lang="es-ES_tradnl" sz="2800" b="1" dirty="0" smtClean="0">
                <a:latin typeface="Comic Sans MS" pitchFamily="66" charset="0"/>
              </a:rPr>
              <a:t>2.</a:t>
            </a:r>
          </a:p>
          <a:p>
            <a:endParaRPr lang="es-ES_tradnl" sz="2800" b="1" dirty="0" smtClean="0">
              <a:latin typeface="Comic Sans MS" pitchFamily="66" charset="0"/>
            </a:endParaRPr>
          </a:p>
          <a:p>
            <a:r>
              <a:rPr lang="es-ES_tradnl" sz="2800" b="1" dirty="0" smtClean="0">
                <a:latin typeface="Comic Sans MS" pitchFamily="66" charset="0"/>
              </a:rPr>
              <a:t>3.</a:t>
            </a:r>
          </a:p>
          <a:p>
            <a:endParaRPr lang="es-ES_tradnl" sz="2800" b="1" dirty="0" smtClean="0">
              <a:latin typeface="Comic Sans MS" pitchFamily="66" charset="0"/>
            </a:endParaRPr>
          </a:p>
          <a:p>
            <a:endParaRPr lang="es-ES_tradnl" sz="28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2800" b="1" dirty="0" smtClean="0"/>
              <a:t>Mini plenary: Why </a:t>
            </a:r>
            <a:r>
              <a:rPr lang="en-GB" sz="2800" b="1" dirty="0" smtClean="0"/>
              <a:t>were the peasants so unhappy in 1381</a:t>
            </a:r>
            <a:r>
              <a:rPr lang="en-GB" sz="2800" b="1" dirty="0" smtClean="0"/>
              <a:t>? - sheet</a:t>
            </a:r>
            <a:endParaRPr lang="en-GB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836713"/>
          <a:ext cx="9144000" cy="5967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93"/>
                <a:gridCol w="2760307"/>
                <a:gridCol w="2771800"/>
              </a:tblGrid>
              <a:tr h="876271">
                <a:tc>
                  <a:txBody>
                    <a:bodyPr/>
                    <a:lstStyle/>
                    <a:p>
                      <a:r>
                        <a:rPr lang="en-GB" dirty="0" smtClean="0"/>
                        <a:t>PROBLEM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Why it upset the peasants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What could the king do about</a:t>
                      </a:r>
                      <a:r>
                        <a:rPr lang="en-GB" baseline="0" dirty="0" smtClean="0"/>
                        <a:t> it?</a:t>
                      </a:r>
                      <a:endParaRPr lang="en-GB" dirty="0"/>
                    </a:p>
                  </a:txBody>
                  <a:tcPr/>
                </a:tc>
              </a:tr>
              <a:tr h="747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Comic Sans MS" pitchFamily="66" charset="0"/>
                        </a:rPr>
                        <a:t>The French are attacking towns only 20 miles from where we live.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5181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Comic Sans MS" pitchFamily="66" charset="0"/>
                        </a:rPr>
                        <a:t>And the government has collected 5 taxes in 4 years. We used to pay tax once every 3 or 4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499222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 smtClean="0">
                          <a:latin typeface="Comic Sans MS" pitchFamily="66" charset="0"/>
                        </a:rPr>
                        <a:t>The latest tax is another POLL TAX. Everyone pays the same – lords and villagers. </a:t>
                      </a:r>
                    </a:p>
                    <a:p>
                      <a:pPr algn="ctr"/>
                      <a:r>
                        <a:rPr lang="en-GB" sz="1600" b="1" dirty="0" smtClean="0">
                          <a:latin typeface="Comic Sans MS" pitchFamily="66" charset="0"/>
                        </a:rPr>
                        <a:t>And it’s 3 times higher than the last 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9370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1" dirty="0" smtClean="0">
                          <a:latin typeface="Comic Sans MS" pitchFamily="66" charset="0"/>
                        </a:rPr>
                        <a:t>Things were a bit better after the Black Death but now wages are really low again.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655910">
                <a:tc>
                  <a:txBody>
                    <a:bodyPr/>
                    <a:lstStyle/>
                    <a:p>
                      <a:r>
                        <a:rPr lang="en-GB" sz="1600" b="1" dirty="0" smtClean="0">
                          <a:latin typeface="Comic Sans MS" pitchFamily="66" charset="0"/>
                        </a:rPr>
                        <a:t>We still have to do two days unpaid labour work for the lord.</a:t>
                      </a:r>
                      <a:endParaRPr lang="en-GB" sz="1600" b="1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260648"/>
            <a:ext cx="7772400" cy="95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Learning Outcomes</a:t>
            </a:r>
            <a:endParaRPr kumimoji="0" lang="en-GB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28600" y="1295400"/>
          <a:ext cx="8534400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Core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Extension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Killer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84832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give reasons why the peasants were angry with the king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explain the different problems in England in 1381</a:t>
                      </a:r>
                      <a:endParaRPr lang="fr-FR" sz="2400" b="1" baseline="0" dirty="0" smtClean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say which was the most important point which upset the peasants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COMPLAINTS CONTINUUM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836712"/>
            <a:ext cx="4038600" cy="53285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Which were the most serious complaints?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Which were the least serious complaints?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In pairs agree to an order and then both of you organise them onto a continuum on a clean page of your exercise book </a:t>
            </a:r>
            <a:endParaRPr lang="en-GB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4048" y="1052736"/>
            <a:ext cx="0" cy="5472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908720"/>
            <a:ext cx="26642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Most serious complaint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165304"/>
            <a:ext cx="26642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Least serious complaint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COMPLAINTS CONTINUUM</a:t>
            </a:r>
            <a:endParaRPr lang="en-GB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836712"/>
            <a:ext cx="4038600" cy="53285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smtClean="0"/>
              <a:t>Which were the most serious complaints?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Which were the least serious complaints?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In pairs agree to an order and then both of you organise them onto a continuum on a clean page of your exercise book </a:t>
            </a:r>
            <a:endParaRPr lang="en-GB" b="1" dirty="0" smtClean="0"/>
          </a:p>
          <a:p>
            <a:pPr>
              <a:buNone/>
            </a:pPr>
            <a:r>
              <a:rPr lang="en-GB" b="1" dirty="0" smtClean="0">
                <a:solidFill>
                  <a:srgbClr val="00B050"/>
                </a:solidFill>
              </a:rPr>
              <a:t>Extension</a:t>
            </a:r>
            <a:r>
              <a:rPr lang="en-GB" b="1" dirty="0" smtClean="0"/>
              <a:t> – write a short paragraph, explaining your order (level 5-6)</a:t>
            </a:r>
            <a:endParaRPr lang="en-GB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004048" y="1052736"/>
            <a:ext cx="0" cy="54726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20072" y="908720"/>
            <a:ext cx="26642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Most serious complaint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4088" y="6165304"/>
            <a:ext cx="26642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Least serious complaint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1916832"/>
            <a:ext cx="34563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err="1" smtClean="0">
                <a:latin typeface="Comic Sans MS" pitchFamily="66" charset="0"/>
              </a:rPr>
              <a:t>Same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tax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for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all</a:t>
            </a:r>
            <a:endParaRPr lang="es-ES_tradnl" sz="2600" b="1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36096" y="2564904"/>
            <a:ext cx="34563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err="1" smtClean="0">
                <a:latin typeface="Comic Sans MS" pitchFamily="66" charset="0"/>
              </a:rPr>
              <a:t>Higher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taxes</a:t>
            </a:r>
            <a:endParaRPr lang="es-ES_tradnl" sz="2600" b="1" dirty="0"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3284984"/>
            <a:ext cx="3456384" cy="8925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smtClean="0">
                <a:latin typeface="Comic Sans MS" pitchFamily="66" charset="0"/>
              </a:rPr>
              <a:t>More </a:t>
            </a:r>
            <a:r>
              <a:rPr lang="es-ES_tradnl" sz="2600" b="1" dirty="0" err="1" smtClean="0">
                <a:latin typeface="Comic Sans MS" pitchFamily="66" charset="0"/>
              </a:rPr>
              <a:t>frequent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taxes</a:t>
            </a:r>
            <a:endParaRPr lang="es-ES_tradnl" sz="2600" b="1" dirty="0">
              <a:latin typeface="Comic Sans MS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36096" y="4365104"/>
            <a:ext cx="34563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smtClean="0">
                <a:latin typeface="Comic Sans MS" pitchFamily="66" charset="0"/>
              </a:rPr>
              <a:t>2 </a:t>
            </a:r>
            <a:r>
              <a:rPr lang="es-ES_tradnl" sz="2600" b="1" dirty="0" err="1" smtClean="0">
                <a:latin typeface="Comic Sans MS" pitchFamily="66" charset="0"/>
              </a:rPr>
              <a:t>days</a:t>
            </a:r>
            <a:r>
              <a:rPr lang="es-ES_tradnl" sz="2600" b="1" dirty="0" smtClean="0">
                <a:latin typeface="Comic Sans MS" pitchFamily="66" charset="0"/>
              </a:rPr>
              <a:t> free </a:t>
            </a:r>
            <a:r>
              <a:rPr lang="es-ES_tradnl" sz="2600" b="1" dirty="0" err="1" smtClean="0">
                <a:latin typeface="Comic Sans MS" pitchFamily="66" charset="0"/>
              </a:rPr>
              <a:t>work</a:t>
            </a:r>
            <a:endParaRPr lang="es-ES_tradnl" sz="2600" b="1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36096" y="4941168"/>
            <a:ext cx="34563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err="1" smtClean="0">
                <a:latin typeface="Comic Sans MS" pitchFamily="66" charset="0"/>
              </a:rPr>
              <a:t>Low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wages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again</a:t>
            </a:r>
            <a:endParaRPr lang="es-ES_tradnl" sz="2600" b="1" dirty="0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6096" y="1268760"/>
            <a:ext cx="3456384" cy="49244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_tradnl" sz="2600" b="1" dirty="0" err="1" smtClean="0">
                <a:latin typeface="Comic Sans MS" pitchFamily="66" charset="0"/>
              </a:rPr>
              <a:t>French</a:t>
            </a:r>
            <a:r>
              <a:rPr lang="es-ES_tradnl" sz="2600" b="1" dirty="0" smtClean="0">
                <a:latin typeface="Comic Sans MS" pitchFamily="66" charset="0"/>
              </a:rPr>
              <a:t> </a:t>
            </a:r>
            <a:r>
              <a:rPr lang="es-ES_tradnl" sz="2600" b="1" dirty="0" err="1" smtClean="0">
                <a:latin typeface="Comic Sans MS" pitchFamily="66" charset="0"/>
              </a:rPr>
              <a:t>attack</a:t>
            </a:r>
            <a:endParaRPr lang="es-ES_tradnl" sz="26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260648"/>
            <a:ext cx="7772400" cy="95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Learning Outcomes</a:t>
            </a:r>
            <a:endParaRPr kumimoji="0" lang="en-GB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28600" y="1295400"/>
          <a:ext cx="8534400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Core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Extension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Killer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84832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give reasons why the peasants were angry with the king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explain the different problems in England in 1381</a:t>
                      </a:r>
                      <a:endParaRPr lang="fr-FR" sz="2400" b="1" baseline="0" dirty="0" smtClean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say which was the most important point which upset the peasants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675" y="3789363"/>
            <a:ext cx="2124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Who’s to blame for the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779753-DDBE-4B75-99C8-8FC5653C928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Cloud Callout 8"/>
          <p:cNvSpPr/>
          <p:nvPr/>
        </p:nvSpPr>
        <p:spPr>
          <a:xfrm>
            <a:off x="323850" y="1125538"/>
            <a:ext cx="3511550" cy="3240087"/>
          </a:xfrm>
          <a:prstGeom prst="cloudCallout">
            <a:avLst>
              <a:gd name="adj1" fmla="val 26666"/>
              <a:gd name="adj2" fmla="val 5269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200" b="1" dirty="0">
                <a:latin typeface="Comic Sans MS" pitchFamily="66" charset="0"/>
              </a:rPr>
              <a:t>This is not the fault of our King, Richard II. He’s only 14... it’s the fault of those evil swine who advise him</a:t>
            </a:r>
            <a:r>
              <a:rPr lang="en-GB" sz="2400" dirty="0"/>
              <a:t>!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3924300" y="1866900"/>
            <a:ext cx="1511300" cy="1176338"/>
          </a:xfrm>
          <a:prstGeom prst="cloudCallout">
            <a:avLst>
              <a:gd name="adj1" fmla="val -32016"/>
              <a:gd name="adj2" fmla="val 8525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>
                <a:latin typeface="Comic Sans MS" pitchFamily="66" charset="0"/>
              </a:rPr>
              <a:t>You’re right!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795963" y="1412875"/>
            <a:ext cx="2840037" cy="1800225"/>
          </a:xfrm>
          <a:prstGeom prst="cloudCallout">
            <a:avLst>
              <a:gd name="adj1" fmla="val -59612"/>
              <a:gd name="adj2" fmla="val 6042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defRPr/>
            </a:pPr>
            <a:endParaRPr lang="en-GB" dirty="0"/>
          </a:p>
        </p:txBody>
      </p:sp>
      <p:sp>
        <p:nvSpPr>
          <p:cNvPr id="7176" name="TextBox 12"/>
          <p:cNvSpPr txBox="1">
            <a:spLocks noChangeArrowheads="1"/>
          </p:cNvSpPr>
          <p:nvPr/>
        </p:nvSpPr>
        <p:spPr bwMode="auto">
          <a:xfrm>
            <a:off x="5768975" y="1557338"/>
            <a:ext cx="295275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b="1" dirty="0">
                <a:latin typeface="Comic Sans MS" pitchFamily="66" charset="0"/>
              </a:rPr>
              <a:t>Down with</a:t>
            </a:r>
          </a:p>
          <a:p>
            <a:pPr algn="ctr"/>
            <a:r>
              <a:rPr lang="en-GB" b="1" u="sng" dirty="0">
                <a:latin typeface="Comic Sans MS" pitchFamily="66" charset="0"/>
              </a:rPr>
              <a:t>Simon of Sudbury </a:t>
            </a:r>
          </a:p>
          <a:p>
            <a:pPr algn="ctr"/>
            <a:r>
              <a:rPr lang="en-GB" b="1" dirty="0">
                <a:latin typeface="Comic Sans MS" pitchFamily="66" charset="0"/>
              </a:rPr>
              <a:t>who made the law!</a:t>
            </a:r>
          </a:p>
          <a:p>
            <a:pPr algn="ctr"/>
            <a:r>
              <a:rPr lang="en-GB" b="1" dirty="0">
                <a:latin typeface="Comic Sans MS" pitchFamily="66" charset="0"/>
              </a:rPr>
              <a:t>(He’s Lord Chancellor and Archbishop of Canterbury</a:t>
            </a:r>
            <a:r>
              <a:rPr lang="en-GB" dirty="0"/>
              <a:t>)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652120" y="3501008"/>
            <a:ext cx="3187700" cy="1176338"/>
          </a:xfrm>
          <a:prstGeom prst="cloudCallout">
            <a:avLst>
              <a:gd name="adj1" fmla="val -116576"/>
              <a:gd name="adj2" fmla="val 44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7178" name="TextBox 14"/>
          <p:cNvSpPr txBox="1">
            <a:spLocks noChangeArrowheads="1"/>
          </p:cNvSpPr>
          <p:nvPr/>
        </p:nvSpPr>
        <p:spPr bwMode="auto">
          <a:xfrm>
            <a:off x="5795963" y="3573463"/>
            <a:ext cx="27955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algn="ctr"/>
            <a:r>
              <a:rPr lang="en-GB" b="1" dirty="0">
                <a:latin typeface="Comic Sans MS" pitchFamily="66" charset="0"/>
              </a:rPr>
              <a:t>Shame on that foul pig </a:t>
            </a:r>
            <a:r>
              <a:rPr lang="en-GB" b="1" u="sng" dirty="0">
                <a:latin typeface="Comic Sans MS" pitchFamily="66" charset="0"/>
              </a:rPr>
              <a:t>John of Gaunt</a:t>
            </a:r>
            <a:r>
              <a:rPr lang="en-GB" b="1" dirty="0">
                <a:latin typeface="Comic Sans MS" pitchFamily="66" charset="0"/>
              </a:rPr>
              <a:t> who persuaded the king to agree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5508625" y="4724400"/>
            <a:ext cx="3239839" cy="2133600"/>
          </a:xfrm>
          <a:prstGeom prst="cloudCallout">
            <a:avLst>
              <a:gd name="adj1" fmla="val -56593"/>
              <a:gd name="adj2" fmla="val -7795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defRPr/>
            </a:pPr>
            <a:endParaRPr lang="en-GB" dirty="0"/>
          </a:p>
        </p:txBody>
      </p:sp>
      <p:sp>
        <p:nvSpPr>
          <p:cNvPr id="7180" name="TextBox 16"/>
          <p:cNvSpPr txBox="1">
            <a:spLocks noChangeArrowheads="1"/>
          </p:cNvSpPr>
          <p:nvPr/>
        </p:nvSpPr>
        <p:spPr bwMode="auto">
          <a:xfrm>
            <a:off x="5749925" y="4935538"/>
            <a:ext cx="278606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dirty="0"/>
              <a:t>A </a:t>
            </a:r>
            <a:r>
              <a:rPr lang="en-GB" sz="2000" b="1" dirty="0">
                <a:latin typeface="Comic Sans MS" pitchFamily="66" charset="0"/>
              </a:rPr>
              <a:t>curse on </a:t>
            </a:r>
            <a:r>
              <a:rPr lang="en-GB" sz="2000" b="1" u="sng" dirty="0">
                <a:latin typeface="Comic Sans MS" pitchFamily="66" charset="0"/>
              </a:rPr>
              <a:t>Robert of Hales </a:t>
            </a:r>
            <a:r>
              <a:rPr lang="en-GB" sz="2000" b="1" dirty="0">
                <a:latin typeface="Comic Sans MS" pitchFamily="66" charset="0"/>
              </a:rPr>
              <a:t>who looks after England’s treasure – our money!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GB" b="1" dirty="0" smtClean="0"/>
              <a:t>PLENARY</a:t>
            </a:r>
            <a:endParaRPr lang="en-GB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57944" t="50588" r="26965" b="19528"/>
          <a:stretch>
            <a:fillRect/>
          </a:stretch>
        </p:blipFill>
        <p:spPr bwMode="auto">
          <a:xfrm>
            <a:off x="467544" y="3140968"/>
            <a:ext cx="273630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ular Callout 3"/>
          <p:cNvSpPr/>
          <p:nvPr/>
        </p:nvSpPr>
        <p:spPr>
          <a:xfrm>
            <a:off x="2483768" y="1556792"/>
            <a:ext cx="6480720" cy="4176464"/>
          </a:xfrm>
          <a:prstGeom prst="wedgeRectCallout">
            <a:avLst>
              <a:gd name="adj1" fmla="val -61348"/>
              <a:gd name="adj2" fmla="val -6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 smtClean="0">
                <a:latin typeface="Comic Sans MS" pitchFamily="66" charset="0"/>
              </a:rPr>
              <a:t>It’s no good doing nothing about all these problems.</a:t>
            </a:r>
          </a:p>
          <a:p>
            <a:endParaRPr lang="en-GB" sz="2400" b="1" dirty="0" smtClean="0">
              <a:latin typeface="Comic Sans MS" pitchFamily="66" charset="0"/>
            </a:endParaRPr>
          </a:p>
          <a:p>
            <a:r>
              <a:rPr lang="en-GB" sz="2400" b="1" u="sng" dirty="0" smtClean="0">
                <a:latin typeface="Comic Sans MS" pitchFamily="66" charset="0"/>
              </a:rPr>
              <a:t>Question: </a:t>
            </a:r>
            <a:r>
              <a:rPr lang="en-GB" sz="2400" b="1" dirty="0" smtClean="0">
                <a:latin typeface="Comic Sans MS" pitchFamily="66" charset="0"/>
              </a:rPr>
              <a:t>If </a:t>
            </a:r>
            <a:r>
              <a:rPr lang="en-GB" sz="2400" b="1" dirty="0" smtClean="0">
                <a:latin typeface="Comic Sans MS" pitchFamily="66" charset="0"/>
              </a:rPr>
              <a:t>you were a peasant in 1381 how would you try to solve them?</a:t>
            </a:r>
          </a:p>
          <a:p>
            <a:endParaRPr lang="en-GB" sz="2400" b="1" dirty="0" smtClean="0">
              <a:latin typeface="Comic Sans MS" pitchFamily="66" charset="0"/>
            </a:endParaRPr>
          </a:p>
          <a:p>
            <a:r>
              <a:rPr lang="en-GB" sz="2400" b="1" dirty="0" smtClean="0">
                <a:latin typeface="Comic Sans MS" pitchFamily="66" charset="0"/>
              </a:rPr>
              <a:t>“If I was a peasant in 1381 </a:t>
            </a:r>
            <a:r>
              <a:rPr lang="en-GB" sz="2400" b="1" dirty="0" smtClean="0">
                <a:latin typeface="Comic Sans MS" pitchFamily="66" charset="0"/>
              </a:rPr>
              <a:t>firstly I </a:t>
            </a:r>
            <a:r>
              <a:rPr lang="en-GB" sz="2400" b="1" dirty="0" smtClean="0">
                <a:latin typeface="Comic Sans MS" pitchFamily="66" charset="0"/>
              </a:rPr>
              <a:t>would </a:t>
            </a:r>
            <a:r>
              <a:rPr lang="en-GB" sz="2400" b="1" dirty="0" smtClean="0">
                <a:latin typeface="Comic Sans MS" pitchFamily="66" charset="0"/>
              </a:rPr>
              <a:t>….. The effect of this would be....</a:t>
            </a:r>
          </a:p>
          <a:p>
            <a:endParaRPr lang="en-GB" sz="2400" b="1" dirty="0" smtClean="0">
              <a:latin typeface="Comic Sans MS" pitchFamily="66" charset="0"/>
            </a:endParaRPr>
          </a:p>
          <a:p>
            <a:r>
              <a:rPr lang="en-GB" sz="2400" b="1" dirty="0" smtClean="0">
                <a:latin typeface="Comic Sans MS" pitchFamily="66" charset="0"/>
              </a:rPr>
              <a:t>Secondly I would... </a:t>
            </a:r>
            <a:r>
              <a:rPr lang="en-GB" sz="2400" b="1" dirty="0" smtClean="0">
                <a:latin typeface="Comic Sans MS" pitchFamily="66" charset="0"/>
              </a:rPr>
              <a:t>b</a:t>
            </a:r>
            <a:r>
              <a:rPr lang="en-GB" sz="2400" b="1" dirty="0" smtClean="0">
                <a:latin typeface="Comic Sans MS" pitchFamily="66" charset="0"/>
              </a:rPr>
              <a:t>ecause...”</a:t>
            </a:r>
            <a:endParaRPr lang="en-GB" sz="2400" b="1" dirty="0" smtClean="0">
              <a:latin typeface="Comic Sans MS" pitchFamily="66" charset="0"/>
            </a:endParaRPr>
          </a:p>
          <a:p>
            <a:pPr algn="ctr"/>
            <a:endParaRPr lang="en-GB" b="1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/>
              <a:t>I’m a peasant and I’m upset with the king </a:t>
            </a:r>
            <a:r>
              <a:rPr lang="en-GB" b="1" smtClean="0"/>
              <a:t>because </a:t>
            </a:r>
            <a:r>
              <a:rPr lang="en-GB" b="1" smtClean="0"/>
              <a:t>…(Extra)</a:t>
            </a:r>
            <a:endParaRPr lang="en-GB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27168" t="38390" r="26764" b="19528"/>
          <a:stretch>
            <a:fillRect/>
          </a:stretch>
        </p:blipFill>
        <p:spPr bwMode="auto">
          <a:xfrm>
            <a:off x="323528" y="1412776"/>
            <a:ext cx="835292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xplosion 2 4"/>
          <p:cNvSpPr/>
          <p:nvPr/>
        </p:nvSpPr>
        <p:spPr>
          <a:xfrm>
            <a:off x="0" y="1124744"/>
            <a:ext cx="9144000" cy="573325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ROLE PLAY</a:t>
            </a:r>
          </a:p>
          <a:p>
            <a:pPr algn="ctr"/>
            <a:endParaRPr lang="en-GB" sz="2400" b="1" dirty="0" smtClean="0"/>
          </a:p>
          <a:p>
            <a:pPr algn="ctr"/>
            <a:r>
              <a:rPr lang="en-GB" sz="2400" b="1" dirty="0" smtClean="0"/>
              <a:t>In threes develop a role play as three peasants. Each of you should explain why you are upset with the king.</a:t>
            </a: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260648"/>
            <a:ext cx="7772400" cy="95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Learning Outcomes</a:t>
            </a:r>
            <a:endParaRPr kumimoji="0" lang="en-GB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28600" y="1295400"/>
          <a:ext cx="8534400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Core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Extension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Killer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84832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give reasons why the peasants were angry with the king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explain the different problems in England in 1381</a:t>
                      </a:r>
                      <a:endParaRPr lang="fr-FR" sz="2400" b="1" baseline="0" dirty="0" smtClean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say which was the most important point which upset the peasants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 smtClean="0"/>
              <a:t>Life after </a:t>
            </a:r>
            <a:r>
              <a:rPr lang="en-GB" b="1" dirty="0" smtClean="0"/>
              <a:t>the black 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2696"/>
            <a:ext cx="7524328" cy="5832648"/>
          </a:xfrm>
        </p:spPr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endParaRPr lang="en-GB" b="1" dirty="0" smtClean="0"/>
          </a:p>
          <a:p>
            <a:pPr>
              <a:buNone/>
              <a:defRPr/>
            </a:pPr>
            <a:r>
              <a:rPr lang="en-GB" b="1" dirty="0" smtClean="0"/>
              <a:t>Remember the Black Death 30 years ago? After all those </a:t>
            </a:r>
            <a:r>
              <a:rPr lang="en-GB" b="1" dirty="0" smtClean="0"/>
              <a:t>deaths </a:t>
            </a:r>
            <a:r>
              <a:rPr lang="en-GB" b="1" dirty="0" smtClean="0"/>
              <a:t>the lords didn’t have enough people to farm the fields. People hoped this would lead to higher wages or getting their freedom.</a:t>
            </a:r>
          </a:p>
          <a:p>
            <a:pPr>
              <a:buNone/>
              <a:defRPr/>
            </a:pPr>
            <a:r>
              <a:rPr lang="en-GB" b="1" dirty="0" smtClean="0"/>
              <a:t>But the lords were frightened. They didn’t want to pay people higher wages – or set them free. </a:t>
            </a:r>
          </a:p>
          <a:p>
            <a:pPr>
              <a:buNone/>
              <a:defRPr/>
            </a:pPr>
            <a:r>
              <a:rPr lang="en-GB" b="1" dirty="0" smtClean="0"/>
              <a:t>So the King made a law saying</a:t>
            </a:r>
          </a:p>
          <a:p>
            <a:pPr lvl="1">
              <a:buNone/>
              <a:defRPr/>
            </a:pPr>
            <a:r>
              <a:rPr lang="en-GB" b="1" dirty="0" smtClean="0"/>
              <a:t>“</a:t>
            </a:r>
            <a:r>
              <a:rPr lang="en-GB" b="1" dirty="0" err="1" smtClean="0"/>
              <a:t>Villeins</a:t>
            </a:r>
            <a:r>
              <a:rPr lang="en-GB" b="1" dirty="0" smtClean="0"/>
              <a:t> </a:t>
            </a:r>
            <a:r>
              <a:rPr lang="en-GB" b="1" dirty="0" smtClean="0"/>
              <a:t>could not be </a:t>
            </a:r>
            <a:r>
              <a:rPr lang="en-GB" b="1" dirty="0" smtClean="0"/>
              <a:t>freed”</a:t>
            </a:r>
            <a:endParaRPr lang="en-GB" b="1" dirty="0" smtClean="0"/>
          </a:p>
          <a:p>
            <a:pPr lvl="1">
              <a:buNone/>
              <a:defRPr/>
            </a:pPr>
            <a:r>
              <a:rPr lang="en-GB" b="1" dirty="0" smtClean="0"/>
              <a:t>“Freemen </a:t>
            </a:r>
            <a:r>
              <a:rPr lang="en-GB" b="1" dirty="0" smtClean="0"/>
              <a:t>had to work for the same wages as before the Black </a:t>
            </a:r>
            <a:r>
              <a:rPr lang="en-GB" b="1" dirty="0" smtClean="0"/>
              <a:t>Death”</a:t>
            </a:r>
            <a:endParaRPr lang="en-GB" b="1" dirty="0" smtClean="0"/>
          </a:p>
          <a:p>
            <a:pPr>
              <a:buNone/>
              <a:defRPr/>
            </a:pPr>
            <a:r>
              <a:rPr lang="en-GB" b="1" dirty="0" smtClean="0"/>
              <a:t>In short, people’s </a:t>
            </a:r>
            <a:r>
              <a:rPr lang="en-GB" b="1" dirty="0" smtClean="0"/>
              <a:t>hopes of a better life disappeared.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B339F-DC54-43A2-A985-DE64F48AF7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37" y="3429000"/>
            <a:ext cx="19732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877272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797152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7450" y="6350"/>
            <a:ext cx="159861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5877272"/>
            <a:ext cx="980728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Your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teacher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will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give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each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table</a:t>
            </a:r>
            <a:r>
              <a:rPr lang="es-ES_tradnl" sz="2400" b="1" dirty="0" smtClean="0">
                <a:latin typeface="Comic Sans MS" pitchFamily="66" charset="0"/>
              </a:rPr>
              <a:t> a mini </a:t>
            </a:r>
            <a:r>
              <a:rPr lang="es-ES_tradnl" sz="2400" b="1" dirty="0" err="1" smtClean="0">
                <a:latin typeface="Comic Sans MS" pitchFamily="66" charset="0"/>
              </a:rPr>
              <a:t>whiteboard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Take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it</a:t>
            </a:r>
            <a:r>
              <a:rPr lang="es-ES_tradnl" sz="2400" b="1" dirty="0" smtClean="0">
                <a:latin typeface="Comic Sans MS" pitchFamily="66" charset="0"/>
              </a:rPr>
              <a:t> in </a:t>
            </a:r>
            <a:r>
              <a:rPr lang="es-ES_tradnl" sz="2400" b="1" dirty="0" err="1" smtClean="0">
                <a:latin typeface="Comic Sans MS" pitchFamily="66" charset="0"/>
              </a:rPr>
              <a:t>turns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pass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board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around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smtClean="0">
                <a:latin typeface="Comic Sans MS" pitchFamily="66" charset="0"/>
              </a:rPr>
              <a:t>and </a:t>
            </a:r>
            <a:r>
              <a:rPr lang="es-ES_tradnl" sz="2400" b="1" dirty="0" err="1" smtClean="0">
                <a:latin typeface="Comic Sans MS" pitchFamily="66" charset="0"/>
              </a:rPr>
              <a:t>write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how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peasants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were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feeling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table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who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makes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longest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list</a:t>
            </a:r>
            <a:r>
              <a:rPr lang="es-ES_tradnl" sz="2400" b="1" dirty="0" smtClean="0">
                <a:latin typeface="Comic Sans MS" pitchFamily="66" charset="0"/>
              </a:rPr>
              <a:t> of </a:t>
            </a:r>
            <a:r>
              <a:rPr lang="es-ES_tradnl" sz="2400" b="1" dirty="0" err="1" smtClean="0">
                <a:latin typeface="Comic Sans MS" pitchFamily="66" charset="0"/>
              </a:rPr>
              <a:t>valid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feelings</a:t>
            </a:r>
            <a:r>
              <a:rPr lang="es-ES_tradnl" sz="2400" b="1" dirty="0" smtClean="0">
                <a:latin typeface="Comic Sans MS" pitchFamily="66" charset="0"/>
              </a:rPr>
              <a:t>, </a:t>
            </a:r>
            <a:r>
              <a:rPr lang="es-ES_tradnl" sz="2400" b="1" dirty="0" err="1" smtClean="0">
                <a:latin typeface="Comic Sans MS" pitchFamily="66" charset="0"/>
              </a:rPr>
              <a:t>wins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You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have</a:t>
            </a:r>
            <a:r>
              <a:rPr lang="es-ES_tradnl" sz="2400" b="1" dirty="0" smtClean="0">
                <a:latin typeface="Comic Sans MS" pitchFamily="66" charset="0"/>
              </a:rPr>
              <a:t> 1 minute.</a:t>
            </a:r>
            <a:endParaRPr lang="es-ES_tradnl" sz="2400" b="1" dirty="0"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Peasants </a:t>
            </a:r>
            <a:r>
              <a:rPr lang="en-GB" sz="4400" b="1" dirty="0" smtClean="0"/>
              <a:t>after the Black Death would be feeling...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424936" cy="460851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endParaRPr lang="es-ES_tradnl" sz="2400" b="1" dirty="0"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Peasants </a:t>
            </a:r>
            <a:r>
              <a:rPr lang="en-GB" sz="4400" b="1" dirty="0" smtClean="0"/>
              <a:t>after the Black Death would be feeling...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Let’s share your answers.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424936" cy="4608512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You</a:t>
            </a:r>
            <a:r>
              <a:rPr lang="es-ES_tradnl" sz="2400" b="1" dirty="0" smtClean="0">
                <a:latin typeface="Comic Sans MS" pitchFamily="66" charset="0"/>
              </a:rPr>
              <a:t> are </a:t>
            </a:r>
            <a:r>
              <a:rPr lang="es-ES_tradnl" sz="2400" b="1" dirty="0" err="1" smtClean="0">
                <a:latin typeface="Comic Sans MS" pitchFamily="66" charset="0"/>
              </a:rPr>
              <a:t>going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play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hangman</a:t>
            </a:r>
            <a:r>
              <a:rPr lang="es-ES_tradnl" sz="2400" b="1" dirty="0" smtClean="0">
                <a:latin typeface="Comic Sans MS" pitchFamily="66" charset="0"/>
              </a:rPr>
              <a:t>, </a:t>
            </a:r>
            <a:r>
              <a:rPr lang="es-ES_tradnl" sz="2400" b="1" dirty="0" err="1" smtClean="0">
                <a:latin typeface="Comic Sans MS" pitchFamily="66" charset="0"/>
              </a:rPr>
              <a:t>girls</a:t>
            </a:r>
            <a:r>
              <a:rPr lang="es-ES_tradnl" sz="2400" b="1" dirty="0" smtClean="0">
                <a:latin typeface="Comic Sans MS" pitchFamily="66" charset="0"/>
              </a:rPr>
              <a:t> versus </a:t>
            </a:r>
            <a:r>
              <a:rPr lang="es-ES_tradnl" sz="2400" b="1" dirty="0" err="1" smtClean="0">
                <a:latin typeface="Comic Sans MS" pitchFamily="66" charset="0"/>
              </a:rPr>
              <a:t>boys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If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your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team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guesses</a:t>
            </a:r>
            <a:r>
              <a:rPr lang="es-ES_tradnl" sz="2400" b="1" dirty="0" smtClean="0">
                <a:latin typeface="Comic Sans MS" pitchFamily="66" charset="0"/>
              </a:rPr>
              <a:t> a </a:t>
            </a:r>
            <a:r>
              <a:rPr lang="es-ES_tradnl" sz="2400" b="1" dirty="0" err="1" smtClean="0">
                <a:latin typeface="Comic Sans MS" pitchFamily="66" charset="0"/>
              </a:rPr>
              <a:t>letter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correctly</a:t>
            </a:r>
            <a:r>
              <a:rPr lang="es-ES_tradnl" sz="2400" b="1" dirty="0" smtClean="0">
                <a:latin typeface="Comic Sans MS" pitchFamily="66" charset="0"/>
              </a:rPr>
              <a:t>, </a:t>
            </a:r>
            <a:r>
              <a:rPr lang="es-ES_tradnl" sz="2400" b="1" dirty="0" err="1" smtClean="0">
                <a:latin typeface="Comic Sans MS" pitchFamily="66" charset="0"/>
              </a:rPr>
              <a:t>you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again</a:t>
            </a:r>
            <a:r>
              <a:rPr lang="es-ES_tradnl" sz="2400" b="1" dirty="0" smtClean="0">
                <a:latin typeface="Comic Sans MS" pitchFamily="66" charset="0"/>
              </a:rPr>
              <a:t>. </a:t>
            </a:r>
            <a:r>
              <a:rPr lang="es-ES_tradnl" sz="2400" b="1" dirty="0" err="1" smtClean="0">
                <a:latin typeface="Comic Sans MS" pitchFamily="66" charset="0"/>
              </a:rPr>
              <a:t>Your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team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keeps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on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guessing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letters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until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either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they</a:t>
            </a:r>
            <a:r>
              <a:rPr lang="es-ES_tradnl" sz="2400" b="1" dirty="0" smtClean="0">
                <a:latin typeface="Comic Sans MS" pitchFamily="66" charset="0"/>
              </a:rPr>
              <a:t> complete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word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or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they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get</a:t>
            </a:r>
            <a:r>
              <a:rPr lang="es-ES_tradnl" sz="2400" b="1" dirty="0" smtClean="0">
                <a:latin typeface="Comic Sans MS" pitchFamily="66" charset="0"/>
              </a:rPr>
              <a:t> a </a:t>
            </a:r>
            <a:r>
              <a:rPr lang="es-ES_tradnl" sz="2400" b="1" dirty="0" err="1" smtClean="0">
                <a:latin typeface="Comic Sans MS" pitchFamily="66" charset="0"/>
              </a:rPr>
              <a:t>letter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wrong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If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you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get</a:t>
            </a:r>
            <a:r>
              <a:rPr lang="es-ES_tradnl" sz="2400" b="1" dirty="0" smtClean="0">
                <a:latin typeface="Comic Sans MS" pitchFamily="66" charset="0"/>
              </a:rPr>
              <a:t> a </a:t>
            </a:r>
            <a:r>
              <a:rPr lang="es-ES_tradnl" sz="2400" b="1" dirty="0" err="1" smtClean="0">
                <a:latin typeface="Comic Sans MS" pitchFamily="66" charset="0"/>
              </a:rPr>
              <a:t>letter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wrong</a:t>
            </a:r>
            <a:r>
              <a:rPr lang="es-ES_tradnl" sz="2400" b="1" dirty="0" smtClean="0">
                <a:latin typeface="Comic Sans MS" pitchFamily="66" charset="0"/>
              </a:rPr>
              <a:t>,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turn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passes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other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side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</a:p>
          <a:p>
            <a:pPr>
              <a:buNone/>
            </a:pPr>
            <a:endParaRPr lang="es-ES_tradnl" sz="2400" b="1" dirty="0" smtClean="0">
              <a:latin typeface="Comic Sans MS" pitchFamily="66" charset="0"/>
            </a:endParaRPr>
          </a:p>
          <a:p>
            <a:pPr>
              <a:buNone/>
            </a:pPr>
            <a:r>
              <a:rPr lang="es-ES_tradnl" sz="2400" b="1" dirty="0" err="1" smtClean="0">
                <a:latin typeface="Comic Sans MS" pitchFamily="66" charset="0"/>
              </a:rPr>
              <a:t>The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first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team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to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win</a:t>
            </a:r>
            <a:r>
              <a:rPr lang="es-ES_tradnl" sz="2400" b="1" dirty="0" smtClean="0">
                <a:latin typeface="Comic Sans MS" pitchFamily="66" charset="0"/>
              </a:rPr>
              <a:t> 2 </a:t>
            </a:r>
            <a:r>
              <a:rPr lang="es-ES_tradnl" sz="2400" b="1" dirty="0" err="1" smtClean="0">
                <a:latin typeface="Comic Sans MS" pitchFamily="66" charset="0"/>
              </a:rPr>
              <a:t>games</a:t>
            </a:r>
            <a:r>
              <a:rPr lang="es-ES_tradnl" sz="2400" b="1" dirty="0" smtClean="0">
                <a:latin typeface="Comic Sans MS" pitchFamily="66" charset="0"/>
              </a:rPr>
              <a:t>, </a:t>
            </a:r>
            <a:r>
              <a:rPr lang="es-ES_tradnl" sz="2400" b="1" dirty="0" err="1" smtClean="0">
                <a:latin typeface="Comic Sans MS" pitchFamily="66" charset="0"/>
              </a:rPr>
              <a:t>wins</a:t>
            </a:r>
            <a:r>
              <a:rPr lang="es-ES_tradnl" sz="2400" b="1" dirty="0" smtClean="0">
                <a:latin typeface="Comic Sans MS" pitchFamily="66" charset="0"/>
              </a:rPr>
              <a:t> </a:t>
            </a:r>
            <a:r>
              <a:rPr lang="es-ES_tradnl" sz="2400" b="1" dirty="0" err="1" smtClean="0">
                <a:latin typeface="Comic Sans MS" pitchFamily="66" charset="0"/>
              </a:rPr>
              <a:t>overall</a:t>
            </a:r>
            <a:r>
              <a:rPr lang="es-ES_tradnl" sz="2400" b="1" dirty="0" smtClean="0">
                <a:latin typeface="Comic Sans MS" pitchFamily="66" charset="0"/>
              </a:rPr>
              <a:t>.</a:t>
            </a:r>
            <a:endParaRPr lang="es-ES_tradnl" sz="2400" b="1" dirty="0">
              <a:latin typeface="Comic Sans MS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34076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Peasants </a:t>
            </a:r>
            <a:r>
              <a:rPr lang="en-GB" sz="4400" b="1" dirty="0" smtClean="0"/>
              <a:t>after the Black Death would be feeling...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Hangman</a:t>
            </a:r>
            <a:r>
              <a:rPr kumimoji="0" lang="en-GB" sz="4400" b="1" i="0" u="none" strike="noStrike" kern="1200" cap="none" spc="0" normalizeH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synonyms</a:t>
            </a:r>
            <a:endParaRPr kumimoji="0" lang="en-GB" sz="4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After the black </a:t>
            </a:r>
            <a:r>
              <a:rPr lang="en-GB" b="1" dirty="0" smtClean="0">
                <a:solidFill>
                  <a:schemeClr val="tx1"/>
                </a:solidFill>
              </a:rPr>
              <a:t>death: Mini plenary</a:t>
            </a:r>
            <a:endParaRPr lang="en-GB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FB339F-DC54-43A2-A985-DE64F48AF74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70737" y="3429000"/>
            <a:ext cx="1973263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5877272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797152"/>
            <a:ext cx="1339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6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7450" y="6350"/>
            <a:ext cx="1598613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520" y="1196752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>
                <a:solidFill>
                  <a:srgbClr val="FF0000"/>
                </a:solidFill>
              </a:rPr>
              <a:t>Question: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If </a:t>
            </a:r>
            <a:r>
              <a:rPr lang="en-GB" sz="2800" b="1" dirty="0" smtClean="0">
                <a:solidFill>
                  <a:srgbClr val="FF0000"/>
                </a:solidFill>
              </a:rPr>
              <a:t>you were a peasant in 1381 why would you be unhappy</a:t>
            </a:r>
            <a:r>
              <a:rPr lang="en-GB" sz="28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GB" sz="2800" b="1" dirty="0" smtClean="0">
                <a:solidFill>
                  <a:srgbClr val="FF0000"/>
                </a:solidFill>
              </a:rPr>
              <a:t>Copy and complete the following sentences:</a:t>
            </a:r>
          </a:p>
          <a:p>
            <a:pPr algn="ctr"/>
            <a:endParaRPr lang="en-GB" sz="2800" b="1" dirty="0" smtClean="0"/>
          </a:p>
          <a:p>
            <a:r>
              <a:rPr lang="en-GB" sz="2800" b="1" i="1" dirty="0" smtClean="0">
                <a:latin typeface="Comic Sans MS" pitchFamily="66" charset="0"/>
              </a:rPr>
              <a:t>“If </a:t>
            </a:r>
            <a:r>
              <a:rPr lang="en-GB" sz="2800" b="1" i="1" dirty="0" smtClean="0">
                <a:latin typeface="Comic Sans MS" pitchFamily="66" charset="0"/>
              </a:rPr>
              <a:t>I </a:t>
            </a:r>
            <a:r>
              <a:rPr lang="en-GB" sz="2800" b="1" i="1" dirty="0" smtClean="0">
                <a:latin typeface="Comic Sans MS" pitchFamily="66" charset="0"/>
              </a:rPr>
              <a:t>was </a:t>
            </a:r>
            <a:r>
              <a:rPr lang="en-GB" sz="2800" b="1" i="1" dirty="0" smtClean="0">
                <a:latin typeface="Comic Sans MS" pitchFamily="66" charset="0"/>
              </a:rPr>
              <a:t>peasant in </a:t>
            </a:r>
            <a:r>
              <a:rPr lang="en-GB" sz="2800" b="1" i="1" dirty="0" smtClean="0">
                <a:latin typeface="Comic Sans MS" pitchFamily="66" charset="0"/>
              </a:rPr>
              <a:t>1381, </a:t>
            </a:r>
            <a:r>
              <a:rPr lang="en-GB" sz="2800" b="1" i="1" dirty="0" smtClean="0">
                <a:latin typeface="Comic Sans MS" pitchFamily="66" charset="0"/>
              </a:rPr>
              <a:t>I would feel </a:t>
            </a:r>
            <a:r>
              <a:rPr lang="en-GB" sz="2800" b="1" i="1" dirty="0" smtClean="0">
                <a:latin typeface="Comic Sans MS" pitchFamily="66" charset="0"/>
              </a:rPr>
              <a:t>...(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feeling</a:t>
            </a:r>
            <a:r>
              <a:rPr lang="en-GB" sz="2800" b="1" i="1" dirty="0" smtClean="0">
                <a:latin typeface="Comic Sans MS" pitchFamily="66" charset="0"/>
              </a:rPr>
              <a:t>)..because …(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reason</a:t>
            </a:r>
            <a:r>
              <a:rPr lang="en-GB" sz="2800" b="1" i="1" dirty="0" smtClean="0">
                <a:latin typeface="Comic Sans MS" pitchFamily="66" charset="0"/>
              </a:rPr>
              <a:t>).</a:t>
            </a:r>
            <a:endParaRPr lang="en-GB" sz="2800" b="1" i="1" dirty="0" smtClean="0">
              <a:latin typeface="Comic Sans MS" pitchFamily="66" charset="0"/>
            </a:endParaRPr>
          </a:p>
          <a:p>
            <a:endParaRPr lang="en-GB" sz="2800" b="1" i="1" dirty="0" smtClean="0">
              <a:latin typeface="Comic Sans MS" pitchFamily="66" charset="0"/>
            </a:endParaRPr>
          </a:p>
          <a:p>
            <a:r>
              <a:rPr lang="en-GB" sz="2800" b="1" i="1" dirty="0" smtClean="0">
                <a:latin typeface="Comic Sans MS" pitchFamily="66" charset="0"/>
              </a:rPr>
              <a:t>“Also</a:t>
            </a:r>
            <a:r>
              <a:rPr lang="en-GB" sz="2800" b="1" i="1" dirty="0" smtClean="0">
                <a:latin typeface="Comic Sans MS" pitchFamily="66" charset="0"/>
              </a:rPr>
              <a:t>, I would </a:t>
            </a:r>
            <a:r>
              <a:rPr lang="en-GB" sz="2800" b="1" i="1" dirty="0" smtClean="0">
                <a:latin typeface="Comic Sans MS" pitchFamily="66" charset="0"/>
              </a:rPr>
              <a:t>be ..(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feeling</a:t>
            </a:r>
            <a:r>
              <a:rPr lang="en-GB" sz="2800" b="1" i="1" dirty="0" smtClean="0">
                <a:latin typeface="Comic Sans MS" pitchFamily="66" charset="0"/>
              </a:rPr>
              <a:t>)..…</a:t>
            </a:r>
            <a:endParaRPr lang="en-GB" sz="2800" b="1" i="1" dirty="0" smtClean="0">
              <a:latin typeface="Comic Sans MS" pitchFamily="66" charset="0"/>
            </a:endParaRPr>
          </a:p>
          <a:p>
            <a:r>
              <a:rPr lang="en-GB" sz="2800" b="1" i="1" dirty="0" smtClean="0">
                <a:latin typeface="Comic Sans MS" pitchFamily="66" charset="0"/>
              </a:rPr>
              <a:t>b</a:t>
            </a:r>
            <a:r>
              <a:rPr lang="en-GB" sz="2800" b="1" i="1" dirty="0" smtClean="0">
                <a:latin typeface="Comic Sans MS" pitchFamily="66" charset="0"/>
              </a:rPr>
              <a:t>ecause  (</a:t>
            </a:r>
            <a:r>
              <a:rPr lang="en-GB" sz="2800" b="1" i="1" dirty="0" smtClean="0">
                <a:solidFill>
                  <a:srgbClr val="FF0000"/>
                </a:solidFill>
                <a:latin typeface="Comic Sans MS" pitchFamily="66" charset="0"/>
              </a:rPr>
              <a:t>reason</a:t>
            </a:r>
            <a:r>
              <a:rPr lang="en-GB" sz="2800" b="1" i="1" dirty="0" smtClean="0">
                <a:latin typeface="Comic Sans MS" pitchFamily="66" charset="0"/>
              </a:rPr>
              <a:t>)”</a:t>
            </a:r>
            <a:endParaRPr lang="en-GB" sz="2800" b="1" i="1" dirty="0">
              <a:latin typeface="Comic Sans MS" pitchFamily="66" charset="0"/>
            </a:endParaRPr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028384" y="5877272"/>
            <a:ext cx="980728" cy="98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3568" y="260648"/>
            <a:ext cx="7772400" cy="9585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Learning Outcomes</a:t>
            </a:r>
            <a:endParaRPr kumimoji="0" lang="en-GB" sz="4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228600" y="1295400"/>
          <a:ext cx="8534400" cy="26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err="1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Core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Extension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u="sng" dirty="0" smtClean="0">
                          <a:solidFill>
                            <a:schemeClr val="tx1"/>
                          </a:solidFill>
                          <a:latin typeface="Comic Sans MS" pitchFamily="66" charset="0"/>
                        </a:rPr>
                        <a:t>Killer</a:t>
                      </a:r>
                      <a:endParaRPr lang="fr-FR" sz="2200" b="1" u="sng" dirty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</a:tr>
              <a:tr h="2084832">
                <a:tc>
                  <a:txBody>
                    <a:bodyPr/>
                    <a:lstStyle/>
                    <a:p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give reasons why the peasants were angry with the king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explain the different problems in England in 1381</a:t>
                      </a:r>
                      <a:endParaRPr lang="fr-FR" sz="2400" b="1" baseline="0" dirty="0" smtClean="0">
                        <a:solidFill>
                          <a:schemeClr val="tx1"/>
                        </a:solidFill>
                        <a:latin typeface="Comic Sans MS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2400" b="1" dirty="0" smtClean="0">
                          <a:solidFill>
                            <a:schemeClr val="tx1"/>
                          </a:solidFill>
                        </a:rPr>
                        <a:t>to be able to say which was the most important point which upset the peasants in 1381</a:t>
                      </a:r>
                      <a:endParaRPr lang="en-GB" sz="2400" b="1" kern="1200" dirty="0" smtClean="0">
                        <a:solidFill>
                          <a:schemeClr val="tx1"/>
                        </a:solidFill>
                        <a:latin typeface="Comic Sans MS" pitchFamily="66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3140968"/>
            <a:ext cx="212407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b="1" dirty="0" smtClean="0"/>
              <a:t>Why are these problems upsetting the peasants?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9FCB4E-C3FD-4362-8CB2-ECA4AE6C5A7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1" name="Cloud Callout 10"/>
          <p:cNvSpPr/>
          <p:nvPr/>
        </p:nvSpPr>
        <p:spPr>
          <a:xfrm>
            <a:off x="5148064" y="1124744"/>
            <a:ext cx="3600400" cy="2016224"/>
          </a:xfrm>
          <a:prstGeom prst="cloudCallout">
            <a:avLst>
              <a:gd name="adj1" fmla="val -40278"/>
              <a:gd name="adj2" fmla="val 8754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defRPr/>
            </a:pPr>
            <a:endParaRPr lang="en-GB" sz="2000" dirty="0"/>
          </a:p>
        </p:txBody>
      </p:sp>
      <p:sp>
        <p:nvSpPr>
          <p:cNvPr id="14" name="Cloud Callout 13"/>
          <p:cNvSpPr/>
          <p:nvPr/>
        </p:nvSpPr>
        <p:spPr>
          <a:xfrm>
            <a:off x="0" y="2420888"/>
            <a:ext cx="3707904" cy="2808312"/>
          </a:xfrm>
          <a:prstGeom prst="cloudCallout">
            <a:avLst>
              <a:gd name="adj1" fmla="val 77465"/>
              <a:gd name="adj2" fmla="val 12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 sz="2000" dirty="0"/>
          </a:p>
        </p:txBody>
      </p:sp>
      <p:sp>
        <p:nvSpPr>
          <p:cNvPr id="16" name="Cloud Callout 15"/>
          <p:cNvSpPr/>
          <p:nvPr/>
        </p:nvSpPr>
        <p:spPr>
          <a:xfrm>
            <a:off x="179512" y="1052736"/>
            <a:ext cx="3671887" cy="1346200"/>
          </a:xfrm>
          <a:prstGeom prst="cloudCallout">
            <a:avLst>
              <a:gd name="adj1" fmla="val 70585"/>
              <a:gd name="adj2" fmla="val 1497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defRPr/>
            </a:pPr>
            <a:endParaRPr lang="en-GB" sz="2000" dirty="0"/>
          </a:p>
        </p:txBody>
      </p:sp>
      <p:sp>
        <p:nvSpPr>
          <p:cNvPr id="6154" name="TextBox 19"/>
          <p:cNvSpPr txBox="1">
            <a:spLocks noChangeArrowheads="1"/>
          </p:cNvSpPr>
          <p:nvPr/>
        </p:nvSpPr>
        <p:spPr bwMode="auto">
          <a:xfrm>
            <a:off x="467544" y="1196752"/>
            <a:ext cx="345638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mic Sans MS" pitchFamily="66" charset="0"/>
              </a:rPr>
              <a:t>The French are attacking towns only 20 miles from where we live. </a:t>
            </a:r>
          </a:p>
        </p:txBody>
      </p:sp>
      <p:sp>
        <p:nvSpPr>
          <p:cNvPr id="6155" name="TextBox 1"/>
          <p:cNvSpPr txBox="1">
            <a:spLocks noChangeArrowheads="1"/>
          </p:cNvSpPr>
          <p:nvPr/>
        </p:nvSpPr>
        <p:spPr bwMode="auto">
          <a:xfrm>
            <a:off x="5364088" y="1340768"/>
            <a:ext cx="30353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>
                <a:latin typeface="Comic Sans MS" pitchFamily="66" charset="0"/>
              </a:rPr>
              <a:t>And the government has collected 5 taxes in 4 years. We used to pay tax once every 3 or 4 years</a:t>
            </a:r>
          </a:p>
        </p:txBody>
      </p:sp>
      <p:sp>
        <p:nvSpPr>
          <p:cNvPr id="6156" name="TextBox 6"/>
          <p:cNvSpPr txBox="1">
            <a:spLocks noChangeArrowheads="1"/>
          </p:cNvSpPr>
          <p:nvPr/>
        </p:nvSpPr>
        <p:spPr bwMode="auto">
          <a:xfrm>
            <a:off x="467544" y="2780928"/>
            <a:ext cx="316835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mic Sans MS" pitchFamily="66" charset="0"/>
              </a:rPr>
              <a:t>The latest tax is another POLL TAX. Everyone pays the same – lords and villagers. </a:t>
            </a:r>
          </a:p>
          <a:p>
            <a:r>
              <a:rPr lang="en-GB" sz="2000" b="1" dirty="0">
                <a:latin typeface="Comic Sans MS" pitchFamily="66" charset="0"/>
              </a:rPr>
              <a:t>And it’s 3 times higher than the last one</a:t>
            </a:r>
            <a:r>
              <a:rPr lang="en-GB" sz="2000" dirty="0"/>
              <a:t>.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6538913" y="3284984"/>
            <a:ext cx="2605087" cy="1752600"/>
          </a:xfrm>
          <a:prstGeom prst="cloudCallout">
            <a:avLst>
              <a:gd name="adj1" fmla="val -77652"/>
              <a:gd name="adj2" fmla="val -14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158" name="TextBox 22"/>
          <p:cNvSpPr txBox="1">
            <a:spLocks noChangeArrowheads="1"/>
          </p:cNvSpPr>
          <p:nvPr/>
        </p:nvSpPr>
        <p:spPr bwMode="auto">
          <a:xfrm>
            <a:off x="6516216" y="3501008"/>
            <a:ext cx="296545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 b="1" dirty="0" smtClean="0">
                <a:latin typeface="Comic Sans MS" pitchFamily="66" charset="0"/>
              </a:rPr>
              <a:t>We still have to do two days unpaid labour work for the lord.</a:t>
            </a:r>
            <a:r>
              <a:rPr lang="en-GB" sz="2000" b="1" dirty="0">
                <a:latin typeface="Comic Sans MS" pitchFamily="66" charset="0"/>
              </a:rPr>
              <a:t> 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5255568" y="5105400"/>
            <a:ext cx="3888432" cy="1752600"/>
          </a:xfrm>
          <a:prstGeom prst="cloudCallout">
            <a:avLst>
              <a:gd name="adj1" fmla="val -52278"/>
              <a:gd name="adj2" fmla="val -809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GB" sz="2000" b="1" dirty="0" smtClean="0">
                <a:latin typeface="Comic Sans MS" pitchFamily="66" charset="0"/>
              </a:rPr>
              <a:t>Things were a bit better after the Black Death but now wages are really low again.</a:t>
            </a:r>
            <a:endParaRPr lang="en-GB" sz="2000" b="1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2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1006</Words>
  <Application>Microsoft Office PowerPoint</Application>
  <PresentationFormat>On-screen Show (4:3)</PresentationFormat>
  <Paragraphs>148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Monday 9th July LO: to be able to how the Peasants felt in 1381.</vt:lpstr>
      <vt:lpstr>Slide 2</vt:lpstr>
      <vt:lpstr>Life after the black death</vt:lpstr>
      <vt:lpstr>Slide 4</vt:lpstr>
      <vt:lpstr>Slide 5</vt:lpstr>
      <vt:lpstr>Slide 6</vt:lpstr>
      <vt:lpstr>After the black death: Mini plenary</vt:lpstr>
      <vt:lpstr>Slide 8</vt:lpstr>
      <vt:lpstr>Why are these problems upsetting the peasants?</vt:lpstr>
      <vt:lpstr>Why are these problems upsetting the peasants?</vt:lpstr>
      <vt:lpstr>Mini plenary: Why were the peasants so unhappy in 1381? - sheet</vt:lpstr>
      <vt:lpstr>Slide 12</vt:lpstr>
      <vt:lpstr>COMPLAINTS CONTINUUM</vt:lpstr>
      <vt:lpstr>COMPLAINTS CONTINUUM</vt:lpstr>
      <vt:lpstr>Slide 15</vt:lpstr>
      <vt:lpstr>Who’s to blame for the problems?</vt:lpstr>
      <vt:lpstr>PLENARY</vt:lpstr>
      <vt:lpstr>I’m a peasant and I’m upset with the king because …(Extra)</vt:lpstr>
    </vt:vector>
  </TitlesOfParts>
  <Company>The Co-Operative Academy of Manchester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Ramesys</dc:creator>
  <cp:lastModifiedBy>ser</cp:lastModifiedBy>
  <cp:revision>17</cp:revision>
  <dcterms:created xsi:type="dcterms:W3CDTF">2012-07-03T08:02:20Z</dcterms:created>
  <dcterms:modified xsi:type="dcterms:W3CDTF">2012-07-04T16:44:22Z</dcterms:modified>
</cp:coreProperties>
</file>