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hgLmnRI85AimChO9nAA0+Ix13W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2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3" name="Google Shape;73;p2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2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4" name="Google Shape;54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D9C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81000" y="1143000"/>
            <a:ext cx="8610600" cy="2457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Black Death of the Middle Ages</a:t>
            </a:r>
            <a:b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Bubonic Plague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429000"/>
            <a:ext cx="6400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200"/>
              <a:buNone/>
            </a:pPr>
            <a:r>
              <a:rPr b="0" i="0" lang="en-US" sz="3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Lesson 11-6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2590800" y="4800600"/>
            <a:ext cx="445135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Horrible Histories –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Perilous Plague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 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 Video –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Bubonic Plague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Worksheet –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Symptoms of the Plague</a:t>
            </a:r>
            <a:endParaRPr/>
          </a:p>
        </p:txBody>
      </p:sp>
      <p:pic>
        <p:nvPicPr>
          <p:cNvPr descr="Flea"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04800"/>
            <a:ext cx="1447800" cy="11668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WINDOWS\Application Data\Microsoft\Media Catalog\Downloaded Clips\cl2e\j0115980.wmf"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3200" y="381000"/>
            <a:ext cx="22860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WINDOWS\Application Data\Microsoft\Media Catalog\Downloaded Clips\cl2e\j0115980.wmf"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5486400"/>
            <a:ext cx="22860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ea"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400" y="5334000"/>
            <a:ext cx="1447800" cy="116681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Cures?</a:t>
            </a:r>
            <a:endParaRPr/>
          </a:p>
        </p:txBody>
      </p:sp>
      <p:sp>
        <p:nvSpPr>
          <p:cNvPr id="159" name="Google Shape;159;p1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</a:t>
            </a:r>
            <a:r>
              <a:rPr b="1" i="0" lang="en-US" sz="32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beliefs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about the plague led to some strange attempts at escaping the plague and some even stranger cures.</a:t>
            </a:r>
            <a:endParaRPr/>
          </a:p>
        </p:txBody>
      </p:sp>
      <p:sp>
        <p:nvSpPr>
          <p:cNvPr id="160" name="Google Shape;160;p1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Medieval Cure #1</a:t>
            </a:r>
            <a:endParaRPr/>
          </a:p>
        </p:txBody>
      </p:sp>
      <p:sp>
        <p:nvSpPr>
          <p:cNvPr id="166" name="Google Shape;166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32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swellings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should be softened with figs and cooked onions.  The onions should be mixed with yeast and butter.  Then open the swellings with a </a:t>
            </a:r>
            <a:r>
              <a:rPr b="1" i="0" lang="en-US" sz="32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knife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swellings burst and the </a:t>
            </a:r>
            <a:r>
              <a:rPr b="1" i="0" lang="en-US" sz="32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poison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came out people sometimes survived.  It seemed sensible to draw out the poison.</a:t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Medieval Cure #2</a:t>
            </a:r>
            <a:endParaRPr/>
          </a:p>
        </p:txBody>
      </p:sp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a live </a:t>
            </a:r>
            <a:r>
              <a:rPr b="1" i="0" lang="en-US" sz="32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frog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put its belly on the plague sore.  The frog will swell up and burst.  Keep doing this with further frogs until they stop bursting.</a:t>
            </a:r>
            <a:endParaRPr/>
          </a:p>
        </p:txBody>
      </p:sp>
      <p:sp>
        <p:nvSpPr>
          <p:cNvPr id="174" name="Google Shape;174;p1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Medieval Cures</a:t>
            </a:r>
            <a:endParaRPr/>
          </a:p>
        </p:txBody>
      </p:sp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 the body with melted </a:t>
            </a:r>
            <a:r>
              <a:rPr b="1" i="0" lang="en-US" sz="32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butter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 a small bag of </a:t>
            </a:r>
            <a:r>
              <a:rPr b="1" i="0" lang="en-US" sz="32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garlic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around your neck.  The smell would keep the plague away.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</a:t>
            </a:r>
            <a:r>
              <a:rPr b="1" i="0" lang="en-US" sz="32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church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ask for forgiveness.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b="1" i="0" lang="en-US" sz="32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Avoid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breathing in the same air as a plague victim.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 next to a blazing hot </a:t>
            </a:r>
            <a:r>
              <a:rPr b="1" i="0" lang="en-US" sz="32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fire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b="1" i="0" lang="en-US" sz="32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Brick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board up houses with the sick inside.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Types</a:t>
            </a:r>
            <a:endParaRPr/>
          </a:p>
        </p:txBody>
      </p:sp>
      <p:sp>
        <p:nvSpPr>
          <p:cNvPr id="187" name="Google Shape;187;p15"/>
          <p:cNvSpPr txBox="1"/>
          <p:nvPr>
            <p:ph idx="1" type="body"/>
          </p:nvPr>
        </p:nvSpPr>
        <p:spPr>
          <a:xfrm>
            <a:off x="457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28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Pneumonic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Plague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became a killer when the infection reached the lungs.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it destroyed the breathing system, this plague could be caught if someone breathed on you.</a:t>
            </a:r>
            <a:endParaRPr/>
          </a:p>
        </p:txBody>
      </p:sp>
      <p:sp>
        <p:nvSpPr>
          <p:cNvPr id="188" name="Google Shape;188;p15"/>
          <p:cNvSpPr txBox="1"/>
          <p:nvPr>
            <p:ph idx="2" type="body"/>
          </p:nvPr>
        </p:nvSpPr>
        <p:spPr>
          <a:xfrm>
            <a:off x="4648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1" i="1" lang="en-US" sz="28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Bubonic</a:t>
            </a:r>
            <a:r>
              <a:rPr b="1" i="1" lang="en-US" sz="28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Plague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did not affect the victim’s lungs, but caused large swellings as the body fought the disease.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catch this type of plague you had to be bitten by a flea that had already bitten a black rat.</a:t>
            </a:r>
            <a:endParaRPr/>
          </a:p>
        </p:txBody>
      </p:sp>
      <p:sp>
        <p:nvSpPr>
          <p:cNvPr id="189" name="Google Shape;189;p1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did the cures work?</a:t>
            </a:r>
            <a:endParaRPr/>
          </a:p>
        </p:txBody>
      </p:sp>
      <p:sp>
        <p:nvSpPr>
          <p:cNvPr id="195" name="Google Shape;195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last </a:t>
            </a:r>
            <a:r>
              <a:rPr b="1" i="0" lang="en-US" sz="32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outbreak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plague in England was in 1665. The sensible thing to do when the plague struck was to get </a:t>
            </a:r>
            <a:r>
              <a:rPr b="1" i="0" lang="en-US" sz="32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 of town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rich could do this but the poor had nowhere to go.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1665, more than 25 million people had died from the plague.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I get the plague today?</a:t>
            </a:r>
            <a:endParaRPr/>
          </a:p>
        </p:txBody>
      </p:sp>
      <p:sp>
        <p:nvSpPr>
          <p:cNvPr id="202" name="Google Shape;202;p17"/>
          <p:cNvSpPr txBox="1"/>
          <p:nvPr>
            <p:ph idx="1" type="body"/>
          </p:nvPr>
        </p:nvSpPr>
        <p:spPr>
          <a:xfrm>
            <a:off x="457200" y="1600200"/>
            <a:ext cx="5181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Bubonic Plague did not go away. It still exists, everywhere in the world. It is quite </a:t>
            </a:r>
            <a:r>
              <a:rPr b="1" i="0" lang="en-US" sz="3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common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among rodent populations – rats of course, but squirrels, rabbits and skunks as well.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a </a:t>
            </a:r>
            <a:r>
              <a:rPr b="1" i="0" lang="en-US" sz="3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cure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it, but it is a fast moving illness and sometimes not recognized fast enough.</a:t>
            </a:r>
            <a:endParaRPr/>
          </a:p>
        </p:txBody>
      </p:sp>
      <p:pic>
        <p:nvPicPr>
          <p:cNvPr descr="http://www.insecta-inspecta.com/fleas/bdeath/buboonneck.jpg" id="203" name="Google Shape;20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2057400"/>
            <a:ext cx="29337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Overcrowding and Disease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Medieval towns and cities were extremely  </a:t>
            </a:r>
            <a:r>
              <a:rPr b="1" i="0" lang="en-US" sz="32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crowded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lack of sanitation and procedures for keeping the town clean, was a breeding ground of </a:t>
            </a:r>
            <a:r>
              <a:rPr b="1" i="0" lang="en-US" sz="32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disease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disease, the Bubonic Plague, wiped out </a:t>
            </a:r>
            <a:r>
              <a:rPr b="1" i="0" lang="en-US" sz="32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one-third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Europe’s population between 1347 and 1351. (4 years)</a:t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Plague Arrives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Historians think that the plague arrived in Europe from </a:t>
            </a:r>
            <a:r>
              <a:rPr b="1" i="0" lang="en-US" sz="24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trade ships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arriving in the Mediterranean.</a:t>
            </a:r>
            <a:endParaRPr/>
          </a:p>
          <a:p>
            <a:pPr indent="-1905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Mongolian warriors spread the disease through battles.  Catapulting dead bodies over walled cities. (Genghis Khan)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 villages escaped.  Churchyards were full with bodies.  Up to </a:t>
            </a:r>
            <a:r>
              <a:rPr b="1" i="0" lang="en-US" sz="24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200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buried on a daily basis.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plague spread quickly during the winter of 1348-1349 to the north of </a:t>
            </a:r>
            <a:r>
              <a:rPr b="1" i="0" lang="en-US" sz="24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England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By 1350, nearly all of Britain was infected with the plague.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end of </a:t>
            </a:r>
            <a:r>
              <a:rPr b="1" i="0" lang="en-US" sz="24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1350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nearly two and a half million people were dead! 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did people think caused the plague?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were many different </a:t>
            </a:r>
            <a:r>
              <a:rPr b="1" i="0" lang="en-US" sz="32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beliefs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about the plague; people were so scared because they weren’t sure what caused it. Some believed: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was a punishment from </a:t>
            </a:r>
            <a:r>
              <a:rPr b="1" i="0" lang="en-US" sz="28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God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believed that foreigners or those who followed a different religion had </a:t>
            </a:r>
            <a:r>
              <a:rPr b="1" i="0" lang="en-US" sz="28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poisoned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wells.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thought that </a:t>
            </a:r>
            <a:r>
              <a:rPr b="1" i="0" lang="en-US" sz="28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bad air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 responsible.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thought the position of the </a:t>
            </a:r>
            <a:r>
              <a:rPr b="1" i="0" lang="en-US" sz="28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planets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had caused the plague. 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Really Caused the Plague?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question that you are probably thinking is this: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Q:  Who or what really caused the Black 	Death? 	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A: The Oriental </a:t>
            </a:r>
            <a:r>
              <a:rPr b="1" i="0" lang="en-US" sz="32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Rat Flea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lea"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3657600"/>
            <a:ext cx="2525712" cy="20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was the plague transmitted?</a:t>
            </a:r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now know that the most common form of the Black Death was the </a:t>
            </a:r>
            <a:r>
              <a:rPr b="1" i="0" lang="en-US" sz="32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BUBONIC PLAGUE</a:t>
            </a:r>
            <a:r>
              <a:rPr b="1" i="0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disease was spread by </a:t>
            </a:r>
            <a:r>
              <a:rPr b="1" i="0" lang="en-US" sz="32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fleas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lived on the black rat.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fleas sucked the rat’s blood which contained the plague </a:t>
            </a:r>
            <a:r>
              <a:rPr b="1" i="0" lang="en-US" sz="32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germs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rat died, the fleas jumped on to humans and </a:t>
            </a:r>
            <a:r>
              <a:rPr b="1" i="0" lang="en-US" sz="32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passed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the deadly disease.</a:t>
            </a:r>
            <a:endParaRPr/>
          </a:p>
        </p:txBody>
      </p:sp>
      <p:sp>
        <p:nvSpPr>
          <p:cNvPr id="131" name="Google Shape;131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375E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insecta-inspecta.com/fleas/bdeath/plagueCycle.gif" id="136" name="Google Shape;1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457200"/>
            <a:ext cx="8153400" cy="526256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12" y="0"/>
            <a:ext cx="91805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9"/>
          <p:cNvSpPr txBox="1"/>
          <p:nvPr/>
        </p:nvSpPr>
        <p:spPr>
          <a:xfrm>
            <a:off x="3810000" y="6396037"/>
            <a:ext cx="53340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symptoms of the plague?</a:t>
            </a:r>
            <a:endParaRPr/>
          </a:p>
        </p:txBody>
      </p:sp>
      <p:sp>
        <p:nvSpPr>
          <p:cNvPr id="145" name="Google Shape;145;p9"/>
          <p:cNvSpPr txBox="1"/>
          <p:nvPr/>
        </p:nvSpPr>
        <p:spPr>
          <a:xfrm>
            <a:off x="4876800" y="4953000"/>
            <a:ext cx="36274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Buboes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swollen lumps in the groin,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Neck, or armpit</a:t>
            </a:r>
            <a:endParaRPr/>
          </a:p>
        </p:txBody>
      </p:sp>
      <p:sp>
        <p:nvSpPr>
          <p:cNvPr id="146" name="Google Shape;146;p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prognosis?</a:t>
            </a:r>
            <a:endParaRPr/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person suffering from the Bubonic Plague most likely would die within </a:t>
            </a:r>
            <a:r>
              <a:rPr b="1" i="0" lang="en-US" sz="32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 to 7 days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first showing symptoms.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plague killed </a:t>
            </a:r>
            <a:r>
              <a:rPr b="1" i="0" lang="en-US" sz="32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50% to 75%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its victims.</a:t>
            </a:r>
            <a:endParaRPr/>
          </a:p>
        </p:txBody>
      </p:sp>
      <p:sp>
        <p:nvSpPr>
          <p:cNvPr id="153" name="Google Shape;153;p1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2009-02-04T20:49:01Z</dcterms:created>
  <dc:creator>M. Collins</dc:creator>
</cp:coreProperties>
</file>