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0.jpg" ContentType="image/jpe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89" r:id="rId3"/>
    <p:sldId id="290" r:id="rId4"/>
    <p:sldId id="291" r:id="rId5"/>
    <p:sldId id="283" r:id="rId6"/>
    <p:sldId id="295" r:id="rId7"/>
    <p:sldId id="302" r:id="rId8"/>
    <p:sldId id="294" r:id="rId9"/>
    <p:sldId id="296" r:id="rId10"/>
    <p:sldId id="269" r:id="rId11"/>
    <p:sldId id="293" r:id="rId12"/>
    <p:sldId id="303" r:id="rId13"/>
    <p:sldId id="292" r:id="rId14"/>
    <p:sldId id="287" r:id="rId15"/>
    <p:sldId id="297" r:id="rId16"/>
    <p:sldId id="299" r:id="rId17"/>
    <p:sldId id="298" r:id="rId18"/>
    <p:sldId id="300" r:id="rId19"/>
    <p:sldId id="301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BF6B7-36C3-4B33-A6D0-14BFEE1FE1B0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318AB-B95E-4A5F-94A2-1A9B942C9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854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318AB-B95E-4A5F-94A2-1A9B942C9E6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5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688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318AB-B95E-4A5F-94A2-1A9B942C9E6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19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EB66-3BEE-44E5-937F-1BFB3F628EC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BA9E-2260-4134-94AF-983B698B0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6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EB66-3BEE-44E5-937F-1BFB3F628EC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BA9E-2260-4134-94AF-983B698B0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EB66-3BEE-44E5-937F-1BFB3F628EC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BA9E-2260-4134-94AF-983B698B0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03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1AF-8305-4341-BD12-3ED4B3B15B22}" type="datetimeFigureOut">
              <a:rPr lang="en-GB" smtClean="0">
                <a:solidFill>
                  <a:srgbClr val="DBF5F9">
                    <a:shade val="90000"/>
                  </a:srgbClr>
                </a:solidFill>
              </a:rPr>
              <a:pPr/>
              <a:t>24/01/2017</a:t>
            </a:fld>
            <a:endParaRPr lang="en-GB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0E98-836C-4D0D-995E-98D9CB6EFBB2}" type="slidenum">
              <a:rPr lang="en-GB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GB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85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1AF-8305-4341-BD12-3ED4B3B15B22}" type="datetimeFigureOut">
              <a:rPr lang="en-GB" smtClean="0">
                <a:solidFill>
                  <a:srgbClr val="04617B">
                    <a:shade val="90000"/>
                  </a:srgbClr>
                </a:solidFill>
              </a:rPr>
              <a:pPr/>
              <a:t>24/01/2017</a:t>
            </a:fld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0E98-836C-4D0D-995E-98D9CB6EFBB2}" type="slidenum">
              <a:rPr lang="en-GB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096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1AF-8305-4341-BD12-3ED4B3B15B22}" type="datetimeFigureOut">
              <a:rPr lang="en-GB" smtClean="0">
                <a:solidFill>
                  <a:srgbClr val="DBF5F9">
                    <a:shade val="90000"/>
                  </a:srgbClr>
                </a:solidFill>
              </a:rPr>
              <a:pPr/>
              <a:t>24/01/2017</a:t>
            </a:fld>
            <a:endParaRPr lang="en-GB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0E98-836C-4D0D-995E-98D9CB6EFBB2}" type="slidenum">
              <a:rPr lang="en-GB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GB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291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1AF-8305-4341-BD12-3ED4B3B15B22}" type="datetimeFigureOut">
              <a:rPr lang="en-GB" smtClean="0">
                <a:solidFill>
                  <a:srgbClr val="04617B">
                    <a:shade val="90000"/>
                  </a:srgbClr>
                </a:solidFill>
              </a:rPr>
              <a:pPr/>
              <a:t>24/01/2017</a:t>
            </a:fld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0E98-836C-4D0D-995E-98D9CB6EFBB2}" type="slidenum">
              <a:rPr lang="en-GB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39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1AF-8305-4341-BD12-3ED4B3B15B22}" type="datetimeFigureOut">
              <a:rPr lang="en-GB" smtClean="0">
                <a:solidFill>
                  <a:srgbClr val="04617B">
                    <a:shade val="90000"/>
                  </a:srgbClr>
                </a:solidFill>
              </a:rPr>
              <a:pPr/>
              <a:t>24/01/2017</a:t>
            </a:fld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0E98-836C-4D0D-995E-98D9CB6EFBB2}" type="slidenum">
              <a:rPr lang="en-GB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517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1AF-8305-4341-BD12-3ED4B3B15B22}" type="datetimeFigureOut">
              <a:rPr lang="en-GB" smtClean="0">
                <a:solidFill>
                  <a:srgbClr val="04617B">
                    <a:shade val="90000"/>
                  </a:srgbClr>
                </a:solidFill>
              </a:rPr>
              <a:pPr/>
              <a:t>24/01/2017</a:t>
            </a:fld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0E98-836C-4D0D-995E-98D9CB6EFBB2}" type="slidenum">
              <a:rPr lang="en-GB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11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1AF-8305-4341-BD12-3ED4B3B15B22}" type="datetimeFigureOut">
              <a:rPr lang="en-GB" smtClean="0">
                <a:solidFill>
                  <a:srgbClr val="04617B">
                    <a:shade val="90000"/>
                  </a:srgbClr>
                </a:solidFill>
              </a:rPr>
              <a:pPr/>
              <a:t>24/01/2017</a:t>
            </a:fld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0E98-836C-4D0D-995E-98D9CB6EFBB2}" type="slidenum">
              <a:rPr lang="en-GB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46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1AF-8305-4341-BD12-3ED4B3B15B22}" type="datetimeFigureOut">
              <a:rPr lang="en-GB" smtClean="0">
                <a:solidFill>
                  <a:srgbClr val="04617B">
                    <a:shade val="90000"/>
                  </a:srgbClr>
                </a:solidFill>
              </a:rPr>
              <a:pPr/>
              <a:t>24/01/2017</a:t>
            </a:fld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0E98-836C-4D0D-995E-98D9CB6EFBB2}" type="slidenum">
              <a:rPr lang="en-GB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5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EB66-3BEE-44E5-937F-1BFB3F628EC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BA9E-2260-4134-94AF-983B698B0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1417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1AF-8305-4341-BD12-3ED4B3B15B22}" type="datetimeFigureOut">
              <a:rPr lang="en-GB" smtClean="0">
                <a:solidFill>
                  <a:srgbClr val="04617B">
                    <a:shade val="90000"/>
                  </a:srgbClr>
                </a:solidFill>
              </a:rPr>
              <a:pPr/>
              <a:t>24/01/2017</a:t>
            </a:fld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BBE0E98-836C-4D0D-995E-98D9CB6EFBB2}" type="slidenum">
              <a:rPr lang="en-GB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3278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1AF-8305-4341-BD12-3ED4B3B15B22}" type="datetimeFigureOut">
              <a:rPr lang="en-GB" smtClean="0">
                <a:solidFill>
                  <a:srgbClr val="04617B">
                    <a:shade val="90000"/>
                  </a:srgbClr>
                </a:solidFill>
              </a:rPr>
              <a:pPr/>
              <a:t>24/01/2017</a:t>
            </a:fld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0E98-836C-4D0D-995E-98D9CB6EFBB2}" type="slidenum">
              <a:rPr lang="en-GB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410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81AF-8305-4341-BD12-3ED4B3B15B22}" type="datetimeFigureOut">
              <a:rPr lang="en-GB" smtClean="0">
                <a:solidFill>
                  <a:srgbClr val="04617B">
                    <a:shade val="90000"/>
                  </a:srgbClr>
                </a:solidFill>
              </a:rPr>
              <a:pPr/>
              <a:t>24/01/2017</a:t>
            </a:fld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0E98-836C-4D0D-995E-98D9CB6EFBB2}" type="slidenum">
              <a:rPr lang="en-GB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5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EB66-3BEE-44E5-937F-1BFB3F628EC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BA9E-2260-4134-94AF-983B698B0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87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EB66-3BEE-44E5-937F-1BFB3F628EC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BA9E-2260-4134-94AF-983B698B0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70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EB66-3BEE-44E5-937F-1BFB3F628EC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BA9E-2260-4134-94AF-983B698B0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97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EB66-3BEE-44E5-937F-1BFB3F628EC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BA9E-2260-4134-94AF-983B698B0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62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EB66-3BEE-44E5-937F-1BFB3F628EC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BA9E-2260-4134-94AF-983B698B0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07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EB66-3BEE-44E5-937F-1BFB3F628EC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BA9E-2260-4134-94AF-983B698B0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75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EB66-3BEE-44E5-937F-1BFB3F628EC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BA9E-2260-4134-94AF-983B698B0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06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EB66-3BEE-44E5-937F-1BFB3F628EC7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5BA9E-2260-4134-94AF-983B698B0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19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5581AF-8305-4341-BD12-3ED4B3B15B22}" type="datetimeFigureOut">
              <a:rPr lang="en-GB" smtClean="0">
                <a:solidFill>
                  <a:srgbClr val="04617B">
                    <a:shade val="90000"/>
                  </a:srgbClr>
                </a:solidFill>
              </a:rPr>
              <a:pPr/>
              <a:t>24/01/2017</a:t>
            </a:fld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BBE0E98-836C-4D0D-995E-98D9CB6EFBB2}" type="slidenum">
              <a:rPr lang="en-GB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GB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35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gif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683685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Medieval Medicine and Healers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204864"/>
            <a:ext cx="4248472" cy="446449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Comic Sans MS" panose="030F0702030302020204" pitchFamily="66" charset="0"/>
              </a:rPr>
              <a:t>Identify who people went to for help in medieval times.</a:t>
            </a:r>
            <a:endParaRPr lang="en-GB" sz="3000" dirty="0">
              <a:latin typeface="Comic Sans MS" panose="030F0702030302020204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Comic Sans MS" panose="030F0702030302020204" pitchFamily="66" charset="0"/>
              </a:rPr>
              <a:t>Compare different healers in this era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Comic Sans MS" panose="030F0702030302020204" pitchFamily="66" charset="0"/>
              </a:rPr>
              <a:t>Analyse why doctors were rare.</a:t>
            </a:r>
            <a:endParaRPr lang="en-GB" sz="3000" dirty="0">
              <a:latin typeface="Comic Sans MS" panose="030F0702030302020204" pitchFamily="66" charset="0"/>
            </a:endParaRPr>
          </a:p>
        </p:txBody>
      </p:sp>
      <p:pic>
        <p:nvPicPr>
          <p:cNvPr id="4" name="Picture 5" descr="http://img2.wikia.nocookie.net/__cb20111001104351/disney/images/7/7c/Robin-hood-disneyscreencaps.com-342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356992"/>
            <a:ext cx="3231005" cy="181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0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052861" y="5003366"/>
            <a:ext cx="2998804" cy="15952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Using cuts or leeches to get unneeded blood out to rebalance you.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6214264" y="2663310"/>
            <a:ext cx="2716124" cy="1595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Informed almost all decisions about how to treat the sick – e.g. ensure balance of humours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20676" y="5023087"/>
            <a:ext cx="2998804" cy="15952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 of herbal remedies, e.g. aloe </a:t>
            </a:r>
            <a:r>
              <a:rPr lang="en-GB" dirty="0" err="1"/>
              <a:t>vera</a:t>
            </a:r>
            <a:r>
              <a:rPr lang="en-GB" dirty="0"/>
              <a:t>, </a:t>
            </a:r>
            <a:r>
              <a:rPr lang="en-GB" dirty="0" err="1" smtClean="0"/>
              <a:t>Theriaca</a:t>
            </a:r>
            <a:r>
              <a:rPr lang="en-GB" dirty="0" smtClean="0"/>
              <a:t> (various drugs with honey)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138590" y="2476855"/>
            <a:ext cx="2998804" cy="15952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Alignment of planets determined how and when to treat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038571" y="156174"/>
            <a:ext cx="2998804" cy="15952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Emetics (make you vomit)</a:t>
            </a:r>
            <a:endParaRPr lang="en-GB" dirty="0"/>
          </a:p>
          <a:p>
            <a:pPr algn="ctr"/>
            <a:r>
              <a:rPr lang="en-GB" dirty="0" smtClean="0"/>
              <a:t>Enemas (Spray up the rectum)</a:t>
            </a:r>
            <a:endParaRPr lang="en-GB" dirty="0"/>
          </a:p>
          <a:p>
            <a:pPr algn="ctr"/>
            <a:r>
              <a:rPr lang="en-GB" dirty="0" smtClean="0"/>
              <a:t>Laxatives (make you poo)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56188" y="156867"/>
            <a:ext cx="2998804" cy="15952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Pilgrimages</a:t>
            </a:r>
          </a:p>
          <a:p>
            <a:pPr algn="ctr"/>
            <a:r>
              <a:rPr lang="en-GB" dirty="0"/>
              <a:t>Charms</a:t>
            </a:r>
          </a:p>
          <a:p>
            <a:pPr algn="ctr"/>
            <a:r>
              <a:rPr lang="en-GB" dirty="0"/>
              <a:t>Prayers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022" y="2592739"/>
            <a:ext cx="2267986" cy="16276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751523" y="15617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Supernatural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3072" y="210752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Astrology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5158" y="457602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Remedies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9623" y="12583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Purging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4121" y="452269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Blood-letting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52697" y="2016979"/>
            <a:ext cx="1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</a:t>
            </a:r>
            <a:r>
              <a:rPr lang="en-GB" b="1" dirty="0" smtClean="0"/>
              <a:t>Four Humours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88249" y="1752791"/>
            <a:ext cx="3724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How did medieval people </a:t>
            </a:r>
            <a:br>
              <a:rPr lang="en-GB" b="1" dirty="0"/>
            </a:br>
            <a:r>
              <a:rPr lang="en-GB" b="1" dirty="0"/>
              <a:t>aim to cure illness and disease?</a:t>
            </a:r>
          </a:p>
        </p:txBody>
      </p:sp>
    </p:spTree>
    <p:extLst>
      <p:ext uri="{BB962C8B-B14F-4D97-AF65-F5344CB8AC3E}">
        <p14:creationId xmlns:p14="http://schemas.microsoft.com/office/powerpoint/2010/main" val="14303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GB"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Starter</a:t>
            </a:r>
          </a:p>
        </p:txBody>
      </p:sp>
      <p:pic>
        <p:nvPicPr>
          <p:cNvPr id="226" name="Shape 226" descr="Medieval hospital 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616657" y="5609231"/>
            <a:ext cx="546592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How useful is this source to a historian who is investigating Medieval Hospitals? (8 marks)</a:t>
            </a:r>
            <a:endParaRPr lang="en-GB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07704" y="188640"/>
            <a:ext cx="6264696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EXTRA CONTENT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3047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683685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Medieval Medicine and Healers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204864"/>
            <a:ext cx="4248472" cy="446449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Comic Sans MS" panose="030F0702030302020204" pitchFamily="66" charset="0"/>
              </a:rPr>
              <a:t>Identify who people went to for help in medieval times.</a:t>
            </a:r>
            <a:endParaRPr lang="en-GB" sz="3000" dirty="0">
              <a:latin typeface="Comic Sans MS" panose="030F0702030302020204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Comic Sans MS" panose="030F0702030302020204" pitchFamily="66" charset="0"/>
              </a:rPr>
              <a:t>Compare different healers in this era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Comic Sans MS" panose="030F0702030302020204" pitchFamily="66" charset="0"/>
              </a:rPr>
              <a:t>Analyse why doctors were rare.</a:t>
            </a:r>
            <a:endParaRPr lang="en-GB" sz="3000" dirty="0">
              <a:latin typeface="Comic Sans MS" panose="030F0702030302020204" pitchFamily="66" charset="0"/>
            </a:endParaRPr>
          </a:p>
        </p:txBody>
      </p:sp>
      <p:pic>
        <p:nvPicPr>
          <p:cNvPr id="4" name="Picture 5" descr="http://img2.wikia.nocookie.net/__cb20111001104351/disney/images/7/7c/Robin-hood-disneyscreencaps.com-342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356992"/>
            <a:ext cx="3231005" cy="181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4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556792"/>
            <a:ext cx="6984776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Name the treatment game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2924944"/>
            <a:ext cx="8496944" cy="367240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How should we treat each problem and who would we go to for the </a:t>
            </a:r>
            <a:r>
              <a:rPr lang="en-GB" sz="3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treatment?</a:t>
            </a:r>
            <a:endParaRPr lang="en-GB" sz="30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0" b="14610"/>
          <a:stretch/>
        </p:blipFill>
        <p:spPr bwMode="auto">
          <a:xfrm>
            <a:off x="2339752" y="4077072"/>
            <a:ext cx="4355754" cy="23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2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6984776" cy="1008112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HELP!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412776"/>
            <a:ext cx="8496944" cy="115212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sz="3000" b="1" u="sng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 high temperature:</a:t>
            </a:r>
            <a:r>
              <a:rPr lang="en-GB" sz="3000" b="1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3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He needs a </a:t>
            </a:r>
            <a:r>
              <a:rPr lang="en-GB" sz="3000" u="sng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3000" u="sng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            </a:t>
            </a:r>
            <a:r>
              <a:rPr lang="en-GB" sz="3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to get him bled and given something cool like cucumber to balance his humours</a:t>
            </a:r>
            <a:endParaRPr lang="en-GB" sz="30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98" name="Picture 2" descr="Image result for fev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80535"/>
            <a:ext cx="5375647" cy="39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" y="2549988"/>
            <a:ext cx="269979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/>
              </a:rPr>
              <a:t>Doctor/ Physician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932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6984776" cy="1008112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HELP!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412776"/>
            <a:ext cx="8496944" cy="1152128"/>
          </a:xfrm>
        </p:spPr>
        <p:txBody>
          <a:bodyPr>
            <a:normAutofit/>
          </a:bodyPr>
          <a:lstStyle/>
          <a:p>
            <a:pPr algn="l"/>
            <a:r>
              <a:rPr lang="en-GB" sz="3000" b="1" u="sng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Child birth</a:t>
            </a:r>
            <a:r>
              <a:rPr lang="en-GB" sz="3000" b="1" u="sng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GB" sz="3000" b="1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3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This lady needs the local ________ to assist her giving birth at home.</a:t>
            </a:r>
            <a:r>
              <a:rPr lang="en-GB" sz="3000" b="1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GB" sz="30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2549988"/>
            <a:ext cx="269979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/>
              </a:rPr>
              <a:t>Wise Woman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2060"/>
              </a:solidFill>
              <a:effectLst/>
            </a:endParaRPr>
          </a:p>
        </p:txBody>
      </p:sp>
      <p:pic>
        <p:nvPicPr>
          <p:cNvPr id="11266" name="Picture 2" descr="alt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610" y="2408580"/>
            <a:ext cx="4436122" cy="444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46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6984776" cy="1008112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HELP!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412776"/>
            <a:ext cx="8496944" cy="1152128"/>
          </a:xfrm>
        </p:spPr>
        <p:txBody>
          <a:bodyPr>
            <a:normAutofit/>
          </a:bodyPr>
          <a:lstStyle/>
          <a:p>
            <a:pPr algn="l"/>
            <a:r>
              <a:rPr lang="en-GB" sz="3000" b="1" u="sng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Tooth ache:</a:t>
            </a:r>
            <a:r>
              <a:rPr lang="en-GB" sz="3000" b="1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3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He needs a _____ remove the tooth</a:t>
            </a:r>
            <a:endParaRPr lang="en-GB" sz="30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2549988"/>
            <a:ext cx="269979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/>
              </a:rPr>
              <a:t>Barber Surgeon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2060"/>
              </a:solidFill>
              <a:effectLst/>
            </a:endParaRPr>
          </a:p>
        </p:txBody>
      </p:sp>
      <p:pic>
        <p:nvPicPr>
          <p:cNvPr id="12290" name="Picture 2" descr="Image result for toothache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777" y="2132856"/>
            <a:ext cx="4734694" cy="436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40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6984776" cy="1008112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HELP!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412776"/>
            <a:ext cx="8496944" cy="1152128"/>
          </a:xfrm>
        </p:spPr>
        <p:txBody>
          <a:bodyPr>
            <a:normAutofit/>
          </a:bodyPr>
          <a:lstStyle/>
          <a:p>
            <a:pPr algn="l"/>
            <a:r>
              <a:rPr lang="en-GB" sz="3000" b="1" u="sng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Upset Stomach</a:t>
            </a:r>
            <a:r>
              <a:rPr lang="en-GB" sz="3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: I have a belly ache. A </a:t>
            </a:r>
            <a:r>
              <a:rPr lang="en-GB" sz="3000" b="1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_____</a:t>
            </a:r>
            <a:r>
              <a:rPr lang="en-GB" sz="3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can give me something to purge my system</a:t>
            </a:r>
            <a:endParaRPr lang="en-GB" sz="30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2549988"/>
            <a:ext cx="269979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/>
              </a:rPr>
              <a:t>Chemist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2060"/>
              </a:solidFill>
              <a:effectLst/>
            </a:endParaRPr>
          </a:p>
        </p:txBody>
      </p:sp>
      <p:pic>
        <p:nvPicPr>
          <p:cNvPr id="10244" name="Picture 4" descr="http://doctorleanne.com/wp-content/uploads/2014/05/Man-with-SIB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348880"/>
            <a:ext cx="2425496" cy="406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54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6984776" cy="1008112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HELP!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412776"/>
            <a:ext cx="8496944" cy="115212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sz="3000" b="1" u="sng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 high temperature:</a:t>
            </a:r>
            <a:r>
              <a:rPr lang="en-GB" sz="3000" b="1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3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He needs a doctor to get him bled and given something cool like cucumber to balance his humours</a:t>
            </a:r>
            <a:endParaRPr lang="en-GB" sz="30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98" name="Picture 2" descr="Image result for fev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80535"/>
            <a:ext cx="5375647" cy="39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" y="2549988"/>
            <a:ext cx="269979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/>
              </a:rPr>
              <a:t>Doctor/ Physician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275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6984776" cy="1008112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A simple life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412776"/>
            <a:ext cx="8496944" cy="518457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0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35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13" y="94977"/>
            <a:ext cx="8229600" cy="1143000"/>
          </a:xfrm>
        </p:spPr>
        <p:txBody>
          <a:bodyPr/>
          <a:lstStyle/>
          <a:p>
            <a:pPr algn="ctr"/>
            <a:r>
              <a:rPr lang="en-GB" b="1" u="sng" dirty="0" smtClean="0">
                <a:solidFill>
                  <a:srgbClr val="FF0000"/>
                </a:solidFill>
              </a:rPr>
              <a:t>Starter</a:t>
            </a:r>
            <a:endParaRPr lang="en-GB" b="1" u="sng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6304" y="1501656"/>
            <a:ext cx="8420496" cy="171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Try and identify the people who provided medical aid in the medieval era using the </a:t>
            </a:r>
            <a:r>
              <a:rPr lang="en-GB" dirty="0" err="1" smtClean="0"/>
              <a:t>Riddler’s</a:t>
            </a:r>
            <a:r>
              <a:rPr lang="en-GB" dirty="0" smtClean="0"/>
              <a:t> clues.</a:t>
            </a:r>
            <a:endParaRPr lang="en-GB" dirty="0"/>
          </a:p>
        </p:txBody>
      </p:sp>
      <p:pic>
        <p:nvPicPr>
          <p:cNvPr id="3074" name="Picture 2" descr="http://images-cdn.moviepilot.com/images/c_scale,h_1080,w_1920/t_mp_quality/z5ncafb0vtszgb4ynosg/the-fourth-christopher-nolan-s-batman-movie-with-the-riddler-cory-michael-smith-as-edwar-7879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316" y="2840904"/>
            <a:ext cx="6705367" cy="377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7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edieval physician, ur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4" y="119332"/>
            <a:ext cx="2389087" cy="285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1.bp.blogspot.com/-Mr0P694oDUc/UDyAJvs8BtI/AAAAAAAAHU0/GZpBhKRvS4U/s1600/P8230162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616" y="143213"/>
            <a:ext cx="2123043" cy="28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.: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535" y="119332"/>
            <a:ext cx="2371130" cy="285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ustom Guess Who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757" y="119332"/>
            <a:ext cx="2666083" cy="285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ustom Guess Who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28" y="119332"/>
            <a:ext cx="2449540" cy="285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ustom Guess Who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9" y="119333"/>
            <a:ext cx="2607461" cy="285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381" y="2974178"/>
            <a:ext cx="286007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Male, well educated at university, seeks rich customers for treatment and aid.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981647" y="2973937"/>
            <a:ext cx="318978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Single, male, lives in communal building. Able to offer prayers, bed rest and bible readings.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236783" y="2963876"/>
            <a:ext cx="2892829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Mature female, uneducated, background in cooking, herbs, local remedies and treatments</a:t>
            </a:r>
            <a:endParaRPr lang="en-GB" dirty="0"/>
          </a:p>
        </p:txBody>
      </p:sp>
      <p:pic>
        <p:nvPicPr>
          <p:cNvPr id="2050" name="Picture 2" descr="http://johnfullerofnewton.com/wp-content/uploads/2013/12/Barber-Surgeon-Bloodlettin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4" y="4604494"/>
            <a:ext cx="2238582" cy="225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edieval apothecary brewing one of his medicin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815" y="4555359"/>
            <a:ext cx="2131153" cy="222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ustom Guess Who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19" y="4220266"/>
            <a:ext cx="2263443" cy="263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ustom Guess Who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815" y="4412293"/>
            <a:ext cx="2152650" cy="250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29510" y="4457342"/>
            <a:ext cx="2892829" cy="120032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Male, not scared of blood. Able to follow a doctors orders to cut you up.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349952" y="5657671"/>
            <a:ext cx="3324170" cy="92333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Creative male, good at mixing chemicals and herbs. Expert in making medicines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65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6984776" cy="1008112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Medica</a:t>
            </a:r>
            <a:r>
              <a:rPr lang="en-GB" dirty="0" smtClean="0">
                <a:solidFill>
                  <a:srgbClr val="FF0000"/>
                </a:solidFill>
              </a:rPr>
              <a:t>l Care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412776"/>
            <a:ext cx="8496944" cy="518457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Doctors were rare and expensive therefore most people could not afford to see when one they were ill.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If you lived in a town you could go to the pharmacy (chemist) and buy medicines.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You could also go to a Barber Surgeon. These were men who did simple operations such as remove in-growing toenails or deal with kidney stones. They also performed operations for the doctors.</a:t>
            </a:r>
            <a:endParaRPr lang="en-GB" sz="30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314" name="Picture 2" descr="Image result for red and white barber p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890029"/>
            <a:ext cx="811539" cy="170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98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352928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Medica</a:t>
            </a:r>
            <a:r>
              <a:rPr lang="en-GB" dirty="0" smtClean="0">
                <a:solidFill>
                  <a:srgbClr val="FF0000"/>
                </a:solidFill>
              </a:rPr>
              <a:t>l Care for the poor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412776"/>
            <a:ext cx="8496944" cy="518457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The poor could not afford to pay for a doctor.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Many were looked after by local wise women. Women who knew about herbs that helped pain, and especially how to deliver babies.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The other source of medical care was the local monastery. People would be given a bed, food and were warm so they could recover. They did not have medicines though, instead they prayed for you.</a:t>
            </a:r>
            <a:endParaRPr lang="en-GB" sz="30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98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352928" cy="1008112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Activity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412776"/>
            <a:ext cx="8496944" cy="5184576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Now return to your starter.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Add details about each type of healer:</a:t>
            </a:r>
          </a:p>
          <a:p>
            <a:pPr algn="l"/>
            <a:r>
              <a:rPr lang="en-GB" sz="3200" b="1" dirty="0"/>
              <a:t>Job:</a:t>
            </a:r>
          </a:p>
          <a:p>
            <a:pPr algn="l"/>
            <a:r>
              <a:rPr lang="en-GB" sz="3200" b="1" dirty="0"/>
              <a:t> </a:t>
            </a:r>
          </a:p>
          <a:p>
            <a:pPr algn="l"/>
            <a:r>
              <a:rPr lang="en-GB" sz="3200" b="1" dirty="0"/>
              <a:t>Type of Patients:</a:t>
            </a:r>
          </a:p>
          <a:p>
            <a:pPr algn="l"/>
            <a:r>
              <a:rPr lang="en-GB" sz="3200" b="1" dirty="0"/>
              <a:t> </a:t>
            </a:r>
          </a:p>
          <a:p>
            <a:pPr algn="l"/>
            <a:r>
              <a:rPr lang="en-GB" sz="3200" b="1" dirty="0"/>
              <a:t>Main treatments offered:</a:t>
            </a:r>
          </a:p>
          <a:p>
            <a:r>
              <a:rPr lang="en-GB" sz="3200" dirty="0"/>
              <a:t> 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0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000" dirty="0" smtClean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Add some quick cartoons</a:t>
            </a:r>
            <a:endParaRPr lang="en-GB" sz="3000" dirty="0" smtClean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0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0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869160"/>
            <a:ext cx="4176464" cy="9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68926"/>
            <a:ext cx="8216247" cy="739758"/>
          </a:xfrm>
        </p:spPr>
        <p:txBody>
          <a:bodyPr>
            <a:normAutofit fontScale="90000"/>
          </a:bodyPr>
          <a:lstStyle/>
          <a:p>
            <a:r>
              <a:rPr lang="en-GB" b="1" u="sng" dirty="0" smtClean="0">
                <a:solidFill>
                  <a:srgbClr val="FF0000"/>
                </a:solidFill>
              </a:rPr>
              <a:t>What causes illness/disease?</a:t>
            </a:r>
            <a:endParaRPr lang="en-GB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9981" y="1221445"/>
            <a:ext cx="4037354" cy="26150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/>
              <a:t>The Four Humours.</a:t>
            </a:r>
          </a:p>
          <a:p>
            <a:pPr marL="0" indent="0">
              <a:buNone/>
            </a:pPr>
            <a:r>
              <a:rPr lang="en-GB" dirty="0" smtClean="0"/>
              <a:t>Opposites/Balance and appropriate action</a:t>
            </a:r>
          </a:p>
          <a:p>
            <a:pPr marL="0" indent="0">
              <a:buNone/>
            </a:pPr>
            <a:r>
              <a:rPr lang="en-GB" dirty="0" smtClean="0"/>
              <a:t>The stars and astrology formed a part of medical care.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33" y="1187395"/>
            <a:ext cx="2880910" cy="2892434"/>
          </a:xfrm>
          <a:prstGeom prst="rect">
            <a:avLst/>
          </a:prstGeom>
        </p:spPr>
      </p:pic>
      <p:pic>
        <p:nvPicPr>
          <p:cNvPr id="2050" name="Picture 2" descr="http://im.timescitycontent.com/blog/wp-content/uploads/2014/03/Zodiac-sign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7" y="1157205"/>
            <a:ext cx="1268094" cy="126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48064" y="4302087"/>
            <a:ext cx="3893338" cy="1418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 smtClean="0"/>
              <a:t>God</a:t>
            </a:r>
            <a:r>
              <a:rPr lang="en-GB" sz="2400" dirty="0" smtClean="0"/>
              <a:t> has brought it upon you</a:t>
            </a:r>
            <a:endParaRPr lang="en-GB" sz="2400" dirty="0"/>
          </a:p>
        </p:txBody>
      </p:sp>
      <p:pic>
        <p:nvPicPr>
          <p:cNvPr id="2052" name="Picture 4" descr="http://www.preachology.com/images/gods-grace-covers-it-all-2165367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442" y="4808703"/>
            <a:ext cx="2533292" cy="182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stinkyurine.com/wp-content/uploads/2016/04/stinky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" y="2675191"/>
            <a:ext cx="1295458" cy="129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6459" y="3955018"/>
            <a:ext cx="4104456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b="1" dirty="0" smtClean="0"/>
              <a:t>Miasma</a:t>
            </a:r>
            <a:r>
              <a:rPr lang="en-GB" sz="2400" dirty="0" smtClean="0"/>
              <a:t>:</a:t>
            </a:r>
          </a:p>
          <a:p>
            <a:r>
              <a:rPr lang="en-GB" sz="2400" dirty="0" smtClean="0"/>
              <a:t>Bad smelling air makes you sick.</a:t>
            </a:r>
          </a:p>
          <a:p>
            <a:r>
              <a:rPr lang="en-GB" sz="2400" dirty="0" smtClean="0"/>
              <a:t>People believed that most diseases were caused by bad air. Germs had not been discovered yet.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542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548680"/>
            <a:ext cx="6984776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Checking the symptoms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8496944" cy="482453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Doctors would consult star charts and a book called a Vade Mecum. This was a little medical book that they carried around</a:t>
            </a:r>
            <a:endParaRPr lang="en-GB" sz="28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9512" y="3501008"/>
            <a:ext cx="8751168" cy="3096344"/>
            <a:chOff x="179512" y="3501008"/>
            <a:chExt cx="8751168" cy="3096344"/>
          </a:xfrm>
        </p:grpSpPr>
        <p:pic>
          <p:nvPicPr>
            <p:cNvPr id="4" name="Picture 8" descr="urine inspecti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121444" y="3995960"/>
              <a:ext cx="2809236" cy="2106439"/>
            </a:xfrm>
            <a:prstGeom prst="rect">
              <a:avLst/>
            </a:prstGeom>
            <a:noFill/>
          </p:spPr>
        </p:pic>
        <p:pic>
          <p:nvPicPr>
            <p:cNvPr id="1026" name="Picture 2" descr="Image result for urine chart mediev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3663001"/>
              <a:ext cx="2266980" cy="2772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555776" y="3501008"/>
              <a:ext cx="3456384" cy="309634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Another common way of testing you was to get a sample of your urine. They would compare the colour (four humours) and even smell and/or taste it!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140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6984776" cy="1008112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Activity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412776"/>
            <a:ext cx="8496944" cy="518457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Comic Sans MS" panose="030F070203030202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Cut out and sort the cards. </a:t>
            </a:r>
            <a:endParaRPr lang="en-GB" sz="3200" dirty="0" smtClean="0">
              <a:latin typeface="Comic Sans MS" panose="030F070203030202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Two </a:t>
            </a:r>
            <a:r>
              <a:rPr lang="en-GB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per category</a:t>
            </a:r>
            <a:r>
              <a:rPr lang="en-GB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b="1" u="sng" dirty="0">
              <a:latin typeface="Comic Sans MS" panose="030F070203030202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r>
              <a:rPr lang="en-GB" sz="3200" b="1" u="sng" dirty="0" smtClean="0">
                <a:latin typeface="Comic Sans MS" panose="030F070203030202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Now answer the following questions: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3200" dirty="0" smtClean="0">
                <a:latin typeface="Comic Sans MS" panose="030F070203030202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Why did very few people see doctors?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3200" dirty="0" smtClean="0">
                <a:latin typeface="Comic Sans MS" panose="030F070203030202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What did people believe made you sick in medieval times?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3200" dirty="0" smtClean="0">
                <a:latin typeface="Comic Sans MS" panose="030F070203030202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Which do you think was the most effective healer?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 smtClean="0">
              <a:latin typeface="Comic Sans MS" panose="030F070203030202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 smtClean="0">
              <a:latin typeface="Comic Sans MS" panose="030F070203030202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>
              <a:latin typeface="Comic Sans MS" panose="030F070203030202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88224" y="620688"/>
            <a:ext cx="2273894" cy="2273894"/>
            <a:chOff x="6588224" y="620688"/>
            <a:chExt cx="2273894" cy="2273894"/>
          </a:xfrm>
        </p:grpSpPr>
        <p:pic>
          <p:nvPicPr>
            <p:cNvPr id="2052" name="Picture 4" descr="Image result for mr scissor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620688"/>
              <a:ext cx="2273894" cy="2273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6617072" y="620688"/>
              <a:ext cx="835248" cy="216024"/>
            </a:xfrm>
            <a:prstGeom prst="rect">
              <a:avLst/>
            </a:prstGeom>
            <a:solidFill>
              <a:srgbClr val="C409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552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chool slide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FFFFFF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chool slide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735</Words>
  <Application>Microsoft Office PowerPoint</Application>
  <PresentationFormat>On-screen Show (4:3)</PresentationFormat>
  <Paragraphs>95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Comic Sans MS</vt:lpstr>
      <vt:lpstr>Verdana</vt:lpstr>
      <vt:lpstr>Wingdings 2</vt:lpstr>
      <vt:lpstr>Office Theme</vt:lpstr>
      <vt:lpstr>Flow</vt:lpstr>
      <vt:lpstr>Medieval Medicine and Healers</vt:lpstr>
      <vt:lpstr>Starter</vt:lpstr>
      <vt:lpstr>PowerPoint Presentation</vt:lpstr>
      <vt:lpstr>Medical Care </vt:lpstr>
      <vt:lpstr>Medical Care for the poor </vt:lpstr>
      <vt:lpstr>Activity</vt:lpstr>
      <vt:lpstr>What causes illness/disease?</vt:lpstr>
      <vt:lpstr>Checking the symptoms</vt:lpstr>
      <vt:lpstr>Activity</vt:lpstr>
      <vt:lpstr>PowerPoint Presentation</vt:lpstr>
      <vt:lpstr>Starter</vt:lpstr>
      <vt:lpstr>Medieval Medicine and Healers</vt:lpstr>
      <vt:lpstr>Name the treatment game</vt:lpstr>
      <vt:lpstr>HELP!</vt:lpstr>
      <vt:lpstr>HELP!</vt:lpstr>
      <vt:lpstr>HELP!</vt:lpstr>
      <vt:lpstr>HELP!</vt:lpstr>
      <vt:lpstr>HELP!</vt:lpstr>
      <vt:lpstr>A simple life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should be King?</dc:title>
  <dc:creator>Admin</dc:creator>
  <cp:lastModifiedBy>Anthony Archer</cp:lastModifiedBy>
  <cp:revision>44</cp:revision>
  <dcterms:created xsi:type="dcterms:W3CDTF">2014-10-26T09:17:25Z</dcterms:created>
  <dcterms:modified xsi:type="dcterms:W3CDTF">2017-01-24T12:02:01Z</dcterms:modified>
</cp:coreProperties>
</file>