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6" r:id="rId3"/>
    <p:sldId id="261" r:id="rId4"/>
    <p:sldId id="262" r:id="rId5"/>
    <p:sldId id="259" r:id="rId6"/>
    <p:sldId id="258" r:id="rId7"/>
    <p:sldId id="260" r:id="rId8"/>
    <p:sldId id="257" r:id="rId9"/>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2" d="100"/>
          <a:sy n="32" d="100"/>
        </p:scale>
        <p:origin x="-2244" y="-16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B33612F2-264B-4B7A-A003-541373855AF4}" type="datetimeFigureOut">
              <a:rPr lang="en-GB" smtClean="0"/>
              <a:t>22/04/2015</a:t>
            </a:fld>
            <a:endParaRPr lang="en-GB"/>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7F89C35D-15A9-40A6-B196-BBEB33D980A5}" type="slidenum">
              <a:rPr lang="en-GB" smtClean="0"/>
              <a:t>‹#›</a:t>
            </a:fld>
            <a:endParaRPr lang="en-GB"/>
          </a:p>
        </p:txBody>
      </p:sp>
    </p:spTree>
    <p:extLst>
      <p:ext uri="{BB962C8B-B14F-4D97-AF65-F5344CB8AC3E}">
        <p14:creationId xmlns:p14="http://schemas.microsoft.com/office/powerpoint/2010/main" val="31287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FF74D2-1036-6243-B03F-449A7504A676}"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C039B3-CC2D-4DC2-8AFC-9D8C817F2359}" type="datetimeFigureOut">
              <a:rPr lang="en-GB" smtClean="0"/>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234687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C039B3-CC2D-4DC2-8AFC-9D8C817F2359}" type="datetimeFigureOut">
              <a:rPr lang="en-GB" smtClean="0"/>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80048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C039B3-CC2D-4DC2-8AFC-9D8C817F2359}" type="datetimeFigureOut">
              <a:rPr lang="en-GB" smtClean="0"/>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7402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C039B3-CC2D-4DC2-8AFC-9D8C817F2359}" type="datetimeFigureOut">
              <a:rPr lang="en-GB" smtClean="0"/>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18712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039B3-CC2D-4DC2-8AFC-9D8C817F2359}" type="datetimeFigureOut">
              <a:rPr lang="en-GB" smtClean="0"/>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123655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C039B3-CC2D-4DC2-8AFC-9D8C817F2359}" type="datetimeFigureOut">
              <a:rPr lang="en-GB" smtClean="0"/>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51738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C039B3-CC2D-4DC2-8AFC-9D8C817F2359}" type="datetimeFigureOut">
              <a:rPr lang="en-GB" smtClean="0"/>
              <a:t>22/04/2015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184154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C039B3-CC2D-4DC2-8AFC-9D8C817F2359}" type="datetimeFigureOut">
              <a:rPr lang="en-GB" smtClean="0"/>
              <a:t>22/04/2015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53172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039B3-CC2D-4DC2-8AFC-9D8C817F2359}" type="datetimeFigureOut">
              <a:rPr lang="en-GB" smtClean="0"/>
              <a:t>22/04/2015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7895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039B3-CC2D-4DC2-8AFC-9D8C817F2359}" type="datetimeFigureOut">
              <a:rPr lang="en-GB" smtClean="0"/>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41444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039B3-CC2D-4DC2-8AFC-9D8C817F2359}" type="datetimeFigureOut">
              <a:rPr lang="en-GB" smtClean="0"/>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1E1D29-386D-4DDD-BD11-86B90AC09E9A}" type="slidenum">
              <a:rPr lang="en-GB" smtClean="0"/>
              <a:t>‹#›</a:t>
            </a:fld>
            <a:endParaRPr lang="en-GB"/>
          </a:p>
        </p:txBody>
      </p:sp>
    </p:spTree>
    <p:extLst>
      <p:ext uri="{BB962C8B-B14F-4D97-AF65-F5344CB8AC3E}">
        <p14:creationId xmlns:p14="http://schemas.microsoft.com/office/powerpoint/2010/main" val="381271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039B3-CC2D-4DC2-8AFC-9D8C817F2359}" type="datetimeFigureOut">
              <a:rPr lang="en-GB" smtClean="0"/>
              <a:t>22/04/2015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E1D29-386D-4DDD-BD11-86B90AC09E9A}" type="slidenum">
              <a:rPr lang="en-GB" smtClean="0"/>
              <a:t>‹#›</a:t>
            </a:fld>
            <a:endParaRPr lang="en-GB"/>
          </a:p>
        </p:txBody>
      </p:sp>
    </p:spTree>
    <p:extLst>
      <p:ext uri="{BB962C8B-B14F-4D97-AF65-F5344CB8AC3E}">
        <p14:creationId xmlns:p14="http://schemas.microsoft.com/office/powerpoint/2010/main" val="425278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ngimg.com/upload/chicken_PNG214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206" y="2354901"/>
            <a:ext cx="3600399" cy="3437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list-of-birthstones.com/Pictures%20of%20Birthstones/Emerald%20birthston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377106"/>
            <a:ext cx="3333750" cy="34290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683568" y="476672"/>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800" dirty="0" smtClean="0">
                <a:solidFill>
                  <a:schemeClr val="bg1"/>
                </a:solidFill>
                <a:latin typeface="Aharoni" panose="02010803020104030203" pitchFamily="2" charset="-79"/>
                <a:cs typeface="Aharoni" panose="02010803020104030203" pitchFamily="2" charset="-79"/>
              </a:rPr>
              <a:t>What do these pictures have in common?</a:t>
            </a:r>
            <a:endParaRPr lang="en-GB" sz="4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868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3568" y="476672"/>
            <a:ext cx="7772400" cy="1470025"/>
          </a:xfrm>
        </p:spPr>
        <p:txBody>
          <a:bodyPr>
            <a:noAutofit/>
          </a:bodyPr>
          <a:lstStyle/>
          <a:p>
            <a:r>
              <a:rPr lang="en-GB" sz="7200" dirty="0" smtClean="0">
                <a:solidFill>
                  <a:schemeClr val="bg1"/>
                </a:solidFill>
                <a:latin typeface="Aharoni" panose="02010803020104030203" pitchFamily="2" charset="-79"/>
                <a:cs typeface="Aharoni" panose="02010803020104030203" pitchFamily="2" charset="-79"/>
              </a:rPr>
              <a:t>The Black Death </a:t>
            </a:r>
            <a:endParaRPr lang="en-GB" sz="7200" dirty="0">
              <a:solidFill>
                <a:schemeClr val="bg1"/>
              </a:solidFill>
              <a:latin typeface="Aharoni" panose="02010803020104030203" pitchFamily="2" charset="-79"/>
              <a:cs typeface="Aharoni" panose="02010803020104030203" pitchFamily="2" charset="-79"/>
            </a:endParaRPr>
          </a:p>
        </p:txBody>
      </p:sp>
      <p:pic>
        <p:nvPicPr>
          <p:cNvPr id="1026" name="Picture 2" descr="Black_De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1"/>
            <a:ext cx="6840760" cy="456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6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95536" y="764704"/>
            <a:ext cx="8229600" cy="944562"/>
          </a:xfrm>
          <a:solidFill>
            <a:srgbClr val="FFC000"/>
          </a:solidFill>
        </p:spPr>
        <p:txBody>
          <a:bodyPr>
            <a:normAutofit/>
          </a:bodyPr>
          <a:lstStyle/>
          <a:p>
            <a:pPr eaLnBrk="1" hangingPunct="1"/>
            <a:r>
              <a:rPr lang="en-GB" sz="2800" b="1" u="sng" dirty="0" smtClean="0">
                <a:latin typeface="Comic Sans MS" charset="0"/>
                <a:ea typeface="ＭＳ Ｐゴシック" charset="-128"/>
                <a:cs typeface="ＭＳ Ｐゴシック" charset="-128"/>
              </a:rPr>
              <a:t>How did people try to cure the Black Death?</a:t>
            </a:r>
          </a:p>
        </p:txBody>
      </p:sp>
      <p:sp>
        <p:nvSpPr>
          <p:cNvPr id="14339" name="Rectangle 5"/>
          <p:cNvSpPr>
            <a:spLocks noGrp="1" noChangeArrowheads="1"/>
          </p:cNvSpPr>
          <p:nvPr>
            <p:ph type="body" idx="1"/>
          </p:nvPr>
        </p:nvSpPr>
        <p:spPr>
          <a:xfrm>
            <a:off x="323528" y="2204864"/>
            <a:ext cx="8496944" cy="3888432"/>
          </a:xfrm>
        </p:spPr>
        <p:txBody>
          <a:bodyPr>
            <a:normAutofit fontScale="62500" lnSpcReduction="20000"/>
          </a:bodyPr>
          <a:lstStyle/>
          <a:p>
            <a:pPr marL="0" indent="0" eaLnBrk="1" hangingPunct="1">
              <a:buNone/>
            </a:pPr>
            <a:r>
              <a:rPr lang="en-GB" sz="7000" b="1" dirty="0" smtClean="0">
                <a:solidFill>
                  <a:srgbClr val="FFFF00"/>
                </a:solidFill>
                <a:latin typeface="Comic Sans MS" charset="0"/>
                <a:ea typeface="ＭＳ Ｐゴシック" charset="-128"/>
                <a:cs typeface="ＭＳ Ｐゴシック" charset="-128"/>
              </a:rPr>
              <a:t>Learning Objectives</a:t>
            </a:r>
          </a:p>
          <a:p>
            <a:pPr marL="0" indent="0" eaLnBrk="1" hangingPunct="1">
              <a:buNone/>
            </a:pPr>
            <a:endParaRPr lang="en-GB" sz="2800" dirty="0" smtClean="0">
              <a:solidFill>
                <a:srgbClr val="FF0000"/>
              </a:solidFill>
              <a:latin typeface="Comic Sans MS" charset="0"/>
              <a:ea typeface="ＭＳ Ｐゴシック" charset="-128"/>
              <a:cs typeface="ＭＳ Ｐゴシック" charset="-128"/>
            </a:endParaRPr>
          </a:p>
          <a:p>
            <a:pPr eaLnBrk="1" hangingPunct="1"/>
            <a:r>
              <a:rPr lang="en-GB" sz="5800" dirty="0" smtClean="0">
                <a:solidFill>
                  <a:srgbClr val="FF0000"/>
                </a:solidFill>
                <a:latin typeface="Comic Sans MS" charset="0"/>
                <a:ea typeface="ＭＳ Ｐゴシック" charset="-128"/>
                <a:cs typeface="ＭＳ Ｐゴシック" charset="-128"/>
              </a:rPr>
              <a:t>Identify how people in the middle ages responded to the Black Death.</a:t>
            </a:r>
          </a:p>
          <a:p>
            <a:pPr eaLnBrk="1" hangingPunct="1"/>
            <a:r>
              <a:rPr lang="en-GB" sz="5800" dirty="0" smtClean="0">
                <a:solidFill>
                  <a:srgbClr val="FF6600"/>
                </a:solidFill>
                <a:latin typeface="Comic Sans MS" charset="0"/>
                <a:ea typeface="ＭＳ Ｐゴシック" charset="-128"/>
                <a:cs typeface="ＭＳ Ｐゴシック" charset="-128"/>
              </a:rPr>
              <a:t>Describe the different treatments</a:t>
            </a:r>
            <a:r>
              <a:rPr lang="en-GB" sz="5800" dirty="0">
                <a:solidFill>
                  <a:srgbClr val="FF6600"/>
                </a:solidFill>
                <a:latin typeface="Comic Sans MS" charset="0"/>
                <a:ea typeface="ＭＳ Ｐゴシック" charset="-128"/>
                <a:cs typeface="ＭＳ Ｐゴシック" charset="-128"/>
              </a:rPr>
              <a:t> </a:t>
            </a:r>
            <a:r>
              <a:rPr lang="en-GB" sz="5800" dirty="0" smtClean="0">
                <a:solidFill>
                  <a:srgbClr val="FF6600"/>
                </a:solidFill>
                <a:latin typeface="Comic Sans MS" charset="0"/>
                <a:ea typeface="ＭＳ Ｐゴシック" charset="-128"/>
                <a:cs typeface="ＭＳ Ｐゴシック" charset="-128"/>
              </a:rPr>
              <a:t>people used </a:t>
            </a:r>
          </a:p>
          <a:p>
            <a:pPr eaLnBrk="1" hangingPunct="1"/>
            <a:r>
              <a:rPr lang="en-GB" sz="5800" dirty="0" smtClean="0">
                <a:solidFill>
                  <a:srgbClr val="009900"/>
                </a:solidFill>
                <a:latin typeface="Comic Sans MS" charset="0"/>
                <a:ea typeface="ＭＳ Ｐゴシック" charset="-128"/>
                <a:cs typeface="ＭＳ Ｐゴシック" charset="-128"/>
              </a:rPr>
              <a:t>Explain why </a:t>
            </a:r>
            <a:r>
              <a:rPr lang="en-GB" sz="5800" dirty="0">
                <a:solidFill>
                  <a:srgbClr val="009900"/>
                </a:solidFill>
                <a:latin typeface="Comic Sans MS" charset="0"/>
                <a:ea typeface="ＭＳ Ｐゴシック" charset="-128"/>
                <a:cs typeface="ＭＳ Ｐゴシック" charset="-128"/>
              </a:rPr>
              <a:t>people believed </a:t>
            </a:r>
            <a:r>
              <a:rPr lang="en-GB" sz="5800" dirty="0" smtClean="0">
                <a:solidFill>
                  <a:srgbClr val="009900"/>
                </a:solidFill>
                <a:latin typeface="Comic Sans MS" charset="0"/>
                <a:ea typeface="ＭＳ Ｐゴシック" charset="-128"/>
                <a:cs typeface="ＭＳ Ｐゴシック" charset="-128"/>
              </a:rPr>
              <a:t>these treatments worked.</a:t>
            </a:r>
            <a:endParaRPr lang="en-GB" sz="5800" dirty="0">
              <a:solidFill>
                <a:srgbClr val="009900"/>
              </a:solidFill>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976197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314" name="Group 2"/>
          <p:cNvGraphicFramePr>
            <a:graphicFrameLocks noGrp="1"/>
          </p:cNvGraphicFramePr>
          <p:nvPr>
            <p:extLst>
              <p:ext uri="{D42A27DB-BD31-4B8C-83A1-F6EECF244321}">
                <p14:modId xmlns:p14="http://schemas.microsoft.com/office/powerpoint/2010/main" val="745519729"/>
              </p:ext>
            </p:extLst>
          </p:nvPr>
        </p:nvGraphicFramePr>
        <p:xfrm>
          <a:off x="381000" y="563563"/>
          <a:ext cx="8458200" cy="6061393"/>
        </p:xfrm>
        <a:graphic>
          <a:graphicData uri="http://schemas.openxmlformats.org/drawingml/2006/table">
            <a:tbl>
              <a:tblPr/>
              <a:tblGrid>
                <a:gridCol w="1554163"/>
                <a:gridCol w="1052661"/>
                <a:gridCol w="5851376"/>
              </a:tblGrid>
              <a:tr h="122238">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Comic Sans MS" pitchFamily="1" charset="0"/>
                          <a:ea typeface="ＭＳ Ｐゴシック" pitchFamily="1" charset="-128"/>
                        </a:rPr>
                        <a:t>Bleeding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dirty="0" smtClean="0">
                          <a:ln>
                            <a:noFill/>
                          </a:ln>
                          <a:solidFill>
                            <a:schemeClr val="tx1"/>
                          </a:solidFill>
                          <a:effectLst/>
                          <a:latin typeface="Arial" charset="0"/>
                          <a:ea typeface="ＭＳ Ｐゴシック" pitchFamily="1" charset="-128"/>
                        </a:rPr>
                        <a:t>If a person gets the disease, they must be put to bed. They should be washed with vinegar and rose water</a:t>
                      </a:r>
                      <a:endParaRPr kumimoji="0" lang="en-GB" sz="1400" b="0" i="0" u="none" strike="noStrike" cap="none" normalizeH="0" baseline="0" dirty="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8556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Eating the right foods</a:t>
                      </a:r>
                      <a:b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b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
                      </a:r>
                      <a:b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br>
                      <a:endParaRPr kumimoji="0" lang="en-GB"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dirty="0" smtClean="0">
                          <a:ln>
                            <a:noFill/>
                          </a:ln>
                          <a:solidFill>
                            <a:schemeClr val="tx1"/>
                          </a:solidFill>
                          <a:effectLst/>
                          <a:latin typeface="Arial" charset="0"/>
                          <a:ea typeface="ＭＳ Ｐゴシック" pitchFamily="1" charset="-128"/>
                        </a:rPr>
                        <a:t>The buboes should be cut open to allow the disease to leave the body. The buboes should be cut open with a red pot poker.</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GB" sz="1400" b="1" i="1" u="none" strike="noStrike" cap="none" normalizeH="0" baseline="0" dirty="0" smtClean="0">
                        <a:ln>
                          <a:noFill/>
                        </a:ln>
                        <a:solidFill>
                          <a:schemeClr val="tx1"/>
                        </a:solidFill>
                        <a:effectLst/>
                        <a:latin typeface="Arial" charset="0"/>
                        <a:ea typeface="ＭＳ Ｐゴシック" pitchFamily="1" charset="-128"/>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239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 Herbal Remedies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tx1"/>
                          </a:solidFill>
                          <a:effectLst/>
                          <a:latin typeface="Arial" charset="0"/>
                          <a:ea typeface="ＭＳ Ｐゴシック" pitchFamily="1" charset="-128"/>
                        </a:rPr>
                        <a:t>The disease must be in the blood. The veins leading to the heart should be cut open. This will allow the disease to leave the body. An ointment made of clay and violets should be applied to the place where the cuts have been made.</a:t>
                      </a:r>
                      <a:endParaRPr kumimoji="0" lang="en-GB" sz="1400" b="0" i="0" u="none" strike="noStrike" cap="none" normalizeH="0" baseline="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69691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Magic</a:t>
                      </a:r>
                      <a:b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br>
                      <a:endParaRPr kumimoji="0" lang="en-GB"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tx1"/>
                          </a:solidFill>
                          <a:effectLst/>
                          <a:latin typeface="Arial" charset="0"/>
                          <a:ea typeface="ＭＳ Ｐゴシック" pitchFamily="1" charset="-128"/>
                        </a:rPr>
                        <a:t>We should not eat food that goes off easily and smells badly such as meat, cheese and fish. Instead we should eat bread, fruit and vegetables</a:t>
                      </a:r>
                      <a:endParaRPr kumimoji="0" lang="en-GB" sz="1400" b="0" i="0" u="none" strike="noStrike" cap="none" normalizeH="0" baseline="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239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 </a:t>
                      </a:r>
                    </a:p>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Lancing the buboes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tx1"/>
                          </a:solidFill>
                          <a:effectLst/>
                          <a:latin typeface="Arial" charset="0"/>
                          <a:ea typeface="ＭＳ Ｐゴシック" pitchFamily="1" charset="-128"/>
                        </a:rPr>
                        <a:t>The streets should be cleaned of all human and animal waste. It should be taken by a cart to a field outside of the village and burnt. All bodies should be buried in deep pits outside of the village and their clothes should also be burnt.</a:t>
                      </a:r>
                      <a:endParaRPr kumimoji="0" lang="en-GB" sz="1400" b="0" i="0" u="none" strike="noStrike" cap="none" normalizeH="0" baseline="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82232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Sanitation in towns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tx1"/>
                          </a:solidFill>
                          <a:effectLst/>
                          <a:latin typeface="Arial" charset="0"/>
                          <a:ea typeface="ＭＳ Ｐゴシック" pitchFamily="1" charset="-128"/>
                        </a:rPr>
                        <a:t>Roast the shells of newly laid eggs. Ground the roasted shells into a powder. Chop up the leaves and petals of  marigold flowers. Put the egg shells and marigolds into a pot of good ale. Add treacle and warm over a fire. The patient should drink this mixture every morning and night.</a:t>
                      </a:r>
                      <a:endParaRPr kumimoji="0" lang="en-GB" sz="1400" b="0" i="0" u="none" strike="noStrike" cap="none" normalizeH="0" baseline="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69691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t>Keeping clean</a:t>
                      </a:r>
                      <a:br>
                        <a:rPr kumimoji="0" lang="en-GB" sz="1600" b="0" i="0" u="none" strike="noStrike" cap="none" normalizeH="0" baseline="0" smtClean="0">
                          <a:ln>
                            <a:noFill/>
                          </a:ln>
                          <a:solidFill>
                            <a:schemeClr val="tx1"/>
                          </a:solidFill>
                          <a:effectLst/>
                          <a:latin typeface="Comic Sans MS" pitchFamily="1" charset="0"/>
                          <a:ea typeface="ＭＳ Ｐゴシック" pitchFamily="1" charset="-128"/>
                        </a:rPr>
                      </a:br>
                      <a:endParaRPr kumimoji="0" lang="en-GB"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GB" sz="1400" b="1" i="1" u="none" strike="noStrike" cap="none" normalizeH="0" baseline="0" dirty="0" smtClean="0">
                          <a:ln>
                            <a:noFill/>
                          </a:ln>
                          <a:solidFill>
                            <a:schemeClr val="tx1"/>
                          </a:solidFill>
                          <a:effectLst/>
                          <a:latin typeface="Arial" charset="0"/>
                          <a:ea typeface="ＭＳ Ｐゴシック" pitchFamily="1" charset="-128"/>
                        </a:rPr>
                        <a:t>Place a live hen next to the swelling to draw out the pestilence from the body. </a:t>
                      </a:r>
                      <a:endParaRPr kumimoji="0" lang="en-GB" sz="1400" b="0" i="0" u="none" strike="noStrike" cap="none" normalizeH="0" baseline="0" dirty="0" smtClean="0">
                        <a:ln>
                          <a:noFill/>
                        </a:ln>
                        <a:solidFill>
                          <a:schemeClr val="tx1"/>
                        </a:solidFill>
                        <a:effectLst/>
                        <a:latin typeface="Times New Roman" pitchFamily="1" charset="0"/>
                        <a:ea typeface="ＭＳ Ｐゴシック" pitchFamily="1"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24620" name="TextBox 37"/>
          <p:cNvSpPr txBox="1">
            <a:spLocks noChangeArrowheads="1"/>
          </p:cNvSpPr>
          <p:nvPr/>
        </p:nvSpPr>
        <p:spPr bwMode="auto">
          <a:xfrm>
            <a:off x="0" y="140855"/>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eaLnBrk="1" hangingPunct="1"/>
            <a:r>
              <a:rPr lang="en-US" sz="1800" dirty="0">
                <a:latin typeface="Comic Sans MS" pitchFamily="1" charset="0"/>
              </a:rPr>
              <a:t>Match the type of cure to the details of the cure (the first one is done for you)</a:t>
            </a:r>
          </a:p>
        </p:txBody>
      </p:sp>
      <p:cxnSp>
        <p:nvCxnSpPr>
          <p:cNvPr id="40" name="Straight Connector 39"/>
          <p:cNvCxnSpPr>
            <a:cxnSpLocks noChangeShapeType="1"/>
          </p:cNvCxnSpPr>
          <p:nvPr/>
        </p:nvCxnSpPr>
        <p:spPr bwMode="auto">
          <a:xfrm>
            <a:off x="1905000" y="838200"/>
            <a:ext cx="1082824" cy="15826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1931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268760"/>
            <a:ext cx="7200800" cy="3970318"/>
          </a:xfrm>
          <a:prstGeom prst="rect">
            <a:avLst/>
          </a:prstGeom>
        </p:spPr>
        <p:txBody>
          <a:bodyPr wrap="square">
            <a:spAutoFit/>
          </a:bodyPr>
          <a:lstStyle/>
          <a:p>
            <a:pPr algn="ctr"/>
            <a:r>
              <a:rPr lang="en-GB" sz="3600" dirty="0" smtClean="0">
                <a:solidFill>
                  <a:srgbClr val="FFFF00"/>
                </a:solidFill>
                <a:latin typeface="MV Boli" panose="02000500030200090000" pitchFamily="2" charset="0"/>
                <a:cs typeface="MV Boli" panose="02000500030200090000" pitchFamily="2" charset="0"/>
              </a:rPr>
              <a:t>Name that cure! </a:t>
            </a:r>
          </a:p>
          <a:p>
            <a:pPr algn="ctr"/>
            <a:endParaRPr lang="en-GB" sz="3600" dirty="0" smtClean="0">
              <a:solidFill>
                <a:srgbClr val="FFFF00"/>
              </a:solidFill>
              <a:latin typeface="MV Boli" panose="02000500030200090000" pitchFamily="2" charset="0"/>
              <a:cs typeface="MV Boli" panose="02000500030200090000" pitchFamily="2" charset="0"/>
            </a:endParaRPr>
          </a:p>
          <a:p>
            <a:pPr algn="ctr"/>
            <a:r>
              <a:rPr lang="en-GB" sz="3600" dirty="0" smtClean="0">
                <a:solidFill>
                  <a:schemeClr val="bg1"/>
                </a:solidFill>
                <a:latin typeface="Comic Sans MS" panose="030F0702030302020204" pitchFamily="66" charset="0"/>
              </a:rPr>
              <a:t>Use your evidence pack and work in pairs – make a list in your book of how you think these items were used to cure the plague!</a:t>
            </a:r>
          </a:p>
        </p:txBody>
      </p:sp>
    </p:spTree>
    <p:extLst>
      <p:ext uri="{BB962C8B-B14F-4D97-AF65-F5344CB8AC3E}">
        <p14:creationId xmlns:p14="http://schemas.microsoft.com/office/powerpoint/2010/main" val="182164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Extract 8"/>
          <p:cNvSpPr/>
          <p:nvPr/>
        </p:nvSpPr>
        <p:spPr>
          <a:xfrm>
            <a:off x="311315" y="3803104"/>
            <a:ext cx="3816424" cy="2880320"/>
          </a:xfrm>
          <a:prstGeom prst="flowChartExtra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dirty="0">
                <a:solidFill>
                  <a:schemeClr val="tx1">
                    <a:lumMod val="95000"/>
                    <a:lumOff val="5000"/>
                  </a:schemeClr>
                </a:solidFill>
              </a:rPr>
              <a:t>Doctors often tested urine for colour and health. Some even tasted it to test.</a:t>
            </a:r>
          </a:p>
        </p:txBody>
      </p:sp>
      <p:sp>
        <p:nvSpPr>
          <p:cNvPr id="2" name="Rectangle 1"/>
          <p:cNvSpPr/>
          <p:nvPr/>
        </p:nvSpPr>
        <p:spPr>
          <a:xfrm>
            <a:off x="64375" y="54044"/>
            <a:ext cx="5797128" cy="523220"/>
          </a:xfrm>
          <a:prstGeom prst="rect">
            <a:avLst/>
          </a:prstGeom>
        </p:spPr>
        <p:txBody>
          <a:bodyPr wrap="square">
            <a:spAutoFit/>
          </a:bodyPr>
          <a:lstStyle/>
          <a:p>
            <a:pPr fontAlgn="base"/>
            <a:r>
              <a:rPr lang="en-GB" sz="2800" dirty="0">
                <a:solidFill>
                  <a:srgbClr val="FFFF00"/>
                </a:solidFill>
              </a:rPr>
              <a:t>Some of the cures they tried included</a:t>
            </a:r>
            <a:r>
              <a:rPr lang="en-GB" sz="2800" dirty="0" smtClean="0">
                <a:solidFill>
                  <a:srgbClr val="FFFF00"/>
                </a:solidFill>
              </a:rPr>
              <a:t>:</a:t>
            </a:r>
          </a:p>
        </p:txBody>
      </p:sp>
      <p:sp>
        <p:nvSpPr>
          <p:cNvPr id="3" name="Rectangle 2"/>
          <p:cNvSpPr/>
          <p:nvPr/>
        </p:nvSpPr>
        <p:spPr>
          <a:xfrm>
            <a:off x="5156510" y="5180527"/>
            <a:ext cx="3204840" cy="151216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dirty="0">
                <a:solidFill>
                  <a:srgbClr val="00B050"/>
                </a:solidFill>
              </a:rPr>
              <a:t>Rubbing onions, herbs or a chopped up snake (if available) on the boils or cutting up a pigeon and rubbing it over an infected body.</a:t>
            </a:r>
          </a:p>
        </p:txBody>
      </p:sp>
      <p:sp>
        <p:nvSpPr>
          <p:cNvPr id="4" name="Oval 3"/>
          <p:cNvSpPr/>
          <p:nvPr/>
        </p:nvSpPr>
        <p:spPr>
          <a:xfrm>
            <a:off x="209079" y="2933457"/>
            <a:ext cx="2490713" cy="23703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fontAlgn="base"/>
            <a:r>
              <a:rPr lang="en-GB" dirty="0">
                <a:solidFill>
                  <a:schemeClr val="bg1"/>
                </a:solidFill>
              </a:rPr>
              <a:t>Drinking vinegar, eating crushed minerals, arsenic, mercury or even ten-year-old treacle!</a:t>
            </a:r>
          </a:p>
        </p:txBody>
      </p:sp>
      <p:sp>
        <p:nvSpPr>
          <p:cNvPr id="5" name="Hexagon 4"/>
          <p:cNvSpPr/>
          <p:nvPr/>
        </p:nvSpPr>
        <p:spPr>
          <a:xfrm>
            <a:off x="5861503" y="188640"/>
            <a:ext cx="3024336" cy="2304256"/>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r>
              <a:rPr lang="en-GB" b="1" dirty="0">
                <a:solidFill>
                  <a:schemeClr val="bg1"/>
                </a:solidFill>
              </a:rPr>
              <a:t>Sitting close to a fire or in a sewer to drive out the fever, or fumigating the house with herbs to purify the air.</a:t>
            </a:r>
          </a:p>
        </p:txBody>
      </p:sp>
      <p:sp>
        <p:nvSpPr>
          <p:cNvPr id="6" name="Snip Same Side Corner Rectangle 5"/>
          <p:cNvSpPr/>
          <p:nvPr/>
        </p:nvSpPr>
        <p:spPr>
          <a:xfrm>
            <a:off x="6177167" y="3100005"/>
            <a:ext cx="2736304" cy="1798293"/>
          </a:xfrm>
          <a:prstGeom prst="snip2Same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dirty="0">
                <a:solidFill>
                  <a:srgbClr val="C00000"/>
                </a:solidFill>
              </a:rPr>
              <a:t>People who believed God was punishing you for your sin, 'flagellants', went on processions whipping themselves.</a:t>
            </a:r>
          </a:p>
        </p:txBody>
      </p:sp>
      <p:sp>
        <p:nvSpPr>
          <p:cNvPr id="7" name="Cloud 6"/>
          <p:cNvSpPr/>
          <p:nvPr/>
        </p:nvSpPr>
        <p:spPr>
          <a:xfrm>
            <a:off x="2699792" y="1942625"/>
            <a:ext cx="3732369" cy="332607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fontAlgn="base"/>
            <a:endParaRPr lang="en-US" sz="1400" dirty="0" smtClean="0">
              <a:solidFill>
                <a:srgbClr val="C00000"/>
              </a:solidFill>
            </a:endParaRPr>
          </a:p>
          <a:p>
            <a:pPr algn="ctr" fontAlgn="base"/>
            <a:r>
              <a:rPr lang="en-US" sz="1400" dirty="0" smtClean="0">
                <a:solidFill>
                  <a:srgbClr val="C00000"/>
                </a:solidFill>
              </a:rPr>
              <a:t>One </a:t>
            </a:r>
            <a:r>
              <a:rPr lang="en-US" sz="1400" dirty="0">
                <a:solidFill>
                  <a:srgbClr val="C00000"/>
                </a:solidFill>
              </a:rPr>
              <a:t>man came up with a treatment that spread far and wide</a:t>
            </a:r>
            <a:r>
              <a:rPr lang="en-US" sz="1400" dirty="0" smtClean="0">
                <a:solidFill>
                  <a:srgbClr val="C00000"/>
                </a:solidFill>
              </a:rPr>
              <a:t>.</a:t>
            </a:r>
          </a:p>
          <a:p>
            <a:pPr algn="ctr" fontAlgn="base"/>
            <a:r>
              <a:rPr lang="en-US" sz="1400" dirty="0" smtClean="0">
                <a:solidFill>
                  <a:srgbClr val="C00000"/>
                </a:solidFill>
              </a:rPr>
              <a:t>He </a:t>
            </a:r>
            <a:r>
              <a:rPr lang="en-US" sz="1400" dirty="0">
                <a:solidFill>
                  <a:srgbClr val="C00000"/>
                </a:solidFill>
              </a:rPr>
              <a:t>told people to shave the bottom of a live chicken and strap it to their swollen buboes. </a:t>
            </a:r>
            <a:endParaRPr lang="en-US" sz="1400" dirty="0" smtClean="0">
              <a:solidFill>
                <a:srgbClr val="C00000"/>
              </a:solidFill>
            </a:endParaRPr>
          </a:p>
          <a:p>
            <a:pPr algn="ctr" fontAlgn="base"/>
            <a:endParaRPr lang="en-US" sz="1400" dirty="0">
              <a:solidFill>
                <a:srgbClr val="C00000"/>
              </a:solidFill>
            </a:endParaRPr>
          </a:p>
          <a:p>
            <a:pPr algn="ctr" fontAlgn="base"/>
            <a:r>
              <a:rPr lang="en-US" sz="1400" dirty="0" smtClean="0">
                <a:solidFill>
                  <a:srgbClr val="C00000"/>
                </a:solidFill>
              </a:rPr>
              <a:t>They </a:t>
            </a:r>
            <a:r>
              <a:rPr lang="en-US" sz="1400" dirty="0">
                <a:solidFill>
                  <a:srgbClr val="C00000"/>
                </a:solidFill>
              </a:rPr>
              <a:t>thought this would suck out the poison and save the victim. </a:t>
            </a:r>
            <a:endParaRPr lang="en-GB" sz="1400" dirty="0">
              <a:solidFill>
                <a:srgbClr val="C00000"/>
              </a:solidFill>
            </a:endParaRPr>
          </a:p>
        </p:txBody>
      </p:sp>
      <p:sp>
        <p:nvSpPr>
          <p:cNvPr id="8" name="Flowchart: Punched Tape 7"/>
          <p:cNvSpPr/>
          <p:nvPr/>
        </p:nvSpPr>
        <p:spPr>
          <a:xfrm>
            <a:off x="467544" y="580820"/>
            <a:ext cx="4688966" cy="191207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00"/>
                </a:solidFill>
              </a:rPr>
              <a:t>Bells: People believed that loud noises would scare evil spirits from the town. They would ring church bells loudly and shoot cannons all night to try and save their town from the spread of plague</a:t>
            </a:r>
            <a:endParaRPr lang="en-GB" sz="1600" dirty="0">
              <a:solidFill>
                <a:srgbClr val="FFFF00"/>
              </a:solidFill>
            </a:endParaRPr>
          </a:p>
        </p:txBody>
      </p:sp>
    </p:spTree>
    <p:extLst>
      <p:ext uri="{BB962C8B-B14F-4D97-AF65-F5344CB8AC3E}">
        <p14:creationId xmlns:p14="http://schemas.microsoft.com/office/powerpoint/2010/main" val="127650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p:cNvSpPr/>
          <p:nvPr/>
        </p:nvSpPr>
        <p:spPr>
          <a:xfrm>
            <a:off x="611560" y="230769"/>
            <a:ext cx="7848872" cy="6048672"/>
          </a:xfrm>
          <a:prstGeom prst="flowChartPunchedTape">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marL="457200" indent="-457200">
              <a:buFont typeface="+mj-lt"/>
              <a:buAutoNum type="arabicPeriod"/>
            </a:pPr>
            <a:r>
              <a:rPr lang="en-US" sz="2000" b="1" dirty="0" smtClean="0">
                <a:solidFill>
                  <a:schemeClr val="tx1">
                    <a:lumMod val="95000"/>
                    <a:lumOff val="5000"/>
                  </a:schemeClr>
                </a:solidFill>
                <a:latin typeface="Comic Sans MS" panose="030F0702030302020204" pitchFamily="66" charset="0"/>
              </a:rPr>
              <a:t>Pick a cure:</a:t>
            </a:r>
          </a:p>
          <a:p>
            <a:pPr marL="457200" indent="-457200">
              <a:buFont typeface="+mj-lt"/>
              <a:buAutoNum type="arabicPeriod"/>
            </a:pPr>
            <a:r>
              <a:rPr lang="en-US" sz="2000" b="1" dirty="0" smtClean="0">
                <a:solidFill>
                  <a:schemeClr val="tx1">
                    <a:lumMod val="95000"/>
                    <a:lumOff val="5000"/>
                  </a:schemeClr>
                </a:solidFill>
                <a:latin typeface="Comic Sans MS" panose="030F0702030302020204" pitchFamily="66" charset="0"/>
              </a:rPr>
              <a:t>Create an advert poster telling people how to cure the Black Death.</a:t>
            </a:r>
          </a:p>
          <a:p>
            <a:endParaRPr lang="en-US" sz="2000" b="1" u="sng" dirty="0">
              <a:solidFill>
                <a:schemeClr val="tx1">
                  <a:lumMod val="95000"/>
                  <a:lumOff val="5000"/>
                </a:schemeClr>
              </a:solidFill>
              <a:latin typeface="Comic Sans MS" panose="030F0702030302020204" pitchFamily="66" charset="0"/>
            </a:endParaRPr>
          </a:p>
          <a:p>
            <a:r>
              <a:rPr lang="en-US" sz="2000" b="1" u="sng" dirty="0" smtClean="0">
                <a:solidFill>
                  <a:schemeClr val="tx1">
                    <a:lumMod val="95000"/>
                    <a:lumOff val="5000"/>
                  </a:schemeClr>
                </a:solidFill>
                <a:latin typeface="Comic Sans MS" panose="030F0702030302020204" pitchFamily="66" charset="0"/>
              </a:rPr>
              <a:t>Success Criteria:</a:t>
            </a:r>
          </a:p>
          <a:p>
            <a:pPr>
              <a:spcBef>
                <a:spcPct val="50000"/>
              </a:spcBef>
              <a:buFont typeface="Arial" charset="0"/>
              <a:buChar char="•"/>
            </a:pPr>
            <a:r>
              <a:rPr lang="en-GB" sz="2000" dirty="0">
                <a:solidFill>
                  <a:schemeClr val="tx1">
                    <a:lumMod val="95000"/>
                    <a:lumOff val="5000"/>
                  </a:schemeClr>
                </a:solidFill>
                <a:latin typeface="Comic Sans MS" panose="030F0702030302020204" pitchFamily="66" charset="0"/>
              </a:rPr>
              <a:t>Make sure you give a </a:t>
            </a:r>
            <a:r>
              <a:rPr lang="en-GB" sz="2400" b="1" dirty="0">
                <a:solidFill>
                  <a:srgbClr val="C00000"/>
                </a:solidFill>
                <a:latin typeface="Comic Sans MS" panose="030F0702030302020204" pitchFamily="66" charset="0"/>
              </a:rPr>
              <a:t>detailed description </a:t>
            </a:r>
            <a:r>
              <a:rPr lang="en-GB" sz="2000" dirty="0">
                <a:solidFill>
                  <a:schemeClr val="tx1">
                    <a:lumMod val="95000"/>
                    <a:lumOff val="5000"/>
                  </a:schemeClr>
                </a:solidFill>
                <a:latin typeface="Comic Sans MS" panose="030F0702030302020204" pitchFamily="66" charset="0"/>
              </a:rPr>
              <a:t>of what your cure is (what ingredients or equipment you need, what you need to do with them....)</a:t>
            </a:r>
          </a:p>
          <a:p>
            <a:pPr>
              <a:spcBef>
                <a:spcPct val="50000"/>
              </a:spcBef>
              <a:buFont typeface="Arial" charset="0"/>
              <a:buChar char="•"/>
            </a:pPr>
            <a:r>
              <a:rPr lang="en-GB" sz="2000" dirty="0">
                <a:solidFill>
                  <a:schemeClr val="tx1">
                    <a:lumMod val="95000"/>
                    <a:lumOff val="5000"/>
                  </a:schemeClr>
                </a:solidFill>
                <a:latin typeface="Comic Sans MS" panose="030F0702030302020204" pitchFamily="66" charset="0"/>
              </a:rPr>
              <a:t> </a:t>
            </a:r>
            <a:r>
              <a:rPr lang="en-GB" sz="2400" b="1" dirty="0">
                <a:solidFill>
                  <a:srgbClr val="C00000"/>
                </a:solidFill>
                <a:latin typeface="Comic Sans MS" panose="030F0702030302020204" pitchFamily="66" charset="0"/>
              </a:rPr>
              <a:t>Explain </a:t>
            </a:r>
            <a:r>
              <a:rPr lang="en-GB" sz="2000" dirty="0">
                <a:solidFill>
                  <a:schemeClr val="tx1">
                    <a:lumMod val="95000"/>
                    <a:lumOff val="5000"/>
                  </a:schemeClr>
                </a:solidFill>
                <a:latin typeface="Comic Sans MS" panose="030F0702030302020204" pitchFamily="66" charset="0"/>
              </a:rPr>
              <a:t>why your cure works – </a:t>
            </a:r>
            <a:r>
              <a:rPr lang="en-GB" sz="2000" b="1" dirty="0">
                <a:solidFill>
                  <a:srgbClr val="C00000"/>
                </a:solidFill>
                <a:latin typeface="Comic Sans MS" panose="030F0702030302020204" pitchFamily="66" charset="0"/>
              </a:rPr>
              <a:t>how is it effective</a:t>
            </a:r>
            <a:r>
              <a:rPr lang="en-GB" sz="2000" dirty="0" smtClean="0">
                <a:solidFill>
                  <a:srgbClr val="C00000"/>
                </a:solidFill>
                <a:latin typeface="Comic Sans MS" panose="030F0702030302020204" pitchFamily="66" charset="0"/>
              </a:rPr>
              <a:t>?</a:t>
            </a:r>
          </a:p>
          <a:p>
            <a:pPr>
              <a:spcBef>
                <a:spcPct val="50000"/>
              </a:spcBef>
              <a:buFont typeface="Arial" charset="0"/>
              <a:buChar char="•"/>
            </a:pPr>
            <a:r>
              <a:rPr lang="en-GB" sz="2000" dirty="0" smtClean="0">
                <a:solidFill>
                  <a:schemeClr val="tx1">
                    <a:lumMod val="95000"/>
                    <a:lumOff val="5000"/>
                  </a:schemeClr>
                </a:solidFill>
                <a:latin typeface="Comic Sans MS" panose="030F0702030302020204" pitchFamily="66" charset="0"/>
              </a:rPr>
              <a:t>Include pictures and colour </a:t>
            </a:r>
            <a:endParaRPr lang="en-US" sz="2000" dirty="0">
              <a:solidFill>
                <a:schemeClr val="tx1">
                  <a:lumMod val="95000"/>
                  <a:lumOff val="5000"/>
                </a:schemeClr>
              </a:solidFill>
              <a:latin typeface="Comic Sans MS" panose="030F0702030302020204" pitchFamily="66" charset="0"/>
            </a:endParaRPr>
          </a:p>
        </p:txBody>
      </p:sp>
      <p:sp>
        <p:nvSpPr>
          <p:cNvPr id="3" name="TextBox 2"/>
          <p:cNvSpPr txBox="1"/>
          <p:nvPr/>
        </p:nvSpPr>
        <p:spPr>
          <a:xfrm>
            <a:off x="5076056" y="842090"/>
            <a:ext cx="2376264" cy="769441"/>
          </a:xfrm>
          <a:prstGeom prst="rect">
            <a:avLst/>
          </a:prstGeom>
          <a:noFill/>
          <a:ln>
            <a:noFill/>
          </a:ln>
        </p:spPr>
        <p:txBody>
          <a:bodyPr wrap="square" rtlCol="0">
            <a:spAutoFit/>
          </a:bodyPr>
          <a:lstStyle/>
          <a:p>
            <a:r>
              <a:rPr lang="en-GB" sz="4400" dirty="0" smtClean="0">
                <a:latin typeface="MV Boli" panose="02000500030200090000" pitchFamily="2" charset="0"/>
                <a:cs typeface="MV Boli" panose="02000500030200090000" pitchFamily="2" charset="0"/>
              </a:rPr>
              <a:t>TASK: </a:t>
            </a:r>
            <a:endParaRPr lang="en-GB" sz="44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88469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0626" y="908720"/>
            <a:ext cx="7200800" cy="2308324"/>
          </a:xfrm>
          <a:prstGeom prst="rect">
            <a:avLst/>
          </a:prstGeom>
          <a:solidFill>
            <a:srgbClr val="C00000"/>
          </a:solidFill>
        </p:spPr>
        <p:txBody>
          <a:bodyPr wrap="square">
            <a:spAutoFit/>
          </a:bodyPr>
          <a:lstStyle/>
          <a:p>
            <a:pPr algn="ctr"/>
            <a:r>
              <a:rPr lang="en-GB" sz="3600" dirty="0">
                <a:solidFill>
                  <a:schemeClr val="bg1"/>
                </a:solidFill>
              </a:rPr>
              <a:t>In Medieval England, the Black Death was to kill 1.5 million people out of an estimated total of 4 million people between </a:t>
            </a:r>
            <a:r>
              <a:rPr lang="en-GB" sz="3600" b="1" dirty="0">
                <a:solidFill>
                  <a:schemeClr val="bg1"/>
                </a:solidFill>
              </a:rPr>
              <a:t>1348</a:t>
            </a:r>
            <a:r>
              <a:rPr lang="en-GB" sz="3600" dirty="0">
                <a:solidFill>
                  <a:schemeClr val="bg1"/>
                </a:solidFill>
              </a:rPr>
              <a:t> and </a:t>
            </a:r>
            <a:r>
              <a:rPr lang="en-GB" sz="3600" b="1" dirty="0">
                <a:solidFill>
                  <a:schemeClr val="bg1"/>
                </a:solidFill>
              </a:rPr>
              <a:t>1350</a:t>
            </a:r>
            <a:r>
              <a:rPr lang="en-GB" sz="3600" dirty="0">
                <a:solidFill>
                  <a:schemeClr val="bg1"/>
                </a:solidFill>
              </a:rPr>
              <a:t>. </a:t>
            </a:r>
            <a:endParaRPr lang="en-GB" sz="3600" dirty="0" smtClean="0">
              <a:solidFill>
                <a:schemeClr val="bg1"/>
              </a:solidFill>
            </a:endParaRPr>
          </a:p>
        </p:txBody>
      </p:sp>
    </p:spTree>
    <p:extLst>
      <p:ext uri="{BB962C8B-B14F-4D97-AF65-F5344CB8AC3E}">
        <p14:creationId xmlns:p14="http://schemas.microsoft.com/office/powerpoint/2010/main" val="243698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617</Words>
  <Application>Microsoft Office PowerPoint</Application>
  <PresentationFormat>On-screen Show (4:3)</PresentationFormat>
  <Paragraphs>49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The Black Death </vt:lpstr>
      <vt:lpstr>How did people try to cure the Black Death?</vt:lpstr>
      <vt:lpstr>PowerPoint Presentation</vt:lpstr>
      <vt:lpstr>PowerPoint Presentation</vt:lpstr>
      <vt:lpstr>PowerPoint Presentation</vt:lpstr>
      <vt:lpstr>PowerPoint Presentation</vt:lpstr>
      <vt:lpstr>PowerPoint Presentation</vt:lpstr>
    </vt:vector>
  </TitlesOfParts>
  <Company>St Luke's Science and Sports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Black Death</dc:title>
  <dc:creator>Miss A. Ahmed</dc:creator>
  <cp:lastModifiedBy>Aaliya AHMED</cp:lastModifiedBy>
  <cp:revision>10</cp:revision>
  <cp:lastPrinted>2015-04-22T13:47:32Z</cp:lastPrinted>
  <dcterms:created xsi:type="dcterms:W3CDTF">2015-03-17T08:26:38Z</dcterms:created>
  <dcterms:modified xsi:type="dcterms:W3CDTF">2015-04-22T14:04:57Z</dcterms:modified>
</cp:coreProperties>
</file>