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8" r:id="rId5"/>
    <p:sldId id="266" r:id="rId6"/>
    <p:sldId id="259" r:id="rId7"/>
    <p:sldId id="267" r:id="rId8"/>
    <p:sldId id="260"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2" autoAdjust="0"/>
    <p:restoredTop sz="94660"/>
  </p:normalViewPr>
  <p:slideViewPr>
    <p:cSldViewPr snapToGrid="0">
      <p:cViewPr varScale="1">
        <p:scale>
          <a:sx n="115" d="100"/>
          <a:sy n="115" d="100"/>
        </p:scale>
        <p:origin x="14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930E810-18E2-4ED7-B4CF-1EBD1B8C53E0}" type="datetimeFigureOut">
              <a:rPr lang="en-AU" smtClean="0"/>
              <a:t>4/05/2020</a:t>
            </a:fld>
            <a:endParaRPr lang="en-AU"/>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AU"/>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F9F309F-3496-4325-B928-4A8CD38D6EB5}" type="slidenum">
              <a:rPr lang="en-AU" smtClean="0"/>
              <a:t>‹#›</a:t>
            </a:fld>
            <a:endParaRPr lang="en-AU"/>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3211738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30E810-18E2-4ED7-B4CF-1EBD1B8C53E0}" type="datetimeFigureOut">
              <a:rPr lang="en-AU" smtClean="0"/>
              <a:t>4/05/2020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F9F309F-3496-4325-B928-4A8CD38D6EB5}" type="slidenum">
              <a:rPr lang="en-AU" smtClean="0"/>
              <a:t>‹#›</a:t>
            </a:fld>
            <a:endParaRPr lang="en-AU"/>
          </a:p>
        </p:txBody>
      </p:sp>
    </p:spTree>
    <p:extLst>
      <p:ext uri="{BB962C8B-B14F-4D97-AF65-F5344CB8AC3E}">
        <p14:creationId xmlns:p14="http://schemas.microsoft.com/office/powerpoint/2010/main" val="376349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30E810-18E2-4ED7-B4CF-1EBD1B8C53E0}" type="datetimeFigureOut">
              <a:rPr lang="en-AU" smtClean="0"/>
              <a:t>4/05/2020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F9F309F-3496-4325-B928-4A8CD38D6EB5}" type="slidenum">
              <a:rPr lang="en-AU" smtClean="0"/>
              <a:t>‹#›</a:t>
            </a:fld>
            <a:endParaRPr lang="en-AU"/>
          </a:p>
        </p:txBody>
      </p:sp>
    </p:spTree>
    <p:extLst>
      <p:ext uri="{BB962C8B-B14F-4D97-AF65-F5344CB8AC3E}">
        <p14:creationId xmlns:p14="http://schemas.microsoft.com/office/powerpoint/2010/main" val="46917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30E810-18E2-4ED7-B4CF-1EBD1B8C53E0}" type="datetimeFigureOut">
              <a:rPr lang="en-AU" smtClean="0"/>
              <a:t>4/05/2020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F9F309F-3496-4325-B928-4A8CD38D6EB5}" type="slidenum">
              <a:rPr lang="en-AU" smtClean="0"/>
              <a:t>‹#›</a:t>
            </a:fld>
            <a:endParaRPr lang="en-AU"/>
          </a:p>
        </p:txBody>
      </p:sp>
    </p:spTree>
    <p:extLst>
      <p:ext uri="{BB962C8B-B14F-4D97-AF65-F5344CB8AC3E}">
        <p14:creationId xmlns:p14="http://schemas.microsoft.com/office/powerpoint/2010/main" val="527138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930E810-18E2-4ED7-B4CF-1EBD1B8C53E0}" type="datetimeFigureOut">
              <a:rPr lang="en-AU" smtClean="0"/>
              <a:t>4/05/2020</a:t>
            </a:fld>
            <a:endParaRPr lang="en-AU"/>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AU"/>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F9F309F-3496-4325-B928-4A8CD38D6EB5}" type="slidenum">
              <a:rPr lang="en-AU" smtClean="0"/>
              <a:t>‹#›</a:t>
            </a:fld>
            <a:endParaRPr lang="en-AU"/>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94152092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30E810-18E2-4ED7-B4CF-1EBD1B8C53E0}" type="datetimeFigureOut">
              <a:rPr lang="en-AU" smtClean="0"/>
              <a:t>4/05/2020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F9F309F-3496-4325-B928-4A8CD38D6EB5}" type="slidenum">
              <a:rPr lang="en-AU" smtClean="0"/>
              <a:t>‹#›</a:t>
            </a:fld>
            <a:endParaRPr lang="en-AU"/>
          </a:p>
        </p:txBody>
      </p:sp>
    </p:spTree>
    <p:extLst>
      <p:ext uri="{BB962C8B-B14F-4D97-AF65-F5344CB8AC3E}">
        <p14:creationId xmlns:p14="http://schemas.microsoft.com/office/powerpoint/2010/main" val="623220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30E810-18E2-4ED7-B4CF-1EBD1B8C53E0}" type="datetimeFigureOut">
              <a:rPr lang="en-AU" smtClean="0"/>
              <a:t>4/05/2020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F9F309F-3496-4325-B928-4A8CD38D6EB5}" type="slidenum">
              <a:rPr lang="en-AU" smtClean="0"/>
              <a:t>‹#›</a:t>
            </a:fld>
            <a:endParaRPr lang="en-AU"/>
          </a:p>
        </p:txBody>
      </p:sp>
    </p:spTree>
    <p:extLst>
      <p:ext uri="{BB962C8B-B14F-4D97-AF65-F5344CB8AC3E}">
        <p14:creationId xmlns:p14="http://schemas.microsoft.com/office/powerpoint/2010/main" val="96388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30E810-18E2-4ED7-B4CF-1EBD1B8C53E0}" type="datetimeFigureOut">
              <a:rPr lang="en-AU" smtClean="0"/>
              <a:t>4/05/2020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F9F309F-3496-4325-B928-4A8CD38D6EB5}" type="slidenum">
              <a:rPr lang="en-AU" smtClean="0"/>
              <a:t>‹#›</a:t>
            </a:fld>
            <a:endParaRPr lang="en-AU"/>
          </a:p>
        </p:txBody>
      </p:sp>
    </p:spTree>
    <p:extLst>
      <p:ext uri="{BB962C8B-B14F-4D97-AF65-F5344CB8AC3E}">
        <p14:creationId xmlns:p14="http://schemas.microsoft.com/office/powerpoint/2010/main" val="2502926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30E810-18E2-4ED7-B4CF-1EBD1B8C53E0}" type="datetimeFigureOut">
              <a:rPr lang="en-AU" smtClean="0"/>
              <a:t>4/05/2020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F9F309F-3496-4325-B928-4A8CD38D6EB5}" type="slidenum">
              <a:rPr lang="en-AU" smtClean="0"/>
              <a:t>‹#›</a:t>
            </a:fld>
            <a:endParaRPr lang="en-AU"/>
          </a:p>
        </p:txBody>
      </p:sp>
    </p:spTree>
    <p:extLst>
      <p:ext uri="{BB962C8B-B14F-4D97-AF65-F5344CB8AC3E}">
        <p14:creationId xmlns:p14="http://schemas.microsoft.com/office/powerpoint/2010/main" val="4105430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930E810-18E2-4ED7-B4CF-1EBD1B8C53E0}" type="datetimeFigureOut">
              <a:rPr lang="en-AU" smtClean="0"/>
              <a:t>4/05/2020</a:t>
            </a:fld>
            <a:endParaRPr lang="en-AU"/>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AU"/>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F9F309F-3496-4325-B928-4A8CD38D6EB5}" type="slidenum">
              <a:rPr lang="en-AU" smtClean="0"/>
              <a:t>‹#›</a:t>
            </a:fld>
            <a:endParaRPr lang="en-AU"/>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57835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930E810-18E2-4ED7-B4CF-1EBD1B8C53E0}" type="datetimeFigureOut">
              <a:rPr lang="en-AU" smtClean="0"/>
              <a:t>4/05/2020</a:t>
            </a:fld>
            <a:endParaRPr lang="en-AU"/>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AU"/>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F9F309F-3496-4325-B928-4A8CD38D6EB5}" type="slidenum">
              <a:rPr lang="en-AU" smtClean="0"/>
              <a:t>‹#›</a:t>
            </a:fld>
            <a:endParaRPr lang="en-AU"/>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0051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930E810-18E2-4ED7-B4CF-1EBD1B8C53E0}" type="datetimeFigureOut">
              <a:rPr lang="en-AU" smtClean="0"/>
              <a:t>4/05/2020</a:t>
            </a:fld>
            <a:endParaRPr lang="en-AU"/>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AU"/>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F9F309F-3496-4325-B928-4A8CD38D6EB5}" type="slidenum">
              <a:rPr lang="en-AU" smtClean="0"/>
              <a:t>‹#›</a:t>
            </a:fld>
            <a:endParaRPr lang="en-AU"/>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75404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gif"/><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gi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4.xml"/><Relationship Id="rId5" Type="http://schemas.openxmlformats.org/officeDocument/2006/relationships/image" Target="../media/image13.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1057" r="20605" b="-1"/>
          <a:stretch/>
        </p:blipFill>
        <p:spPr>
          <a:xfrm>
            <a:off x="7225748" y="0"/>
            <a:ext cx="4966252" cy="6857990"/>
          </a:xfrm>
          <a:prstGeom prst="rect">
            <a:avLst/>
          </a:prstGeom>
        </p:spPr>
      </p:pic>
      <p:sp>
        <p:nvSpPr>
          <p:cNvPr id="2" name="Title 1"/>
          <p:cNvSpPr>
            <a:spLocks noGrp="1"/>
          </p:cNvSpPr>
          <p:nvPr>
            <p:ph type="ctrTitle"/>
          </p:nvPr>
        </p:nvSpPr>
        <p:spPr>
          <a:xfrm>
            <a:off x="1478522" y="1480930"/>
            <a:ext cx="5301138" cy="3254321"/>
          </a:xfrm>
        </p:spPr>
        <p:txBody>
          <a:bodyPr vert="horz" lIns="91440" tIns="45720" rIns="91440" bIns="45720" rtlCol="0">
            <a:normAutofit/>
          </a:bodyPr>
          <a:lstStyle/>
          <a:p>
            <a:pPr algn="l"/>
            <a:r>
              <a:rPr lang="en-US" sz="6600" b="1" dirty="0"/>
              <a:t>Participants in the Economy</a:t>
            </a:r>
          </a:p>
        </p:txBody>
      </p:sp>
    </p:spTree>
    <p:extLst>
      <p:ext uri="{BB962C8B-B14F-4D97-AF65-F5344CB8AC3E}">
        <p14:creationId xmlns:p14="http://schemas.microsoft.com/office/powerpoint/2010/main" val="163553519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393" y="1110882"/>
            <a:ext cx="6900380" cy="4588752"/>
          </a:xfrm>
          <a:prstGeom prst="rect">
            <a:avLst/>
          </a:prstGeom>
        </p:spPr>
      </p:pic>
      <p:sp>
        <p:nvSpPr>
          <p:cNvPr id="14"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p:cNvSpPr>
            <a:spLocks noGrp="1"/>
          </p:cNvSpPr>
          <p:nvPr>
            <p:ph type="title"/>
          </p:nvPr>
        </p:nvSpPr>
        <p:spPr>
          <a:xfrm>
            <a:off x="8295367" y="915106"/>
            <a:ext cx="3053039" cy="4980303"/>
          </a:xfrm>
        </p:spPr>
        <p:txBody>
          <a:bodyPr anchor="b">
            <a:noAutofit/>
          </a:bodyPr>
          <a:lstStyle/>
          <a:p>
            <a:pPr>
              <a:lnSpc>
                <a:spcPct val="69000"/>
              </a:lnSpc>
            </a:pPr>
            <a:r>
              <a:rPr lang="en-AU" sz="3400" dirty="0"/>
              <a:t>The major participants in the Australian economy include</a:t>
            </a:r>
            <a:br>
              <a:rPr lang="en-AU" sz="3400" dirty="0"/>
            </a:br>
            <a:r>
              <a:rPr lang="en-AU" sz="3400" dirty="0"/>
              <a:t>the household sector, the business sector, the financial sector and the government sector.</a:t>
            </a:r>
          </a:p>
        </p:txBody>
      </p:sp>
    </p:spTree>
    <p:extLst>
      <p:ext uri="{BB962C8B-B14F-4D97-AF65-F5344CB8AC3E}">
        <p14:creationId xmlns:p14="http://schemas.microsoft.com/office/powerpoint/2010/main" val="355730521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459" y="1565286"/>
            <a:ext cx="3404264" cy="3641462"/>
          </a:xfrm>
        </p:spPr>
        <p:txBody>
          <a:bodyPr anchor="b">
            <a:noAutofit/>
          </a:bodyPr>
          <a:lstStyle/>
          <a:p>
            <a:r>
              <a:rPr lang="en-AU" sz="3600" dirty="0"/>
              <a:t/>
            </a:r>
            <a:br>
              <a:rPr lang="en-AU" sz="3600" dirty="0"/>
            </a:br>
            <a:r>
              <a:rPr lang="en-AU" sz="3600" dirty="0"/>
              <a:t>It flows between households, businesses, banks and the government in the Australian economy</a:t>
            </a:r>
            <a:endParaRPr lang="en-AU" sz="2800" dirty="0"/>
          </a:p>
        </p:txBody>
      </p:sp>
      <p:pic>
        <p:nvPicPr>
          <p:cNvPr id="1026" name="Picture 2" descr="Welfare &#10;Governrnen &#10;Governrnent &#10;other &#10;spending &#10;service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4692" y="1254637"/>
            <a:ext cx="7270547" cy="426276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1139459" y="356609"/>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AU" dirty="0"/>
              <a:t>Where does our money go?</a:t>
            </a:r>
          </a:p>
        </p:txBody>
      </p:sp>
      <p:sp>
        <p:nvSpPr>
          <p:cNvPr id="3" name="TextBox 2"/>
          <p:cNvSpPr txBox="1"/>
          <p:nvPr/>
        </p:nvSpPr>
        <p:spPr>
          <a:xfrm>
            <a:off x="1139459" y="5320145"/>
            <a:ext cx="2825712" cy="646331"/>
          </a:xfrm>
          <a:prstGeom prst="rect">
            <a:avLst/>
          </a:prstGeom>
          <a:noFill/>
        </p:spPr>
        <p:txBody>
          <a:bodyPr wrap="square" rtlCol="0">
            <a:spAutoFit/>
          </a:bodyPr>
          <a:lstStyle/>
          <a:p>
            <a:r>
              <a:rPr lang="en-AU"/>
              <a:t>https://www.youtube.com/watch?v=mN5HPJYJzus</a:t>
            </a:r>
            <a:endParaRPr lang="en-AU" dirty="0"/>
          </a:p>
        </p:txBody>
      </p:sp>
    </p:spTree>
    <p:extLst>
      <p:ext uri="{BB962C8B-B14F-4D97-AF65-F5344CB8AC3E}">
        <p14:creationId xmlns:p14="http://schemas.microsoft.com/office/powerpoint/2010/main" val="952421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Household Sector</a:t>
            </a:r>
          </a:p>
        </p:txBody>
      </p:sp>
      <p:sp>
        <p:nvSpPr>
          <p:cNvPr id="3" name="Content Placeholder 2"/>
          <p:cNvSpPr>
            <a:spLocks noGrp="1"/>
          </p:cNvSpPr>
          <p:nvPr>
            <p:ph sz="half" idx="1"/>
          </p:nvPr>
        </p:nvSpPr>
        <p:spPr>
          <a:xfrm>
            <a:off x="1371599" y="1453663"/>
            <a:ext cx="7282071" cy="1594337"/>
          </a:xfrm>
        </p:spPr>
        <p:txBody>
          <a:bodyPr>
            <a:noAutofit/>
          </a:bodyPr>
          <a:lstStyle/>
          <a:p>
            <a:pPr marL="0" indent="0">
              <a:buNone/>
            </a:pPr>
            <a:r>
              <a:rPr lang="en-AU" sz="2200" dirty="0"/>
              <a:t>The household sector is a term used by economists to refer to the total of all </a:t>
            </a:r>
            <a:r>
              <a:rPr lang="en-AU" sz="2200" b="1" u="sng" dirty="0"/>
              <a:t>consumers</a:t>
            </a:r>
            <a:r>
              <a:rPr lang="en-AU" sz="2200" dirty="0"/>
              <a:t> in the economy. Every person in the economy is a consumer — we all acquire goods and services to satisfy our needs and wants.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2733" y="388934"/>
            <a:ext cx="3049387" cy="2659066"/>
          </a:xfrm>
          <a:prstGeom prst="rect">
            <a:avLst/>
          </a:prstGeom>
        </p:spPr>
      </p:pic>
      <p:sp>
        <p:nvSpPr>
          <p:cNvPr id="5" name="TextBox 4"/>
          <p:cNvSpPr txBox="1"/>
          <p:nvPr/>
        </p:nvSpPr>
        <p:spPr>
          <a:xfrm>
            <a:off x="4174435" y="3432313"/>
            <a:ext cx="7657685" cy="2739211"/>
          </a:xfrm>
          <a:prstGeom prst="rect">
            <a:avLst/>
          </a:prstGeom>
          <a:noFill/>
        </p:spPr>
        <p:txBody>
          <a:bodyPr wrap="square" rtlCol="0">
            <a:spAutoFit/>
          </a:bodyPr>
          <a:lstStyle/>
          <a:p>
            <a:r>
              <a:rPr lang="en-AU" sz="2200" dirty="0"/>
              <a:t>The household sector provides the </a:t>
            </a:r>
            <a:r>
              <a:rPr lang="en-AU" sz="2200" b="1" dirty="0"/>
              <a:t>labour</a:t>
            </a:r>
            <a:r>
              <a:rPr lang="en-AU" sz="2200" dirty="0"/>
              <a:t> required by the business sector to produce those goods and services. </a:t>
            </a:r>
          </a:p>
          <a:p>
            <a:endParaRPr lang="en-AU" sz="2200" dirty="0"/>
          </a:p>
          <a:p>
            <a:endParaRPr lang="en-AU" sz="2200" dirty="0"/>
          </a:p>
          <a:p>
            <a:endParaRPr lang="en-AU" sz="2200" dirty="0"/>
          </a:p>
          <a:p>
            <a:r>
              <a:rPr lang="en-AU" sz="2200" dirty="0"/>
              <a:t>When buying goods and services, we are part of the household sector. When at work, we are part of the business sector.</a:t>
            </a:r>
          </a:p>
          <a:p>
            <a:endParaRPr lang="en-AU"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558" y="3048000"/>
            <a:ext cx="2126246" cy="161594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8558" y="4801918"/>
            <a:ext cx="2167027" cy="1585630"/>
          </a:xfrm>
          <a:prstGeom prst="rect">
            <a:avLst/>
          </a:prstGeom>
        </p:spPr>
      </p:pic>
    </p:spTree>
    <p:extLst>
      <p:ext uri="{BB962C8B-B14F-4D97-AF65-F5344CB8AC3E}">
        <p14:creationId xmlns:p14="http://schemas.microsoft.com/office/powerpoint/2010/main" val="1015181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Household Sector</a:t>
            </a:r>
          </a:p>
        </p:txBody>
      </p:sp>
      <p:sp>
        <p:nvSpPr>
          <p:cNvPr id="3" name="Content Placeholder 2"/>
          <p:cNvSpPr>
            <a:spLocks noGrp="1"/>
          </p:cNvSpPr>
          <p:nvPr>
            <p:ph sz="half" idx="1"/>
          </p:nvPr>
        </p:nvSpPr>
        <p:spPr>
          <a:xfrm>
            <a:off x="1023730" y="1428750"/>
            <a:ext cx="10296940" cy="5064368"/>
          </a:xfrm>
        </p:spPr>
        <p:txBody>
          <a:bodyPr>
            <a:noAutofit/>
          </a:bodyPr>
          <a:lstStyle/>
          <a:p>
            <a:pPr marL="0" indent="0">
              <a:buNone/>
            </a:pPr>
            <a:r>
              <a:rPr lang="en-AU" sz="2200" dirty="0"/>
              <a:t>Members of the household sector make decisions about the particular goods and services they desire to satisfy their needs and wants. The amount of goods or services that consumers are willing and able to purchase at a particular point in time is known as consumer or household </a:t>
            </a:r>
            <a:r>
              <a:rPr lang="en-AU" sz="2200" b="1" u="sng" dirty="0"/>
              <a:t>demand</a:t>
            </a:r>
            <a:r>
              <a:rPr lang="en-AU" sz="2200" dirty="0"/>
              <a:t>. </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1124" b="18555"/>
          <a:stretch/>
        </p:blipFill>
        <p:spPr>
          <a:xfrm>
            <a:off x="5088835" y="3084698"/>
            <a:ext cx="6546393" cy="2870625"/>
          </a:xfrm>
          <a:prstGeom prst="rect">
            <a:avLst/>
          </a:prstGeom>
        </p:spPr>
      </p:pic>
      <p:sp>
        <p:nvSpPr>
          <p:cNvPr id="5" name="TextBox 4"/>
          <p:cNvSpPr txBox="1"/>
          <p:nvPr/>
        </p:nvSpPr>
        <p:spPr>
          <a:xfrm>
            <a:off x="1023730" y="3310336"/>
            <a:ext cx="4065105" cy="2123658"/>
          </a:xfrm>
          <a:prstGeom prst="rect">
            <a:avLst/>
          </a:prstGeom>
          <a:noFill/>
        </p:spPr>
        <p:txBody>
          <a:bodyPr wrap="square" rtlCol="0">
            <a:spAutoFit/>
          </a:bodyPr>
          <a:lstStyle/>
          <a:p>
            <a:r>
              <a:rPr lang="en-AU" sz="2200" dirty="0"/>
              <a:t>If businesses wish to be successful, they need to respond to this demand. A business producing goods or services that do not meet consumer demand is likely to fail. </a:t>
            </a:r>
          </a:p>
        </p:txBody>
      </p:sp>
    </p:spTree>
    <p:extLst>
      <p:ext uri="{BB962C8B-B14F-4D97-AF65-F5344CB8AC3E}">
        <p14:creationId xmlns:p14="http://schemas.microsoft.com/office/powerpoint/2010/main" val="3865199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01486"/>
            <a:ext cx="9601200" cy="1485900"/>
          </a:xfrm>
        </p:spPr>
        <p:txBody>
          <a:bodyPr/>
          <a:lstStyle/>
          <a:p>
            <a:r>
              <a:rPr lang="en-AU"/>
              <a:t>The </a:t>
            </a:r>
            <a:r>
              <a:rPr lang="en-AU" dirty="0"/>
              <a:t>Business Sector</a:t>
            </a:r>
          </a:p>
        </p:txBody>
      </p:sp>
      <p:sp>
        <p:nvSpPr>
          <p:cNvPr id="3" name="Content Placeholder 2"/>
          <p:cNvSpPr>
            <a:spLocks noGrp="1"/>
          </p:cNvSpPr>
          <p:nvPr>
            <p:ph sz="half" idx="1"/>
          </p:nvPr>
        </p:nvSpPr>
        <p:spPr>
          <a:xfrm>
            <a:off x="1371600" y="1242648"/>
            <a:ext cx="5089161" cy="4413738"/>
          </a:xfrm>
        </p:spPr>
        <p:txBody>
          <a:bodyPr>
            <a:noAutofit/>
          </a:bodyPr>
          <a:lstStyle/>
          <a:p>
            <a:pPr marL="0" indent="0">
              <a:buNone/>
            </a:pPr>
            <a:r>
              <a:rPr lang="en-AU" sz="2200" dirty="0"/>
              <a:t>The business sector is made up of a large number of producers, all seeking to provide goods and services to satisfy the needs and wants of households. In order to do so, businesses </a:t>
            </a:r>
            <a:r>
              <a:rPr lang="en-AU" sz="2200"/>
              <a:t>make </a:t>
            </a:r>
            <a:r>
              <a:rPr lang="en-AU" sz="2200" dirty="0"/>
              <a:t>use of</a:t>
            </a:r>
            <a:r>
              <a:rPr lang="en-AU" sz="2200"/>
              <a:t> </a:t>
            </a:r>
            <a:r>
              <a:rPr lang="en-AU" sz="2200" b="1"/>
              <a:t>resources</a:t>
            </a:r>
            <a:r>
              <a:rPr lang="en-AU" sz="2200"/>
              <a:t>. These are sometimes </a:t>
            </a:r>
            <a:r>
              <a:rPr lang="en-AU" sz="2200" dirty="0"/>
              <a:t>also called</a:t>
            </a:r>
            <a:r>
              <a:rPr lang="en-AU" sz="2200"/>
              <a:t> </a:t>
            </a:r>
            <a:r>
              <a:rPr lang="en-AU" sz="2200" i="1" dirty="0"/>
              <a:t>factors </a:t>
            </a:r>
            <a:r>
              <a:rPr lang="en-AU" sz="2200" i="1"/>
              <a:t>of production</a:t>
            </a:r>
            <a:r>
              <a:rPr lang="en-AU" sz="22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7241" y="0"/>
            <a:ext cx="6172200" cy="44577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3953800"/>
            <a:ext cx="5810250" cy="2438400"/>
          </a:xfrm>
          <a:prstGeom prst="rect">
            <a:avLst/>
          </a:prstGeom>
        </p:spPr>
      </p:pic>
    </p:spTree>
    <p:extLst>
      <p:ext uri="{BB962C8B-B14F-4D97-AF65-F5344CB8AC3E}">
        <p14:creationId xmlns:p14="http://schemas.microsoft.com/office/powerpoint/2010/main" val="1987160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1581" y="76390"/>
            <a:ext cx="9601200" cy="1485900"/>
          </a:xfrm>
        </p:spPr>
        <p:txBody>
          <a:bodyPr>
            <a:normAutofit fontScale="90000"/>
          </a:bodyPr>
          <a:lstStyle/>
          <a:p>
            <a:r>
              <a:rPr lang="en-AU" dirty="0"/>
              <a:t>The Business Sector </a:t>
            </a:r>
            <a:br>
              <a:rPr lang="en-AU" dirty="0"/>
            </a:br>
            <a:r>
              <a:rPr lang="en-AU" sz="2200" dirty="0"/>
              <a:t>Resources can fit into four categories:</a:t>
            </a:r>
            <a:br>
              <a:rPr lang="en-AU" sz="2200" dirty="0"/>
            </a:b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1100305347"/>
              </p:ext>
            </p:extLst>
          </p:nvPr>
        </p:nvGraphicFramePr>
        <p:xfrm>
          <a:off x="1011581" y="1044435"/>
          <a:ext cx="10743096" cy="5656616"/>
        </p:xfrm>
        <a:graphic>
          <a:graphicData uri="http://schemas.openxmlformats.org/drawingml/2006/table">
            <a:tbl>
              <a:tblPr firstRow="1" bandRow="1">
                <a:tableStyleId>{69CF1AB2-1976-4502-BF36-3FF5EA218861}</a:tableStyleId>
              </a:tblPr>
              <a:tblGrid>
                <a:gridCol w="5371548">
                  <a:extLst>
                    <a:ext uri="{9D8B030D-6E8A-4147-A177-3AD203B41FA5}">
                      <a16:colId xmlns:a16="http://schemas.microsoft.com/office/drawing/2014/main" val="585933858"/>
                    </a:ext>
                  </a:extLst>
                </a:gridCol>
                <a:gridCol w="5371548">
                  <a:extLst>
                    <a:ext uri="{9D8B030D-6E8A-4147-A177-3AD203B41FA5}">
                      <a16:colId xmlns:a16="http://schemas.microsoft.com/office/drawing/2014/main" val="3795389732"/>
                    </a:ext>
                  </a:extLst>
                </a:gridCol>
              </a:tblGrid>
              <a:tr h="2667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1" u="sng" dirty="0"/>
                        <a:t>Land</a:t>
                      </a:r>
                      <a:r>
                        <a:rPr lang="en-AU" sz="1800" b="0" dirty="0"/>
                        <a:t> - refers to all the raw materials and other natural resources that go into the production of goods and services.</a:t>
                      </a:r>
                    </a:p>
                    <a:p>
                      <a:endParaRPr lang="en-AU"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1" u="sng" dirty="0"/>
                        <a:t>Labour</a:t>
                      </a:r>
                      <a:r>
                        <a:rPr lang="en-AU" sz="1800" b="0" dirty="0"/>
                        <a:t> - the human skills and effort required in the production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dirty="0"/>
                    </a:p>
                    <a:p>
                      <a:endParaRPr lang="en-AU" b="0" dirty="0"/>
                    </a:p>
                  </a:txBody>
                  <a:tcPr/>
                </a:tc>
                <a:extLst>
                  <a:ext uri="{0D108BD9-81ED-4DB2-BD59-A6C34878D82A}">
                    <a16:rowId xmlns:a16="http://schemas.microsoft.com/office/drawing/2014/main" val="2123153177"/>
                  </a:ext>
                </a:extLst>
              </a:tr>
              <a:tr h="29888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1" u="sng" dirty="0"/>
                        <a:t>Capital</a:t>
                      </a:r>
                      <a:r>
                        <a:rPr lang="en-AU" sz="1800" b="1" dirty="0"/>
                        <a:t> </a:t>
                      </a:r>
                      <a:r>
                        <a:rPr lang="en-AU" sz="1800" dirty="0"/>
                        <a:t>- all the equipment (machinery, buildings, tools) used by human labour in the process of production.</a:t>
                      </a:r>
                    </a:p>
                    <a:p>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1" u="sng" dirty="0"/>
                        <a:t>Enterprise</a:t>
                      </a:r>
                      <a:r>
                        <a:rPr lang="en-AU" sz="1800" dirty="0"/>
                        <a:t> - Enterprise is the ability to recognise the demand for new goods or services, and to start up a new business or expand an existing business to attempt to satisfy that demand.</a:t>
                      </a:r>
                    </a:p>
                    <a:p>
                      <a:endParaRPr lang="en-AU" dirty="0"/>
                    </a:p>
                  </a:txBody>
                  <a:tcPr/>
                </a:tc>
                <a:extLst>
                  <a:ext uri="{0D108BD9-81ED-4DB2-BD59-A6C34878D82A}">
                    <a16:rowId xmlns:a16="http://schemas.microsoft.com/office/drawing/2014/main" val="3396263425"/>
                  </a:ext>
                </a:extLst>
              </a:tr>
            </a:tbl>
          </a:graphicData>
        </a:graphic>
      </p:graphicFrame>
      <p:pic>
        <p:nvPicPr>
          <p:cNvPr id="7" name="Picture 6"/>
          <p:cNvPicPr>
            <a:picLocks noChangeAspect="1"/>
          </p:cNvPicPr>
          <p:nvPr/>
        </p:nvPicPr>
        <p:blipFill>
          <a:blip r:embed="rId2"/>
          <a:stretch>
            <a:fillRect/>
          </a:stretch>
        </p:blipFill>
        <p:spPr>
          <a:xfrm>
            <a:off x="3257669" y="4634237"/>
            <a:ext cx="2914531" cy="1946650"/>
          </a:xfrm>
          <a:prstGeom prst="rect">
            <a:avLst/>
          </a:prstGeom>
        </p:spPr>
      </p:pic>
      <p:pic>
        <p:nvPicPr>
          <p:cNvPr id="8" name="Picture 7"/>
          <p:cNvPicPr>
            <a:picLocks noChangeAspect="1"/>
          </p:cNvPicPr>
          <p:nvPr/>
        </p:nvPicPr>
        <p:blipFill>
          <a:blip r:embed="rId3"/>
          <a:stretch>
            <a:fillRect/>
          </a:stretch>
        </p:blipFill>
        <p:spPr>
          <a:xfrm>
            <a:off x="3257669" y="1682454"/>
            <a:ext cx="2914531" cy="1946650"/>
          </a:xfrm>
          <a:prstGeom prst="rect">
            <a:avLst/>
          </a:prstGeom>
        </p:spPr>
      </p:pic>
      <p:pic>
        <p:nvPicPr>
          <p:cNvPr id="3" name="Picture 2"/>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595363" y="1682454"/>
            <a:ext cx="4736150" cy="1843940"/>
          </a:xfrm>
          <a:prstGeom prst="rect">
            <a:avLst/>
          </a:prstGeom>
        </p:spPr>
      </p:pic>
      <p:pic>
        <p:nvPicPr>
          <p:cNvPr id="4" name="Picture 3"/>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532203" y="5045764"/>
            <a:ext cx="2862470" cy="1431235"/>
          </a:xfrm>
          <a:prstGeom prst="rect">
            <a:avLst/>
          </a:prstGeom>
        </p:spPr>
      </p:pic>
    </p:spTree>
    <p:extLst>
      <p:ext uri="{BB962C8B-B14F-4D97-AF65-F5344CB8AC3E}">
        <p14:creationId xmlns:p14="http://schemas.microsoft.com/office/powerpoint/2010/main" val="1108031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Financial Sector</a:t>
            </a:r>
          </a:p>
        </p:txBody>
      </p:sp>
      <p:sp>
        <p:nvSpPr>
          <p:cNvPr id="3" name="Content Placeholder 2"/>
          <p:cNvSpPr>
            <a:spLocks noGrp="1"/>
          </p:cNvSpPr>
          <p:nvPr>
            <p:ph sz="half" idx="1"/>
          </p:nvPr>
        </p:nvSpPr>
        <p:spPr>
          <a:xfrm>
            <a:off x="1371600" y="1428750"/>
            <a:ext cx="6678117" cy="5615352"/>
          </a:xfrm>
        </p:spPr>
        <p:txBody>
          <a:bodyPr>
            <a:noAutofit/>
          </a:bodyPr>
          <a:lstStyle/>
          <a:p>
            <a:pPr marL="0" indent="0">
              <a:buNone/>
            </a:pPr>
            <a:r>
              <a:rPr lang="en-AU" sz="1800" dirty="0"/>
              <a:t>First, watch the video on why money was created.</a:t>
            </a:r>
          </a:p>
          <a:p>
            <a:pPr marL="0" indent="0">
              <a:buNone/>
            </a:pPr>
            <a:r>
              <a:rPr lang="en-AU" sz="1800" dirty="0"/>
              <a:t>Household and business sectors rely on a functioning financial sector. As the name suggests, the financial sector is concerned with money. Lets examine the functions of money in our economy.</a:t>
            </a:r>
          </a:p>
          <a:p>
            <a:pPr marL="0" indent="0">
              <a:buNone/>
            </a:pPr>
            <a:r>
              <a:rPr lang="en-AU" sz="1800" dirty="0"/>
              <a:t>Money performs the following four very important functions in our economic system:</a:t>
            </a:r>
          </a:p>
        </p:txBody>
      </p:sp>
      <p:sp>
        <p:nvSpPr>
          <p:cNvPr id="5" name="TextBox 4"/>
          <p:cNvSpPr txBox="1"/>
          <p:nvPr/>
        </p:nvSpPr>
        <p:spPr>
          <a:xfrm>
            <a:off x="1371600" y="3542113"/>
            <a:ext cx="10485620" cy="2923877"/>
          </a:xfrm>
          <a:prstGeom prst="rect">
            <a:avLst/>
          </a:prstGeom>
          <a:noFill/>
        </p:spPr>
        <p:txBody>
          <a:bodyPr wrap="square" rtlCol="0">
            <a:spAutoFit/>
          </a:bodyPr>
          <a:lstStyle/>
          <a:p>
            <a:pPr marL="457200" indent="-457200">
              <a:buAutoNum type="arabicPeriod"/>
            </a:pPr>
            <a:r>
              <a:rPr lang="en-AU" i="1" dirty="0"/>
              <a:t>Medium of exchange </a:t>
            </a:r>
            <a:r>
              <a:rPr lang="en-AU" dirty="0"/>
              <a:t>— money allows us to pay for things because it is accepted by everyone in our economy. Employees exchange their labour for money, and businesses accept money in exchange for the goods and services they supply.</a:t>
            </a:r>
          </a:p>
          <a:p>
            <a:pPr marL="457200" indent="-457200">
              <a:buAutoNum type="arabicPeriod"/>
            </a:pPr>
            <a:r>
              <a:rPr lang="en-AU" i="1" dirty="0"/>
              <a:t>Measure of value </a:t>
            </a:r>
            <a:r>
              <a:rPr lang="en-AU" dirty="0"/>
              <a:t>— money allows us to put a price on the goods and services we exchange. The price is a measure of what we believe the goods or services to be worth when compared to other goods and services.</a:t>
            </a:r>
          </a:p>
          <a:p>
            <a:pPr marL="457200" indent="-457200">
              <a:buAutoNum type="arabicPeriod"/>
            </a:pPr>
            <a:r>
              <a:rPr lang="en-AU" i="1" dirty="0"/>
              <a:t>Store of value </a:t>
            </a:r>
            <a:r>
              <a:rPr lang="en-AU" dirty="0"/>
              <a:t>— money allows us to save our income or wealth for spending at a later date because it holds its value.</a:t>
            </a:r>
          </a:p>
          <a:p>
            <a:pPr marL="457200" indent="-457200">
              <a:buAutoNum type="arabicPeriod"/>
            </a:pPr>
            <a:r>
              <a:rPr lang="en-AU" i="1" dirty="0"/>
              <a:t>Standard of deferred payment </a:t>
            </a:r>
            <a:r>
              <a:rPr lang="en-AU" dirty="0"/>
              <a:t>— money allows us to purchase goods and services on credit with both buyer and seller knowing exactly how much has to be paid at a later date</a:t>
            </a:r>
            <a:r>
              <a:rPr lang="en-AU" sz="2000" dirty="0"/>
              <a:t>.</a:t>
            </a:r>
          </a:p>
        </p:txBody>
      </p:sp>
      <p:sp>
        <p:nvSpPr>
          <p:cNvPr id="11" name="Rectangle 4"/>
          <p:cNvSpPr>
            <a:spLocks noChangeArrowheads="1"/>
          </p:cNvSpPr>
          <p:nvPr/>
        </p:nvSpPr>
        <p:spPr bwMode="auto">
          <a:xfrm>
            <a:off x="7915458" y="3129438"/>
            <a:ext cx="4076022"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defTabSz="914400" eaLnBrk="0" fontAlgn="base" hangingPunct="0">
              <a:spcBef>
                <a:spcPct val="0"/>
              </a:spcBef>
              <a:spcAft>
                <a:spcPct val="0"/>
              </a:spcAft>
            </a:pPr>
            <a:r>
              <a:rPr lang="en-US" altLang="en-US" sz="1200" dirty="0">
                <a:solidFill>
                  <a:srgbClr val="1155CC"/>
                </a:solidFill>
                <a:latin typeface="Arial" panose="020B0604020202020204" pitchFamily="34" charset="0"/>
                <a:cs typeface="Arial" panose="020B0604020202020204" pitchFamily="34" charset="0"/>
              </a:rPr>
              <a:t>https://www.youtube.com/watch?v=J7hNOt2Y0J8</a:t>
            </a:r>
            <a:endParaRPr kumimoji="0" lang="en-US" altLang="en-US" sz="3200" i="0" u="none" strike="noStrike" cap="none" normalizeH="0" baseline="0" dirty="0">
              <a:ln>
                <a:noFill/>
              </a:ln>
              <a:solidFill>
                <a:schemeClr val="tx1"/>
              </a:solidFill>
              <a:effectLst/>
              <a:latin typeface="Arial" panose="020B0604020202020204" pitchFamily="34"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9759" y="665738"/>
            <a:ext cx="4071721" cy="2328023"/>
          </a:xfrm>
          <a:prstGeom prst="rect">
            <a:avLst/>
          </a:prstGeom>
        </p:spPr>
      </p:pic>
    </p:spTree>
    <p:extLst>
      <p:ext uri="{BB962C8B-B14F-4D97-AF65-F5344CB8AC3E}">
        <p14:creationId xmlns:p14="http://schemas.microsoft.com/office/powerpoint/2010/main" val="2268019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47" y="499698"/>
            <a:ext cx="9601200" cy="1485900"/>
          </a:xfrm>
        </p:spPr>
        <p:txBody>
          <a:bodyPr/>
          <a:lstStyle/>
          <a:p>
            <a:r>
              <a:rPr lang="en-AU" dirty="0"/>
              <a:t>The Government Sector</a:t>
            </a:r>
          </a:p>
        </p:txBody>
      </p:sp>
      <p:sp>
        <p:nvSpPr>
          <p:cNvPr id="3" name="Content Placeholder 2"/>
          <p:cNvSpPr>
            <a:spLocks noGrp="1"/>
          </p:cNvSpPr>
          <p:nvPr>
            <p:ph sz="half" idx="1"/>
          </p:nvPr>
        </p:nvSpPr>
        <p:spPr>
          <a:xfrm>
            <a:off x="4366591" y="1242648"/>
            <a:ext cx="7414591" cy="5615352"/>
          </a:xfrm>
        </p:spPr>
        <p:txBody>
          <a:bodyPr>
            <a:noAutofit/>
          </a:bodyPr>
          <a:lstStyle/>
          <a:p>
            <a:pPr marL="0" indent="0">
              <a:buNone/>
            </a:pPr>
            <a:r>
              <a:rPr lang="en-AU" dirty="0"/>
              <a:t>Another significant participant in our economic system is government. Households and businesses pay money to government in the form of taxes and receive certain goods and services from the government. The government plays an important role in the economy for a number of reasons:</a:t>
            </a:r>
          </a:p>
          <a:p>
            <a:pPr marL="0" indent="0">
              <a:buNone/>
            </a:pPr>
            <a:r>
              <a:rPr lang="en-AU" dirty="0"/>
              <a:t>1. The amount of money taken by the government in </a:t>
            </a:r>
            <a:r>
              <a:rPr lang="en-AU" b="1" dirty="0"/>
              <a:t>taxes can affect the amount of money consumers have available to spend on goods and services</a:t>
            </a:r>
            <a:r>
              <a:rPr lang="en-AU" dirty="0"/>
              <a:t>. Levels of taxation affects households and businesses.</a:t>
            </a:r>
          </a:p>
          <a:p>
            <a:pPr marL="0" indent="0">
              <a:buNone/>
            </a:pPr>
            <a:r>
              <a:rPr lang="en-AU" dirty="0"/>
              <a:t>2. Money collected in taxes can be used to provide </a:t>
            </a:r>
            <a:r>
              <a:rPr lang="en-AU" b="1" dirty="0"/>
              <a:t>welfare payments </a:t>
            </a:r>
            <a:r>
              <a:rPr lang="en-AU" dirty="0"/>
              <a:t>in the form of pensions and unemployment benefits. Such payments allow many people to purchase more goods and services as consumers, thereby providing more income to businesses and creating more jobs as businesses grow.</a:t>
            </a:r>
          </a:p>
          <a:p>
            <a:pPr marL="0" indent="0">
              <a:buNone/>
            </a:pPr>
            <a:r>
              <a:rPr lang="en-AU" dirty="0"/>
              <a:t>3. Money collected in taxes from households and businesses can be used to </a:t>
            </a:r>
            <a:r>
              <a:rPr lang="en-AU" b="1" dirty="0"/>
              <a:t>provide essential services</a:t>
            </a:r>
            <a:r>
              <a:rPr lang="en-AU" dirty="0"/>
              <a:t> </a:t>
            </a:r>
            <a:r>
              <a:rPr lang="en-AU" b="1" dirty="0"/>
              <a:t>such as roads, schools and hospitals</a:t>
            </a:r>
            <a:r>
              <a:rPr lang="en-AU" dirty="0"/>
              <a:t>. This helps businesses to grow and employ more people.</a:t>
            </a:r>
            <a:endParaRPr lang="en-AU" sz="2200" dirty="0"/>
          </a:p>
        </p:txBody>
      </p:sp>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36583" y="2171700"/>
            <a:ext cx="3530008" cy="3350792"/>
          </a:xfrm>
          <a:prstGeom prst="rect">
            <a:avLst/>
          </a:prstGeom>
        </p:spPr>
      </p:pic>
    </p:spTree>
    <p:extLst>
      <p:ext uri="{BB962C8B-B14F-4D97-AF65-F5344CB8AC3E}">
        <p14:creationId xmlns:p14="http://schemas.microsoft.com/office/powerpoint/2010/main" val="27838271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145</TotalTime>
  <Words>670</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Franklin Gothic Book</vt:lpstr>
      <vt:lpstr>Crop</vt:lpstr>
      <vt:lpstr>Participants in the Economy</vt:lpstr>
      <vt:lpstr>The major participants in the Australian economy include the household sector, the business sector, the financial sector and the government sector.</vt:lpstr>
      <vt:lpstr> It flows between households, businesses, banks and the government in the Australian economy</vt:lpstr>
      <vt:lpstr>The Household Sector</vt:lpstr>
      <vt:lpstr>The Household Sector</vt:lpstr>
      <vt:lpstr>The Business Sector</vt:lpstr>
      <vt:lpstr>The Business Sector  Resources can fit into four categories: </vt:lpstr>
      <vt:lpstr>The Financial Sector</vt:lpstr>
      <vt:lpstr>The Government Sector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Participants in the Economy</dc:title>
  <dc:creator>Amanda Driscoll</dc:creator>
  <cp:lastModifiedBy>CARLSE Elizabeth [Narrogin Senior High School]</cp:lastModifiedBy>
  <cp:revision>18</cp:revision>
  <dcterms:created xsi:type="dcterms:W3CDTF">2017-03-10T07:08:24Z</dcterms:created>
  <dcterms:modified xsi:type="dcterms:W3CDTF">2020-05-04T05:48:41Z</dcterms:modified>
</cp:coreProperties>
</file>