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9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9" r:id="rId3"/>
    <p:sldId id="257" r:id="rId4"/>
    <p:sldId id="271" r:id="rId5"/>
    <p:sldId id="258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8387" autoAdjust="0"/>
  </p:normalViewPr>
  <p:slideViewPr>
    <p:cSldViewPr>
      <p:cViewPr varScale="1">
        <p:scale>
          <a:sx n="65" d="100"/>
          <a:sy n="65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14C2D-D4FD-4CEC-91BB-C95287EF6EF2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DAF82-CBD2-4F7D-BA65-97A5520A22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389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058B25-EBFE-4F45-8246-8DA7F7CBBF2D}" type="datetimeFigureOut">
              <a:rPr lang="en-AU" smtClean="0"/>
              <a:t>18/04/2017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DC3C516-DAE3-4C4B-BC96-D6581FF9D335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.au/url?sa=i&amp;rct=j&amp;q=&amp;esrc=s&amp;frm=1&amp;source=images&amp;cd=&amp;cad=rja&amp;uact=8&amp;docid=oyZAZAKxU-ezFM&amp;tbnid=FfadEYEUrmmmmM:&amp;ved=0CAUQjRw&amp;url=http://irisexecutivemagazine.com/kenya-registers-4-7-percent-economic-growth/&amp;ei=PmKMU9_4HcWElQWlpYCgBQ&amp;bvm=bv.67720277,d.dGI&amp;psig=AFQjCNHGPrF24Mg1BFoquHhgxSE3Zc9lxA&amp;ust=140179549284027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www.google.com.au/url?sa=i&amp;rct=j&amp;q=financial%20growth&amp;source=images&amp;cd=&amp;cad=rja&amp;uact=8&amp;docid=uPhneR5Yvld-jM&amp;tbnid=PaffVxCAz2E8EM:&amp;ved=0CAUQjRw&amp;url=http://www.riskafrica.com/emerging-markets-dominate-global-insurance-premium-growth-study/&amp;ei=I5KOU8yAMoWllAWst4HIAg&amp;bvm=bv.68235269,d.dGI&amp;psig=AFQjCNEBRP8fWG9khDh_dCaggEj5w-ZWiQ&amp;ust=140193882415554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Economic Growth and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 Introduction to Economic Principles</a:t>
            </a:r>
          </a:p>
        </p:txBody>
      </p:sp>
      <p:sp>
        <p:nvSpPr>
          <p:cNvPr id="4" name="AutoShape 2" descr="https://encrypted-tbn1.gstatic.com/images?q=tbn:ANd9GcQM33DFUcM2MibClhW2OO3HcXKYvGhHy7kXa7ZCpl3aZD4QyuGb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17475" y="-1508125"/>
            <a:ext cx="53816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706" y="4769768"/>
            <a:ext cx="359029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t3.gstatic.com/images?q=tbn:ANd9GcQ5wqHZ750IDUWa6xLeplD_xWwSkY-CkrOkzLXU6FEe6nNmi66FiA:www.riskafrica.com/wp-content/uploads/2013/06/SA-businesses-pay-better-salaries-%25E2%2580%2593-survey-931x1024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294"/>
            <a:ext cx="3105200" cy="341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43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400" dirty="0"/>
              <a:t>Thinking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Why are some countries wealthier than others?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Why is the standard of living higher in some countries than others?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7273">
            <a:off x="6378980" y="615630"/>
            <a:ext cx="2385174" cy="178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0898">
            <a:off x="2513337" y="4209519"/>
            <a:ext cx="2762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73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2" y="-101724"/>
            <a:ext cx="8229600" cy="1143000"/>
          </a:xfrm>
        </p:spPr>
        <p:txBody>
          <a:bodyPr>
            <a:normAutofit/>
          </a:bodyPr>
          <a:lstStyle/>
          <a:p>
            <a:r>
              <a:rPr lang="en-AU" sz="4400" dirty="0"/>
              <a:t>What is Economic Growth?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6" y="3861048"/>
            <a:ext cx="45910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11" y="1041276"/>
            <a:ext cx="8229600" cy="4525963"/>
          </a:xfrm>
        </p:spPr>
        <p:txBody>
          <a:bodyPr/>
          <a:lstStyle/>
          <a:p>
            <a:r>
              <a:rPr lang="en-AU" dirty="0"/>
              <a:t>One of the most important goals of any economy is to grow every year. Economic growth can provide increased living standards for people.</a:t>
            </a:r>
          </a:p>
          <a:p>
            <a:r>
              <a:rPr lang="en-AU" dirty="0"/>
              <a:t>Economic growth occurs when an economy produces more goods and services this year than it did last year. To produce more goods and services, a country must access extra natural, human and capital resources or use existing resources more effectively. 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013061" y="4221088"/>
            <a:ext cx="36385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2"/>
                </a:solidFill>
              </a:rPr>
              <a:t>Economic growth can also occur with increased spending on locally made products by households, businesses and governments. </a:t>
            </a:r>
          </a:p>
        </p:txBody>
      </p:sp>
    </p:spTree>
    <p:extLst>
      <p:ext uri="{BB962C8B-B14F-4D97-AF65-F5344CB8AC3E}">
        <p14:creationId xmlns:p14="http://schemas.microsoft.com/office/powerpoint/2010/main" val="39177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AU" sz="4000" dirty="0"/>
              <a:t>Measuring Economic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68" y="1051909"/>
            <a:ext cx="7139136" cy="22322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GDP (Gross Domestic Product) </a:t>
            </a:r>
            <a:r>
              <a:rPr lang="en-AU" dirty="0"/>
              <a:t>is commonly used as an </a:t>
            </a:r>
            <a:r>
              <a:rPr lang="en-AU" dirty="0" smtClean="0"/>
              <a:t>indicator</a:t>
            </a:r>
            <a:r>
              <a:rPr lang="en-AU" dirty="0"/>
              <a:t> of the economic health of a country, as well as a gauge of a country's </a:t>
            </a:r>
            <a:r>
              <a:rPr lang="en-AU" dirty="0" smtClean="0"/>
              <a:t>standard of living. Since </a:t>
            </a:r>
            <a:r>
              <a:rPr lang="en-AU" dirty="0"/>
              <a:t>the mode of measuring GDP is uniform from country to country, GDP can be used to compare the </a:t>
            </a:r>
            <a:r>
              <a:rPr lang="en-AU" dirty="0" smtClean="0"/>
              <a:t>productivity of </a:t>
            </a:r>
            <a:r>
              <a:rPr lang="en-AU" dirty="0"/>
              <a:t>various countries with a high degree of accuracy.</a:t>
            </a:r>
            <a:br>
              <a:rPr lang="en-AU" dirty="0"/>
            </a:b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68960"/>
            <a:ext cx="4392488" cy="32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5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AU" sz="4000" dirty="0"/>
              <a:t>Measuring Economic Growth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692848" y="1689183"/>
            <a:ext cx="2880320" cy="24482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GDP per Capita =</a:t>
            </a:r>
          </a:p>
          <a:p>
            <a:pPr algn="ctr"/>
            <a:r>
              <a:rPr lang="en-AU" dirty="0"/>
              <a:t> </a:t>
            </a:r>
          </a:p>
          <a:p>
            <a:pPr algn="ctr"/>
            <a:r>
              <a:rPr lang="en-AU" u="sng" dirty="0"/>
              <a:t>Annual GDP</a:t>
            </a:r>
          </a:p>
          <a:p>
            <a:pPr algn="ctr"/>
            <a:r>
              <a:rPr lang="en-AU" dirty="0"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899" y="1484784"/>
            <a:ext cx="4722165" cy="5310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</a:t>
            </a:r>
            <a:r>
              <a:rPr lang="en-AU" dirty="0" smtClean="0"/>
              <a:t> </a:t>
            </a:r>
            <a:r>
              <a:rPr lang="en-AU" dirty="0"/>
              <a:t>nation’s GDP from any period can be </a:t>
            </a:r>
            <a:r>
              <a:rPr lang="en-AU" dirty="0" smtClean="0"/>
              <a:t>compared against previous </a:t>
            </a:r>
            <a:r>
              <a:rPr lang="en-AU" dirty="0"/>
              <a:t>years or </a:t>
            </a:r>
            <a:r>
              <a:rPr lang="en-AU" dirty="0" smtClean="0"/>
              <a:t>quarters. </a:t>
            </a:r>
          </a:p>
          <a:p>
            <a:pPr marL="0" indent="0">
              <a:buNone/>
            </a:pPr>
            <a:r>
              <a:rPr lang="en-AU" dirty="0" smtClean="0"/>
              <a:t>GDP </a:t>
            </a:r>
            <a:r>
              <a:rPr lang="en-AU" dirty="0"/>
              <a:t>is the total value of all goods and services produced across the nation in a given year.</a:t>
            </a:r>
          </a:p>
          <a:p>
            <a:pPr marL="0" indent="0">
              <a:buNone/>
            </a:pPr>
            <a:r>
              <a:rPr lang="en-AU" dirty="0"/>
              <a:t>Example: Australia produces goods and services totalling US$1,339.54 billion</a:t>
            </a:r>
          </a:p>
          <a:p>
            <a:pPr marL="0" indent="0">
              <a:buNone/>
            </a:pPr>
            <a:r>
              <a:rPr lang="en-AU" dirty="0" smtClean="0"/>
              <a:t>In </a:t>
            </a:r>
            <a:r>
              <a:rPr lang="en-AU" dirty="0"/>
              <a:t>our example, Australia’s population is 23,130,000</a:t>
            </a:r>
          </a:p>
          <a:p>
            <a:pPr marL="0" indent="0">
              <a:buNone/>
            </a:pPr>
            <a:r>
              <a:rPr lang="en-AU" dirty="0"/>
              <a:t>Australia’s GDP per capita is $57,913. </a:t>
            </a:r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581128"/>
            <a:ext cx="3526052" cy="18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1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Your Task</a:t>
            </a:r>
            <a:br>
              <a:rPr lang="en-AU" sz="4000" dirty="0" smtClean="0"/>
            </a:br>
            <a:r>
              <a:rPr lang="en-AU" sz="4000" dirty="0" smtClean="0"/>
              <a:t>Economic </a:t>
            </a:r>
            <a:r>
              <a:rPr lang="en-AU" sz="4000" dirty="0"/>
              <a:t>Growth and Living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836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Make notes on the following:-</a:t>
            </a:r>
          </a:p>
          <a:p>
            <a:pPr marL="457200" indent="-457200">
              <a:buAutoNum type="arabicParenR"/>
            </a:pPr>
            <a:r>
              <a:rPr lang="en-AU" dirty="0" smtClean="0"/>
              <a:t>The GDP and GDP per capita of your </a:t>
            </a:r>
            <a:r>
              <a:rPr lang="en-AU" dirty="0"/>
              <a:t>country</a:t>
            </a:r>
            <a:r>
              <a:rPr lang="en-AU" dirty="0" smtClean="0"/>
              <a:t>.</a:t>
            </a:r>
          </a:p>
          <a:p>
            <a:pPr marL="457200" indent="-457200">
              <a:buAutoNum type="arabicParenR"/>
            </a:pPr>
            <a:r>
              <a:rPr lang="en-AU" dirty="0" smtClean="0"/>
              <a:t>What is it like to live in your country?</a:t>
            </a:r>
          </a:p>
          <a:p>
            <a:pPr marL="457200" indent="-457200">
              <a:buAutoNum type="arabicParenR"/>
            </a:pPr>
            <a:r>
              <a:rPr lang="en-AU" dirty="0" smtClean="0"/>
              <a:t>What </a:t>
            </a:r>
            <a:r>
              <a:rPr lang="en-AU" dirty="0"/>
              <a:t>effect might GDP have on living standards in your chosen country?</a:t>
            </a:r>
          </a:p>
          <a:p>
            <a:pPr marL="514350" indent="-514350">
              <a:buAutoNum type="arabicParenR"/>
            </a:pPr>
            <a:r>
              <a:rPr lang="en-AU" dirty="0" smtClean="0"/>
              <a:t>What kinds of things does your country produce?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86" y="4432273"/>
            <a:ext cx="2447195" cy="20801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5" y="4606814"/>
            <a:ext cx="3227884" cy="2065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0924" y="5472331"/>
            <a:ext cx="152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dirty="0" smtClean="0"/>
              <a:t>vs.</a:t>
            </a:r>
            <a:endParaRPr lang="en-AU" sz="7200" dirty="0"/>
          </a:p>
        </p:txBody>
      </p:sp>
      <p:sp>
        <p:nvSpPr>
          <p:cNvPr id="7" name="TextBox 6"/>
          <p:cNvSpPr txBox="1"/>
          <p:nvPr/>
        </p:nvSpPr>
        <p:spPr>
          <a:xfrm>
            <a:off x="5915175" y="1616905"/>
            <a:ext cx="27920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rgbClr val="92D050"/>
                </a:solidFill>
              </a:rPr>
              <a:t>ACTIVITY:</a:t>
            </a:r>
          </a:p>
          <a:p>
            <a:r>
              <a:rPr lang="en-AU" sz="2200" b="1" dirty="0" smtClean="0">
                <a:solidFill>
                  <a:srgbClr val="92D050"/>
                </a:solidFill>
              </a:rPr>
              <a:t>You will be given a country. Research </a:t>
            </a:r>
            <a:r>
              <a:rPr lang="en-AU" sz="2200" b="1" dirty="0">
                <a:solidFill>
                  <a:srgbClr val="92D050"/>
                </a:solidFill>
              </a:rPr>
              <a:t>their </a:t>
            </a:r>
            <a:r>
              <a:rPr lang="en-AU" sz="2200" b="1" dirty="0" smtClean="0">
                <a:solidFill>
                  <a:srgbClr val="92D050"/>
                </a:solidFill>
              </a:rPr>
              <a:t>GDP. </a:t>
            </a:r>
            <a:endParaRPr lang="en-AU" sz="2200" b="1" dirty="0">
              <a:solidFill>
                <a:srgbClr val="92D050"/>
              </a:solidFill>
            </a:endParaRPr>
          </a:p>
          <a:p>
            <a:r>
              <a:rPr lang="en-AU" dirty="0"/>
              <a:t>http://www.tradingeconomics.com/australia/gdp-per-capita</a:t>
            </a:r>
          </a:p>
        </p:txBody>
      </p:sp>
    </p:spTree>
    <p:extLst>
      <p:ext uri="{BB962C8B-B14F-4D97-AF65-F5344CB8AC3E}">
        <p14:creationId xmlns:p14="http://schemas.microsoft.com/office/powerpoint/2010/main" val="925580743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318</TotalTime>
  <Words>279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Thatch</vt:lpstr>
      <vt:lpstr>Economic Growth and Development</vt:lpstr>
      <vt:lpstr>Thinking Questions:</vt:lpstr>
      <vt:lpstr>What is Economic Growth?</vt:lpstr>
      <vt:lpstr>Measuring Economic Growth</vt:lpstr>
      <vt:lpstr>Measuring Economic Growth</vt:lpstr>
      <vt:lpstr>Your Task Economic Growth and Living Standards</vt:lpstr>
    </vt:vector>
  </TitlesOfParts>
  <Company>Coomera Anglican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</dc:title>
  <dc:creator>Kellie Ayton</dc:creator>
  <cp:lastModifiedBy>Amanda Driscoll</cp:lastModifiedBy>
  <cp:revision>35</cp:revision>
  <dcterms:created xsi:type="dcterms:W3CDTF">2014-06-02T09:29:46Z</dcterms:created>
  <dcterms:modified xsi:type="dcterms:W3CDTF">2017-04-18T03:44:57Z</dcterms:modified>
</cp:coreProperties>
</file>