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notesMasterIdLst>
    <p:notesMasterId r:id="rId24"/>
  </p:notesMasterIdLst>
  <p:sldIdLst>
    <p:sldId id="256" r:id="rId2"/>
    <p:sldId id="278" r:id="rId3"/>
    <p:sldId id="285" r:id="rId4"/>
    <p:sldId id="262" r:id="rId5"/>
    <p:sldId id="263" r:id="rId6"/>
    <p:sldId id="264" r:id="rId7"/>
    <p:sldId id="287" r:id="rId8"/>
    <p:sldId id="276" r:id="rId9"/>
    <p:sldId id="277" r:id="rId10"/>
    <p:sldId id="257" r:id="rId11"/>
    <p:sldId id="259" r:id="rId12"/>
    <p:sldId id="258" r:id="rId13"/>
    <p:sldId id="260" r:id="rId14"/>
    <p:sldId id="275" r:id="rId15"/>
    <p:sldId id="261" r:id="rId16"/>
    <p:sldId id="279" r:id="rId17"/>
    <p:sldId id="280" r:id="rId18"/>
    <p:sldId id="281" r:id="rId19"/>
    <p:sldId id="283" r:id="rId20"/>
    <p:sldId id="284" r:id="rId21"/>
    <p:sldId id="282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5F4E9-44F9-48D8-AC37-3788E8DDA245}" type="datetimeFigureOut">
              <a:rPr lang="en-AU" smtClean="0"/>
              <a:t>23/04/2024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8A32-6BE9-4BF7-9132-D79B99C06D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11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Reference Pearson</a:t>
            </a:r>
            <a:r>
              <a:rPr lang="en-AU" baseline="0" dirty="0"/>
              <a:t> HASS textbook 9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F8A32-6BE9-4BF7-9132-D79B99C06D9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52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Reference Pearson</a:t>
            </a:r>
            <a:r>
              <a:rPr lang="en-AU" baseline="0" dirty="0"/>
              <a:t> HASS textbook 9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F8A32-6BE9-4BF7-9132-D79B99C06D9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61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Reference Pearson</a:t>
            </a:r>
            <a:r>
              <a:rPr lang="en-AU" baseline="0" dirty="0"/>
              <a:t> HASS textbook 9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F8A32-6BE9-4BF7-9132-D79B99C06D9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9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F8A32-6BE9-4BF7-9132-D79B99C06D9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33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596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290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8806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4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00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6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050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1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182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884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639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2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13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433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73" y="2404534"/>
            <a:ext cx="11363498" cy="164630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074" y="4050833"/>
            <a:ext cx="11363498" cy="1145421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Australia’s trade with other nations</a:t>
            </a:r>
          </a:p>
        </p:txBody>
      </p:sp>
    </p:spTree>
    <p:extLst>
      <p:ext uri="{BB962C8B-B14F-4D97-AF65-F5344CB8AC3E}">
        <p14:creationId xmlns:p14="http://schemas.microsoft.com/office/powerpoint/2010/main" val="257939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1" y="227214"/>
            <a:ext cx="11627106" cy="13208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Imports vs.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0" y="1652955"/>
            <a:ext cx="11627107" cy="508195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dirty="0"/>
              <a:t>Imports – goods manufactured in other countries and brought into this country.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Exports – goods produced in Australia and sold to both consumers and producers in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41522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96" y="222739"/>
            <a:ext cx="11165904" cy="88509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4400" dirty="0"/>
              <a:t>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1283677"/>
            <a:ext cx="11236242" cy="506390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800" dirty="0"/>
              <a:t>Imports allow Australian consumers to get goods at a lower price as it may be more cost effective to do so.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Australian manufacturing has declined in the last 30 years due to the cheaper imports from local Asian countries.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Highly specialized machinery is also imported which may help a local business remain their ability to produce a good at a lower cost.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808" y="5347459"/>
            <a:ext cx="9429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92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57908"/>
            <a:ext cx="11060723" cy="981807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4400" dirty="0"/>
              <a:t>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336431"/>
            <a:ext cx="11060722" cy="5183431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600" dirty="0"/>
              <a:t>Overseas consumers can improve local businesses if they produce a product that is in demand overseas.</a:t>
            </a:r>
          </a:p>
          <a:p>
            <a:r>
              <a:rPr lang="en-US" sz="3600" dirty="0"/>
              <a:t>Over 1.7 million jobs in Australia are either directly or indirectly related to exports.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64" y="5519737"/>
            <a:ext cx="9429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9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187570"/>
            <a:ext cx="11684977" cy="95543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Trade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1" y="1230923"/>
            <a:ext cx="11684977" cy="546002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b="1" dirty="0"/>
              <a:t>Goods bought from overseas by consumers in Australia causes money to flow out of the country.</a:t>
            </a:r>
          </a:p>
          <a:p>
            <a:r>
              <a:rPr lang="en-US" sz="2400" b="1" dirty="0"/>
              <a:t>Goods sold to other countries help bring money back into the Australian Economy.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Trade Surplus – When the money coming into the country is greater than the money going out.</a:t>
            </a:r>
          </a:p>
          <a:p>
            <a:r>
              <a:rPr lang="en-US" sz="2400" b="1" dirty="0"/>
              <a:t>Trade Deficit – When the money coming into the country is less than the money going out.</a:t>
            </a:r>
          </a:p>
        </p:txBody>
      </p:sp>
    </p:spTree>
    <p:extLst>
      <p:ext uri="{BB962C8B-B14F-4D97-AF65-F5344CB8AC3E}">
        <p14:creationId xmlns:p14="http://schemas.microsoft.com/office/powerpoint/2010/main" val="69265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86" y="304800"/>
            <a:ext cx="11267444" cy="6056243"/>
          </a:xfrm>
        </p:spPr>
      </p:pic>
    </p:spTree>
    <p:extLst>
      <p:ext uri="{BB962C8B-B14F-4D97-AF65-F5344CB8AC3E}">
        <p14:creationId xmlns:p14="http://schemas.microsoft.com/office/powerpoint/2010/main" val="260220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42" y="169985"/>
            <a:ext cx="11209866" cy="80596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Australia and Asia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42" y="1169377"/>
            <a:ext cx="11209866" cy="2154115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3600" dirty="0"/>
              <a:t>4 out of 5 of our top trading partners are Asian nations.</a:t>
            </a:r>
          </a:p>
          <a:p>
            <a:r>
              <a:rPr lang="en-US" sz="3600" dirty="0"/>
              <a:t>83% of Australian exports go to nations in Asia.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11262"/>
              </p:ext>
            </p:extLst>
          </p:nvPr>
        </p:nvGraphicFramePr>
        <p:xfrm>
          <a:off x="554242" y="3603543"/>
          <a:ext cx="5187135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9045">
                  <a:extLst>
                    <a:ext uri="{9D8B030D-6E8A-4147-A177-3AD203B41FA5}">
                      <a16:colId xmlns:a16="http://schemas.microsoft.com/office/drawing/2014/main" val="947788492"/>
                    </a:ext>
                  </a:extLst>
                </a:gridCol>
                <a:gridCol w="1729045">
                  <a:extLst>
                    <a:ext uri="{9D8B030D-6E8A-4147-A177-3AD203B41FA5}">
                      <a16:colId xmlns:a16="http://schemas.microsoft.com/office/drawing/2014/main" val="1796727493"/>
                    </a:ext>
                  </a:extLst>
                </a:gridCol>
                <a:gridCol w="1729045">
                  <a:extLst>
                    <a:ext uri="{9D8B030D-6E8A-4147-A177-3AD203B41FA5}">
                      <a16:colId xmlns:a16="http://schemas.microsoft.com/office/drawing/2014/main" val="123450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Export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% of exports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4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5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3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5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Republic of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7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91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30494"/>
              </p:ext>
            </p:extLst>
          </p:nvPr>
        </p:nvGraphicFramePr>
        <p:xfrm>
          <a:off x="6159175" y="3603543"/>
          <a:ext cx="5187135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9045">
                  <a:extLst>
                    <a:ext uri="{9D8B030D-6E8A-4147-A177-3AD203B41FA5}">
                      <a16:colId xmlns:a16="http://schemas.microsoft.com/office/drawing/2014/main" val="947788492"/>
                    </a:ext>
                  </a:extLst>
                </a:gridCol>
                <a:gridCol w="1729045">
                  <a:extLst>
                    <a:ext uri="{9D8B030D-6E8A-4147-A177-3AD203B41FA5}">
                      <a16:colId xmlns:a16="http://schemas.microsoft.com/office/drawing/2014/main" val="1796727493"/>
                    </a:ext>
                  </a:extLst>
                </a:gridCol>
                <a:gridCol w="1729045">
                  <a:extLst>
                    <a:ext uri="{9D8B030D-6E8A-4147-A177-3AD203B41FA5}">
                      <a16:colId xmlns:a16="http://schemas.microsoft.com/office/drawing/2014/main" val="123450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Import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% of exports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4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5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United</a:t>
                      </a:r>
                      <a:r>
                        <a:rPr lang="en-AU" baseline="0" dirty="0"/>
                        <a:t> States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3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5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7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Republic</a:t>
                      </a:r>
                      <a:r>
                        <a:rPr lang="en-AU" baseline="0" dirty="0"/>
                        <a:t> of Korea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91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631" y="6251331"/>
            <a:ext cx="1069567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Asian countries are very important in Australia’s trade relationships as shown in the data above.</a:t>
            </a:r>
          </a:p>
        </p:txBody>
      </p:sp>
    </p:spTree>
    <p:extLst>
      <p:ext uri="{BB962C8B-B14F-4D97-AF65-F5344CB8AC3E}">
        <p14:creationId xmlns:p14="http://schemas.microsoft.com/office/powerpoint/2010/main" val="33048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78777"/>
            <a:ext cx="11288997" cy="779585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AU" dirty="0"/>
              <a:t>Direction 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3" y="1336432"/>
            <a:ext cx="11421207" cy="5083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sz="4000" dirty="0"/>
              <a:t>The term ‘direction of trade’ refers to the countries Australia trades with. Asia is very important in Australia’s trade relationships: four of our top five export markets and import sources are in Asia.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China is now Australia’s top trading partner by a significant margin.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39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11130735" cy="13208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AU" dirty="0"/>
              <a:t>Changes in the direction 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2615"/>
            <a:ext cx="11130735" cy="4765431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AU" sz="2000" dirty="0"/>
              <a:t>During the 20</a:t>
            </a:r>
            <a:r>
              <a:rPr lang="en-AU" sz="2000" baseline="30000" dirty="0"/>
              <a:t>th</a:t>
            </a:r>
            <a:r>
              <a:rPr lang="en-AU" sz="2000" dirty="0"/>
              <a:t> century, Australia’s direction of trade changed considerably. </a:t>
            </a:r>
          </a:p>
          <a:p>
            <a:r>
              <a:rPr lang="en-AU" sz="2000" dirty="0"/>
              <a:t>Until the 1960s, the vast majority of Australia’s trade was with the United Kingdom, mainland Europe and the United States.</a:t>
            </a:r>
          </a:p>
          <a:p>
            <a:r>
              <a:rPr lang="en-AU" sz="2000" dirty="0"/>
              <a:t>This reflected, patterns of economic development at the time, but also Australia’s cultural and historical links with the English speaking powers.</a:t>
            </a:r>
          </a:p>
          <a:p>
            <a:r>
              <a:rPr lang="en-AU" sz="2000" dirty="0"/>
              <a:t>From 1958, many European nations joined the European Economic Community with the aim of fostering trade and other links between countries in Europe.</a:t>
            </a:r>
          </a:p>
          <a:p>
            <a:r>
              <a:rPr lang="en-AU" sz="2000" dirty="0"/>
              <a:t>At the same time, Japan was starting to emerge as a significant market for Australian products.</a:t>
            </a:r>
          </a:p>
          <a:p>
            <a:r>
              <a:rPr lang="en-AU" sz="2000" dirty="0"/>
              <a:t>This began a transition from a European focus to an Asian focus in Australia’s direction of trade.</a:t>
            </a:r>
          </a:p>
          <a:p>
            <a:r>
              <a:rPr lang="en-AU" sz="2000" dirty="0"/>
              <a:t>This change allows Australia and Asia to exchange items for consumers and firms of each country.</a:t>
            </a:r>
          </a:p>
        </p:txBody>
      </p:sp>
    </p:spTree>
    <p:extLst>
      <p:ext uri="{BB962C8B-B14F-4D97-AF65-F5344CB8AC3E}">
        <p14:creationId xmlns:p14="http://schemas.microsoft.com/office/powerpoint/2010/main" val="250343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11016435" cy="700454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AU" dirty="0"/>
              <a:t>Importance of China and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52854"/>
            <a:ext cx="11016435" cy="568862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AU" sz="2800" dirty="0"/>
              <a:t>China’s rapid growth and development, beginning in the 1980’s, led to increased demand for Australia’s exports. </a:t>
            </a:r>
          </a:p>
          <a:p>
            <a:r>
              <a:rPr lang="en-AU" sz="2800" dirty="0"/>
              <a:t>In late 2007, China overtook Japan to become Australia’s largest trading partner.</a:t>
            </a:r>
          </a:p>
          <a:p>
            <a:r>
              <a:rPr lang="en-AU" sz="2800" dirty="0"/>
              <a:t>Growth of India’s economy also had a significant shift on Australia's direction of trade.</a:t>
            </a:r>
          </a:p>
          <a:p>
            <a:r>
              <a:rPr lang="en-AU" sz="2800" dirty="0"/>
              <a:t>Incomes in India are also rising leading to increase demands for many of Australian exports. </a:t>
            </a:r>
          </a:p>
          <a:p>
            <a:r>
              <a:rPr lang="en-AU" sz="2800" dirty="0"/>
              <a:t>As a result, India’s importance in Australian’s trade relationship is likely to rise over next few years.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03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34816"/>
            <a:ext cx="11174697" cy="735622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AU" dirty="0"/>
              <a:t>Composition 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7492"/>
            <a:ext cx="11174696" cy="525779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sz="4000" dirty="0"/>
              <a:t>The composition of trade is the combination of goods and services that we export and import. </a:t>
            </a:r>
          </a:p>
          <a:p>
            <a:r>
              <a:rPr lang="en-AU" sz="4000" dirty="0"/>
              <a:t>Australia’s key exports recently have been natural resources, including iron ore and coal, education and tourism.</a:t>
            </a:r>
          </a:p>
          <a:p>
            <a:r>
              <a:rPr lang="en-AU" sz="4000" dirty="0"/>
              <a:t>Australia’s imports have been overseas travel, oil products and high-tech items.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48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0" y="1100050"/>
            <a:ext cx="10952171" cy="4793674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ctr"/>
            <a:r>
              <a:rPr lang="en-AU" sz="6600" dirty="0"/>
              <a:t>Copy down the content highlighted in green in your </a:t>
            </a:r>
            <a:r>
              <a:rPr lang="en-AU" sz="6600" dirty="0" err="1"/>
              <a:t>hass</a:t>
            </a:r>
            <a:r>
              <a:rPr lang="en-AU" sz="6600" dirty="0"/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50689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6023"/>
            <a:ext cx="11262620" cy="71803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AU" dirty="0"/>
              <a:t>Changes in the composition 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1984"/>
            <a:ext cx="11262620" cy="586447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sz="2000" dirty="0"/>
              <a:t>From 1870s until 1960s, wool was out main export as farmers expanded operations in the large areas of land suited to raising sheep, and international prices remained strong. </a:t>
            </a:r>
          </a:p>
          <a:p>
            <a:r>
              <a:rPr lang="en-AU" sz="2000" dirty="0"/>
              <a:t>In 1960s, wool prices fell due to new synthetic fibres such as nylon became more widely used.</a:t>
            </a:r>
          </a:p>
          <a:p>
            <a:r>
              <a:rPr lang="en-AU" sz="2000" dirty="0"/>
              <a:t>Although, agricultural products including wool, wheat and beef are still important exports for Australia but have been overtaken by minerals (iron ore, coal and natural gas- as Australia has the largest and highest quality deposits of these items in the world and is able to mine them relatively cheaply) and services.</a:t>
            </a:r>
          </a:p>
          <a:p>
            <a:r>
              <a:rPr lang="en-AU" sz="2000" dirty="0"/>
              <a:t>Australia’s main imports have been manufactured goods such as cars as it is cheaper for Australia to buy cars from other countries.</a:t>
            </a:r>
          </a:p>
          <a:p>
            <a:r>
              <a:rPr lang="en-AU" sz="2000" dirty="0"/>
              <a:t>Trade in services such as tourism has grown since it’s cheaper and easier to fly to and from Australia.</a:t>
            </a:r>
          </a:p>
          <a:p>
            <a:r>
              <a:rPr lang="en-AU" sz="2000" dirty="0"/>
              <a:t>Education is also an important trade item as students from overseas come to Australia to study, creating an export for Australia as money flows from other countries into Australia. </a:t>
            </a:r>
          </a:p>
          <a:p>
            <a:r>
              <a:rPr lang="en-AU" sz="2000" dirty="0"/>
              <a:t>There is also large numbers of Australians who choose to study overseas, creating an import for Australia.</a:t>
            </a:r>
          </a:p>
          <a:p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89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984"/>
            <a:ext cx="11192280" cy="128953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AU" b="1" dirty="0"/>
              <a:t>Activity:</a:t>
            </a:r>
            <a:br>
              <a:rPr lang="en-AU" b="1" dirty="0"/>
            </a:br>
            <a:r>
              <a:rPr lang="en-AU" b="1" dirty="0"/>
              <a:t>Answer the following questions.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03" y="1617785"/>
            <a:ext cx="11192281" cy="503904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1. State the meaning of the term ‘Open Economy’?</a:t>
            </a:r>
          </a:p>
          <a:p>
            <a:pPr marL="0" indent="0">
              <a:buNone/>
            </a:pPr>
            <a:r>
              <a:rPr lang="en-AU" sz="2800" dirty="0"/>
              <a:t>2. Distinguish between exports and imports.</a:t>
            </a:r>
          </a:p>
          <a:p>
            <a:pPr marL="0" indent="0">
              <a:buNone/>
            </a:pPr>
            <a:r>
              <a:rPr lang="en-AU" sz="2800" dirty="0"/>
              <a:t>3. Identify Australia’s three most important trading partners.</a:t>
            </a:r>
          </a:p>
          <a:p>
            <a:pPr marL="0" indent="0">
              <a:buNone/>
            </a:pPr>
            <a:r>
              <a:rPr lang="en-AU" sz="2800" dirty="0"/>
              <a:t>4. Describe the changes in Australia’s direction of trade since the 1960s.</a:t>
            </a:r>
          </a:p>
          <a:p>
            <a:pPr marL="0" indent="0">
              <a:buNone/>
            </a:pPr>
            <a:r>
              <a:rPr lang="en-AU" sz="2800" dirty="0"/>
              <a:t>5. Illustrate the importance of China to Australia’s economy.</a:t>
            </a:r>
          </a:p>
          <a:p>
            <a:pPr marL="0" indent="0">
              <a:buNone/>
            </a:pPr>
            <a:r>
              <a:rPr lang="en-AU" sz="2800" dirty="0"/>
              <a:t>6. Develop an argument about an area in which Australia could strengthen its economic performance in relation to trade.</a:t>
            </a:r>
          </a:p>
          <a:p>
            <a:pPr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30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Identify Australia's trade partners. </a:t>
            </a:r>
          </a:p>
          <a:p>
            <a:r>
              <a:rPr lang="en-AU" dirty="0"/>
              <a:t>Define imports and exports and explain how they relate to the Australian Economy.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48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306581" cy="1320800"/>
          </a:xfrm>
          <a:solidFill>
            <a:schemeClr val="bg2"/>
          </a:solidFill>
        </p:spPr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306580" cy="2253149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AU" sz="3200" dirty="0"/>
              <a:t>Describe International trade and its importance and benefits to the Australian economy.</a:t>
            </a:r>
          </a:p>
          <a:p>
            <a:r>
              <a:rPr lang="en-AU" sz="3200" dirty="0"/>
              <a:t>Explain how trading directions can change with time.</a:t>
            </a:r>
          </a:p>
        </p:txBody>
      </p:sp>
    </p:spTree>
    <p:extLst>
      <p:ext uri="{BB962C8B-B14F-4D97-AF65-F5344CB8AC3E}">
        <p14:creationId xmlns:p14="http://schemas.microsoft.com/office/powerpoint/2010/main" val="96926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169" y="742087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 altLang="en-US" sz="5400" dirty="0"/>
              <a:t>International Trade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55402" y="3249029"/>
            <a:ext cx="10785613" cy="2313836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/>
              <a:t>Many small and open economies are dependent on international trade to maintain standards of living, e.g. Singapore, Australia. </a:t>
            </a:r>
            <a:endParaRPr lang="en-US" altLang="en-US" sz="2800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73BA99-A9AB-477E-8092-103C7A36A445}" type="slidenum">
              <a:rPr lang="en-US" altLang="en-US" sz="1400">
                <a:solidFill>
                  <a:schemeClr val="accent2"/>
                </a:solidFill>
              </a:rPr>
              <a:pPr/>
              <a:t>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5402" y="1656487"/>
            <a:ext cx="10627352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latin typeface="Bahnschrift Light" panose="020B0502040204020203" pitchFamily="34" charset="0"/>
              </a:rPr>
              <a:t>International trade occurs when nations buy, sell or trade goods and services with one another.</a:t>
            </a:r>
          </a:p>
          <a:p>
            <a:endParaRPr lang="en-AU" dirty="0"/>
          </a:p>
        </p:txBody>
      </p:sp>
      <p:pic>
        <p:nvPicPr>
          <p:cNvPr id="1026" name="Picture 2" descr="International Trade - Econ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4689233"/>
            <a:ext cx="3211879" cy="174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hods of Payment in International Trade: Cons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76" y="4689233"/>
            <a:ext cx="2543663" cy="143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766" y="606216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 altLang="en-US" sz="4800" dirty="0"/>
              <a:t>International Trade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235766" y="2228503"/>
            <a:ext cx="8849011" cy="2062144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AU" altLang="en-US" sz="2800" cap="none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AU" altLang="en-US" sz="2800" cap="none" dirty="0">
                <a:latin typeface="Franklin Gothic Book" panose="020B0503020102020204" pitchFamily="34" charset="0"/>
              </a:rPr>
              <a:t>There are several reasons why international trade is necessary, such as the uneven distribution of natural resources and climatic factors.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en-US" sz="2800" cap="none" dirty="0">
                <a:latin typeface="Franklin Gothic Book" panose="020B0503020102020204" pitchFamily="34" charset="0"/>
              </a:rPr>
              <a:t> </a:t>
            </a:r>
            <a:endParaRPr lang="en-US" altLang="en-US" sz="2800" cap="none" dirty="0">
              <a:latin typeface="Franklin Gothic Book" panose="020B0503020102020204" pitchFamily="34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3086DC-1C99-402F-A53F-6ABF66223888}" type="slidenum">
              <a:rPr lang="en-US" altLang="en-US" sz="1400">
                <a:solidFill>
                  <a:schemeClr val="accent2"/>
                </a:solidFill>
              </a:rPr>
              <a:pPr/>
              <a:t>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5766" y="4422531"/>
            <a:ext cx="884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en-US" sz="2400" dirty="0">
                <a:latin typeface="Franklin Gothic Book" panose="020B0503020102020204" pitchFamily="34" charset="0"/>
              </a:rPr>
              <a:t>Economics should therefore utilise the resource with which they are endowed and specialise in those areas</a:t>
            </a:r>
            <a:endParaRPr lang="en-AU" sz="2400" dirty="0"/>
          </a:p>
        </p:txBody>
      </p:sp>
      <p:pic>
        <p:nvPicPr>
          <p:cNvPr id="2050" name="Picture 2" descr="Pros and cons of International trade - Pros an 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18" y="4998534"/>
            <a:ext cx="3409259" cy="17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g Data is Streamlining International Trade Faster than We Exp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910" y="240221"/>
            <a:ext cx="2785711" cy="185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9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193963"/>
            <a:ext cx="11371809" cy="13208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AU" sz="6000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5" y="1679171"/>
            <a:ext cx="11272057" cy="482969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AU" sz="3200" dirty="0"/>
              <a:t>Use BOLTSS to label your map. (a blank map of the world is provided)</a:t>
            </a:r>
          </a:p>
          <a:p>
            <a:pPr>
              <a:buFont typeface="+mj-lt"/>
              <a:buAutoNum type="arabicPeriod"/>
            </a:pPr>
            <a:r>
              <a:rPr lang="en-AU" sz="3200" dirty="0"/>
              <a:t>Locate Australia’s top 10 trading partners on the map and shade them in. </a:t>
            </a:r>
            <a:r>
              <a:rPr lang="en-AU" sz="3200" b="1" i="1" dirty="0"/>
              <a:t>Refer to ‘Australia’s top 10 two way trading partners. </a:t>
            </a:r>
          </a:p>
          <a:p>
            <a:pPr>
              <a:buFont typeface="+mj-lt"/>
              <a:buAutoNum type="arabicPeriod"/>
            </a:pPr>
            <a:r>
              <a:rPr lang="en-AU" sz="3200" dirty="0"/>
              <a:t>Number each country in order from highest to lowest.</a:t>
            </a:r>
          </a:p>
          <a:p>
            <a:pPr>
              <a:buFont typeface="+mj-lt"/>
              <a:buAutoNum type="arabicPeriod"/>
            </a:pPr>
            <a:r>
              <a:rPr lang="en-AU" sz="3200" dirty="0"/>
              <a:t>Include the value, in dollars, of the </a:t>
            </a:r>
            <a:r>
              <a:rPr lang="en-AU" sz="3200" b="1" dirty="0"/>
              <a:t>total </a:t>
            </a:r>
            <a:r>
              <a:rPr lang="en-AU" sz="3200" dirty="0"/>
              <a:t>goods and services exchanged between the countries</a:t>
            </a:r>
          </a:p>
          <a:p>
            <a:endParaRPr lang="en-AU" dirty="0"/>
          </a:p>
        </p:txBody>
      </p:sp>
      <p:pic>
        <p:nvPicPr>
          <p:cNvPr id="3076" name="Picture 4" descr="Australian Dollar Price Outlook: Aussie Correction Underway-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30" y="280566"/>
            <a:ext cx="2033710" cy="114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een Dollar Signs Isolated On A White Background Stock Imag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2" y="225290"/>
            <a:ext cx="1797349" cy="12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cmillan Global Atlas 4th Edition - Print and Digital Education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13" y="351154"/>
            <a:ext cx="1594965" cy="207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p Of The World Countries Blank, HD Png Download - kind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7" y="514032"/>
            <a:ext cx="3317387" cy="17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922" y="145683"/>
            <a:ext cx="1833563" cy="2456175"/>
          </a:xfrm>
          <a:prstGeom prst="rect">
            <a:avLst/>
          </a:prstGeom>
        </p:spPr>
      </p:pic>
      <p:pic>
        <p:nvPicPr>
          <p:cNvPr id="4104" name="Picture 8" descr="BOLTSS Landscape Display Poster (teacher made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2601858"/>
            <a:ext cx="8276248" cy="41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6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71" y="77586"/>
            <a:ext cx="11571316" cy="928254"/>
          </a:xfrm>
        </p:spPr>
        <p:txBody>
          <a:bodyPr/>
          <a:lstStyle/>
          <a:p>
            <a:pPr algn="ctr"/>
            <a:r>
              <a:rPr lang="en-AU" dirty="0"/>
              <a:t>Open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280159"/>
            <a:ext cx="11233372" cy="2368649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AU" sz="3600" b="1" dirty="0"/>
              <a:t>Australia is often described as having an open economy because it participates in trade with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115260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7" y="144088"/>
            <a:ext cx="11986953" cy="132080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AU" b="1" dirty="0"/>
              <a:t>This trade involves both exports and imports.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7" y="1538654"/>
            <a:ext cx="11986953" cy="503671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AU" sz="2400" b="1" dirty="0"/>
              <a:t>From Australia’s perspective, </a:t>
            </a:r>
            <a:r>
              <a:rPr lang="en-AU" sz="2400" b="1" i="1" u="sng" dirty="0"/>
              <a:t>an export </a:t>
            </a:r>
            <a:r>
              <a:rPr lang="en-AU" sz="2400" b="1" dirty="0"/>
              <a:t>is a good or service made in Australia but sold to residents of another country.</a:t>
            </a:r>
          </a:p>
          <a:p>
            <a:r>
              <a:rPr lang="en-AU" sz="2400" b="1" dirty="0"/>
              <a:t>This results in money flowing into the Australian economy.</a:t>
            </a:r>
          </a:p>
          <a:p>
            <a:r>
              <a:rPr lang="en-AU" sz="2400" b="1" dirty="0"/>
              <a:t>For example, if a person in the United States buys a pair of Australian-made sheepskin boots, the boots are described as exports from Australia to the US as money flows from the US to Australia to pay for them.</a:t>
            </a:r>
          </a:p>
          <a:p>
            <a:r>
              <a:rPr lang="en-AU" sz="2400" b="1" i="1" u="sng" dirty="0"/>
              <a:t>An import </a:t>
            </a:r>
            <a:r>
              <a:rPr lang="en-AU" sz="2400" b="1" dirty="0"/>
              <a:t>is a good or service made in another country that is sold to Australian residents. </a:t>
            </a:r>
          </a:p>
          <a:p>
            <a:r>
              <a:rPr lang="en-AU" sz="2400" b="1" dirty="0"/>
              <a:t>This results in money flowing out of the Australian economy.</a:t>
            </a:r>
          </a:p>
          <a:p>
            <a:r>
              <a:rPr lang="en-AU" sz="2400" b="1" dirty="0"/>
              <a:t>For example, if someone in Australia buys clothing online from a Chinese firm, the clothes are imported to Australia from China. The payment for those clothes flows from Australia to China. 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23825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1041</TotalTime>
  <Words>1322</Words>
  <Application>Microsoft Office PowerPoint</Application>
  <PresentationFormat>Widescreen</PresentationFormat>
  <Paragraphs>139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 Light</vt:lpstr>
      <vt:lpstr>Calibri</vt:lpstr>
      <vt:lpstr>Franklin Gothic Book</vt:lpstr>
      <vt:lpstr>Times New Roman</vt:lpstr>
      <vt:lpstr>Tw Cen MT</vt:lpstr>
      <vt:lpstr>Droplet</vt:lpstr>
      <vt:lpstr>Economics</vt:lpstr>
      <vt:lpstr>Copy down the content highlighted in green in your hass notes</vt:lpstr>
      <vt:lpstr>Learning Intentions</vt:lpstr>
      <vt:lpstr>International Trade</vt:lpstr>
      <vt:lpstr>International Trade</vt:lpstr>
      <vt:lpstr>Activity</vt:lpstr>
      <vt:lpstr>PowerPoint Presentation</vt:lpstr>
      <vt:lpstr>Open Economy</vt:lpstr>
      <vt:lpstr>This trade involves both exports and imports. </vt:lpstr>
      <vt:lpstr>Imports vs. Exports</vt:lpstr>
      <vt:lpstr>Imports</vt:lpstr>
      <vt:lpstr>Exports</vt:lpstr>
      <vt:lpstr>Trade </vt:lpstr>
      <vt:lpstr>PowerPoint Presentation</vt:lpstr>
      <vt:lpstr>Australia and Asia</vt:lpstr>
      <vt:lpstr>Direction of Trade</vt:lpstr>
      <vt:lpstr>Changes in the direction of trade</vt:lpstr>
      <vt:lpstr>Importance of China and India</vt:lpstr>
      <vt:lpstr>Composition of Trade</vt:lpstr>
      <vt:lpstr>Changes in the composition of trade</vt:lpstr>
      <vt:lpstr>Activity: Answer the following questions.</vt:lpstr>
      <vt:lpstr>Success criteria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Emma Stead</dc:creator>
  <cp:lastModifiedBy>FLAVEL Carly [Narrogin Senior High School]</cp:lastModifiedBy>
  <cp:revision>85</cp:revision>
  <dcterms:created xsi:type="dcterms:W3CDTF">2016-02-08T00:20:19Z</dcterms:created>
  <dcterms:modified xsi:type="dcterms:W3CDTF">2024-04-23T06:42:40Z</dcterms:modified>
</cp:coreProperties>
</file>