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34774-B3FE-42AB-8213-B9A4D17422A6}" type="datetimeFigureOut">
              <a:rPr lang="en-AU" smtClean="0"/>
              <a:t>30/04/2018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9C5E7-175B-4A5B-90B6-C3B1D7D351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07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43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633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70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9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53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874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649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88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1228300"/>
            <a:ext cx="6411650" cy="5214133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821900"/>
            <a:ext cx="6411650" cy="5214133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572125" y="2758167"/>
            <a:ext cx="4271700" cy="1546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19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992351" y="50367"/>
            <a:ext cx="5616577" cy="6960587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1763750" y="-152834"/>
            <a:ext cx="5616577" cy="6960587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905800" y="2882400"/>
            <a:ext cx="3332400" cy="1093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265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1018001"/>
            <a:ext cx="7879000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713201"/>
            <a:ext cx="7879000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1" y="1169209"/>
            <a:ext cx="7029878" cy="101351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2066833"/>
            <a:ext cx="3396300" cy="355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2066833"/>
            <a:ext cx="3396300" cy="355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200"/>
            </a:lvl1pPr>
            <a:lvl2pPr lvl="1">
              <a:spcBef>
                <a:spcPts val="0"/>
              </a:spcBef>
              <a:buSzPct val="100000"/>
              <a:defRPr sz="2200"/>
            </a:lvl2pPr>
            <a:lvl3pPr lvl="2">
              <a:spcBef>
                <a:spcPts val="0"/>
              </a:spcBef>
              <a:buSzPct val="100000"/>
              <a:defRPr sz="2200"/>
            </a:lvl3pPr>
            <a:lvl4pPr lvl="3">
              <a:spcBef>
                <a:spcPts val="0"/>
              </a:spcBef>
              <a:buSzPct val="100000"/>
              <a:defRPr sz="2200"/>
            </a:lvl4pPr>
            <a:lvl5pPr lvl="4">
              <a:spcBef>
                <a:spcPts val="0"/>
              </a:spcBef>
              <a:buSzPct val="100000"/>
              <a:defRPr sz="2200"/>
            </a:lvl5pPr>
            <a:lvl6pPr lvl="5">
              <a:spcBef>
                <a:spcPts val="0"/>
              </a:spcBef>
              <a:buSzPct val="100000"/>
              <a:defRPr sz="2200"/>
            </a:lvl6pPr>
            <a:lvl7pPr lvl="6">
              <a:spcBef>
                <a:spcPts val="0"/>
              </a:spcBef>
              <a:buSzPct val="100000"/>
              <a:defRPr sz="2200"/>
            </a:lvl7pPr>
            <a:lvl8pPr lvl="7">
              <a:spcBef>
                <a:spcPts val="0"/>
              </a:spcBef>
              <a:buSzPct val="100000"/>
              <a:defRPr sz="2200"/>
            </a:lvl8pPr>
            <a:lvl9pPr lvl="8">
              <a:spcBef>
                <a:spcPts val="0"/>
              </a:spcBef>
              <a:buSzPct val="100000"/>
              <a:defRPr sz="2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291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1018001"/>
            <a:ext cx="7879000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713201"/>
            <a:ext cx="7879000" cy="5580367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lg" len="lg"/>
            <a:tailEnd type="none" w="lg" len="lg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1" y="1169209"/>
            <a:ext cx="7029878" cy="101351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170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151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rot="169468" flipH="1">
            <a:off x="3608973" y="861595"/>
            <a:ext cx="5247975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 rot="169468" flipH="1">
            <a:off x="3380373" y="556795"/>
            <a:ext cx="5247975" cy="5079376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101125" y="2212733"/>
            <a:ext cx="37674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4101125" y="3583535"/>
            <a:ext cx="3767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497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1" y="1169209"/>
            <a:ext cx="7029878" cy="10135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2061256"/>
            <a:ext cx="7710900" cy="440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76324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 rot="161729">
            <a:off x="976261" y="1169210"/>
            <a:ext cx="7029878" cy="101351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AU" sz="2400" b="1" dirty="0">
                <a:latin typeface="Berlin Sans FB" panose="020E0602020502020306" pitchFamily="34" charset="0"/>
                <a:cs typeface="Consolas" panose="020B0609020204030204" pitchFamily="49" charset="0"/>
              </a:rPr>
              <a:t>Begin your notes by writing down the following… you have 2 minutes!</a:t>
            </a:r>
            <a:endParaRPr lang="en" sz="2400" b="1" dirty="0">
              <a:latin typeface="Berlin Sans FB" panose="020E0602020502020306" pitchFamily="34" charset="0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960689" y="1995883"/>
            <a:ext cx="6434201" cy="358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AU" sz="2400" b="1" dirty="0">
                <a:latin typeface="Berlin Sans FB" panose="020E0602020502020306" pitchFamily="34" charset="0"/>
                <a:cs typeface="Consolas" panose="020B0609020204030204" pitchFamily="49" charset="0"/>
              </a:rPr>
              <a:t>Title: </a:t>
            </a:r>
            <a:r>
              <a:rPr lang="en-AU" sz="2400" dirty="0" smtClean="0">
                <a:latin typeface="Berlin Sans FB" panose="020E0602020502020306" pitchFamily="34" charset="0"/>
                <a:cs typeface="Consolas" panose="020B0609020204030204" pitchFamily="49" charset="0"/>
              </a:rPr>
              <a:t>Australia’s Economy</a:t>
            </a:r>
            <a:endParaRPr lang="en-AU" sz="2400" dirty="0">
              <a:latin typeface="Berlin Sans FB" panose="020E0602020502020306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400" b="1" dirty="0">
                <a:latin typeface="Berlin Sans FB" panose="020E0602020502020306" pitchFamily="34" charset="0"/>
                <a:cs typeface="Consolas" panose="020B0609020204030204" pitchFamily="49" charset="0"/>
              </a:rPr>
              <a:t>Learning Intention:</a:t>
            </a:r>
            <a:r>
              <a:rPr lang="en-AU" sz="2400" dirty="0">
                <a:latin typeface="Berlin Sans FB" panose="020E0602020502020306" pitchFamily="34" charset="0"/>
                <a:cs typeface="Consolas" panose="020B0609020204030204" pitchFamily="49" charset="0"/>
              </a:rPr>
              <a:t> Understand the concepts </a:t>
            </a:r>
            <a:r>
              <a:rPr lang="en-AU" sz="2400" dirty="0" smtClean="0">
                <a:latin typeface="Berlin Sans FB" panose="020E0602020502020306" pitchFamily="34" charset="0"/>
                <a:cs typeface="Consolas" panose="020B0609020204030204" pitchFamily="49" charset="0"/>
              </a:rPr>
              <a:t>of Economics and the parts of the Australian Economy</a:t>
            </a:r>
            <a:endParaRPr lang="en-AU" sz="2400" dirty="0">
              <a:latin typeface="Berlin Sans FB" panose="020E0602020502020306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400" b="1" dirty="0">
                <a:latin typeface="Berlin Sans FB" panose="020E0602020502020306" pitchFamily="34" charset="0"/>
                <a:cs typeface="Consolas" panose="020B0609020204030204" pitchFamily="49" charset="0"/>
              </a:rPr>
              <a:t>Success Criteria:</a:t>
            </a:r>
            <a:r>
              <a:rPr lang="en-AU" sz="2400" dirty="0">
                <a:latin typeface="Berlin Sans FB" panose="020E0602020502020306" pitchFamily="34" charset="0"/>
                <a:cs typeface="Consolas" panose="020B0609020204030204" pitchFamily="49" charset="0"/>
              </a:rPr>
              <a:t> Can </a:t>
            </a:r>
            <a:r>
              <a:rPr lang="en-AU" sz="2400" dirty="0" smtClean="0">
                <a:latin typeface="Berlin Sans FB" panose="020E0602020502020306" pitchFamily="34" charset="0"/>
                <a:cs typeface="Consolas" panose="020B0609020204030204" pitchFamily="49" charset="0"/>
              </a:rPr>
              <a:t>list x3 imports and exports of Australia. Can name the 5 key participants in the Australian Economy. </a:t>
            </a:r>
            <a:endParaRPr lang="en-AU" sz="2400" dirty="0">
              <a:latin typeface="Berlin Sans FB" panose="020E0602020502020306" pitchFamily="34" charset="0"/>
              <a:cs typeface="Consolas" panose="020B0609020204030204" pitchFamily="49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2:00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1:59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1:58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1:57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1:56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1:55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1:54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1:53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1:52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1:51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1:50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1:49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1:48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1:47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1:45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1:44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1:43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1:42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1:41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1:40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1:39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1:38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1:37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1:36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1:35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1:34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1:33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1:32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1:31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1:30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1:29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1:28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1:27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1:26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1:25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1:24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1:23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1:22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1:21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1:20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1:19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1:18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1:17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1:16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1:15</a:t>
            </a: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1:14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1:13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1:12</a:t>
            </a: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1:11</a:t>
            </a: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1:10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1:09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1:08</a:t>
            </a: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1:07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1:06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1:05</a:t>
            </a: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1:04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1:03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1:02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1:01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6711062" y="5178801"/>
            <a:ext cx="2376487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1:00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0:59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0:58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0:57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0:56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0:55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0:54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0:53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0:52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0:51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0:50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0:49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0:48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0:47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0:46</a:t>
            </a: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0:45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0:44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0:43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0:42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0:41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0:40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0:39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0:38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0:37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0:36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0:35</a:t>
            </a: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0:34</a:t>
            </a: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0:33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0:32</a:t>
            </a: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0:31</a:t>
            </a: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0:30</a:t>
            </a: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0:29</a:t>
            </a: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0:28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0:27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0:26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0:25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0:24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0:23</a:t>
            </a: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0:22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0:21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0:20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0:19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0:18</a:t>
            </a: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0:17</a:t>
            </a: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0:16</a:t>
            </a: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0:15</a:t>
            </a: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0:14</a:t>
            </a: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0:13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0:12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0:11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0:10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0:09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0:08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0:07</a:t>
            </a: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0:06</a:t>
            </a: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0:05</a:t>
            </a: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0:04</a:t>
            </a: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0:03</a:t>
            </a: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0:02</a:t>
            </a: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>
                <a:solidFill>
                  <a:srgbClr val="000000"/>
                </a:solidFill>
                <a:cs typeface="Arial"/>
                <a:sym typeface="Arial"/>
              </a:rPr>
              <a:t>0:01</a:t>
            </a: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6712647" y="5178801"/>
            <a:ext cx="2376488" cy="139276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6600" kern="0" dirty="0">
                <a:solidFill>
                  <a:srgbClr val="000000"/>
                </a:solidFill>
                <a:cs typeface="Arial"/>
                <a:sym typeface="Arial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3081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8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9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2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4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90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10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2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0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40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6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70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8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90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1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3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4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50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6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7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8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90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0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61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20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30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4000"/>
                            </p:stCondLst>
                            <p:childTnLst>
                              <p:par>
                                <p:cTn id="2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60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67000"/>
                            </p:stCondLst>
                            <p:childTnLst>
                              <p:par>
                                <p:cTn id="20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8000"/>
                            </p:stCondLst>
                            <p:childTnLst>
                              <p:par>
                                <p:cTn id="2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90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70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710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2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3000"/>
                            </p:stCondLst>
                            <p:childTnLst>
                              <p:par>
                                <p:cTn id="2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4000"/>
                            </p:stCondLst>
                            <p:childTnLst>
                              <p:par>
                                <p:cTn id="2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500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6000"/>
                            </p:stCondLst>
                            <p:childTnLst>
                              <p:par>
                                <p:cTn id="2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7000"/>
                            </p:stCondLst>
                            <p:childTnLst>
                              <p:par>
                                <p:cTn id="2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80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79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80000"/>
                            </p:stCondLst>
                            <p:childTnLst>
                              <p:par>
                                <p:cTn id="2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81000"/>
                            </p:stCondLst>
                            <p:childTnLst>
                              <p:par>
                                <p:cTn id="2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82000"/>
                            </p:stCondLst>
                            <p:childTnLst>
                              <p:par>
                                <p:cTn id="2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8300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84000"/>
                            </p:stCondLst>
                            <p:childTnLst>
                              <p:par>
                                <p:cTn id="2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85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60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87000"/>
                            </p:stCondLst>
                            <p:childTnLst>
                              <p:par>
                                <p:cTn id="2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8000"/>
                            </p:stCondLst>
                            <p:childTnLst>
                              <p:par>
                                <p:cTn id="2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9000"/>
                            </p:stCondLst>
                            <p:childTnLst>
                              <p:par>
                                <p:cTn id="2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900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1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920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93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40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5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60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97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80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99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00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01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20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03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4000"/>
                            </p:stCondLst>
                            <p:childTnLst>
                              <p:par>
                                <p:cTn id="3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6000"/>
                            </p:stCondLst>
                            <p:childTnLst>
                              <p:par>
                                <p:cTn id="3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07000"/>
                            </p:stCondLst>
                            <p:childTnLst>
                              <p:par>
                                <p:cTn id="3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8000"/>
                            </p:stCondLst>
                            <p:childTnLst>
                              <p:par>
                                <p:cTn id="3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9000"/>
                            </p:stCondLst>
                            <p:childTnLst>
                              <p:par>
                                <p:cTn id="3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11000"/>
                            </p:stCondLst>
                            <p:childTnLst>
                              <p:par>
                                <p:cTn id="3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1200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13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00"/>
                            </p:stCondLst>
                            <p:childTnLst>
                              <p:par>
                                <p:cTn id="3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16000"/>
                            </p:stCondLst>
                            <p:childTnLst>
                              <p:par>
                                <p:cTn id="3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17000"/>
                            </p:stCondLst>
                            <p:childTnLst>
                              <p:par>
                                <p:cTn id="3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000"/>
                            </p:stCondLst>
                            <p:childTnLst>
                              <p:par>
                                <p:cTn id="3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19000"/>
                            </p:stCondLst>
                            <p:childTnLst>
                              <p:par>
                                <p:cTn id="3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3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073627" y="2066833"/>
            <a:ext cx="3507649" cy="355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en" dirty="0"/>
              <a:t>Gold</a:t>
            </a:r>
          </a:p>
          <a:p>
            <a:pPr marL="285750" lvl="0" indent="-285750">
              <a:buFontTx/>
              <a:buChar char="-"/>
            </a:pPr>
            <a:r>
              <a:rPr lang="en" dirty="0"/>
              <a:t>Natural Gas</a:t>
            </a:r>
          </a:p>
          <a:p>
            <a:pPr marL="285750" lvl="0" indent="-285750">
              <a:buFontTx/>
              <a:buChar char="-"/>
            </a:pPr>
            <a:r>
              <a:rPr lang="en" dirty="0"/>
              <a:t>Wheat</a:t>
            </a:r>
          </a:p>
          <a:p>
            <a:pPr marL="285750" lvl="0" indent="-285750">
              <a:buFontTx/>
              <a:buChar char="-"/>
            </a:pPr>
            <a:r>
              <a:rPr lang="en" dirty="0"/>
              <a:t>Coal </a:t>
            </a:r>
          </a:p>
          <a:p>
            <a:pPr marL="285750" lvl="0" indent="-285750">
              <a:buFontTx/>
              <a:buChar char="-"/>
            </a:pPr>
            <a:r>
              <a:rPr lang="en" dirty="0"/>
              <a:t>Education related travel services</a:t>
            </a:r>
          </a:p>
          <a:p>
            <a:pPr marL="285750" lvl="0" indent="-285750">
              <a:buFontTx/>
              <a:buChar char="-"/>
            </a:pPr>
            <a:r>
              <a:rPr lang="en" dirty="0"/>
              <a:t>Beef</a:t>
            </a:r>
          </a:p>
          <a:p>
            <a:pPr marL="285750" lvl="0" indent="-285750">
              <a:buFontTx/>
              <a:buChar char="-"/>
            </a:pPr>
            <a:r>
              <a:rPr lang="en" dirty="0"/>
              <a:t>Iron ores &amp; concentrates</a:t>
            </a:r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 rot="161729">
            <a:off x="976261" y="1169210"/>
            <a:ext cx="7029878" cy="101351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 smtClean="0"/>
              <a:t>Exports	</a:t>
            </a:r>
            <a:r>
              <a:rPr lang="en" dirty="0" smtClean="0"/>
              <a:t>			</a:t>
            </a:r>
            <a:r>
              <a:rPr lang="en" b="1" dirty="0" smtClean="0"/>
              <a:t>Imports</a:t>
            </a:r>
            <a:endParaRPr lang="en" b="1"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4581277" y="2066833"/>
            <a:ext cx="3794629" cy="355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en" dirty="0" smtClean="0"/>
              <a:t>Passenger </a:t>
            </a:r>
            <a:r>
              <a:rPr lang="en" dirty="0"/>
              <a:t>motor vehicles</a:t>
            </a:r>
          </a:p>
          <a:p>
            <a:pPr marL="285750" lvl="0" indent="-285750">
              <a:buFontTx/>
              <a:buChar char="-"/>
            </a:pPr>
            <a:r>
              <a:rPr lang="en" dirty="0"/>
              <a:t>Tourism</a:t>
            </a:r>
          </a:p>
          <a:p>
            <a:pPr marL="285750" lvl="0" indent="-285750">
              <a:buFontTx/>
              <a:buChar char="-"/>
            </a:pPr>
            <a:r>
              <a:rPr lang="en" dirty="0"/>
              <a:t>Computers</a:t>
            </a:r>
          </a:p>
          <a:p>
            <a:pPr marL="285750" lvl="0" indent="-285750">
              <a:buFontTx/>
              <a:buChar char="-"/>
            </a:pPr>
            <a:r>
              <a:rPr lang="en" dirty="0"/>
              <a:t>Telecommunication equipment &amp; parts</a:t>
            </a:r>
          </a:p>
          <a:p>
            <a:pPr marL="285750" lvl="0" indent="-285750">
              <a:buFontTx/>
              <a:buChar char="-"/>
            </a:pPr>
            <a:r>
              <a:rPr lang="en" dirty="0"/>
              <a:t>Medicaments</a:t>
            </a:r>
          </a:p>
          <a:p>
            <a:pPr marL="285750" lvl="0" indent="-285750">
              <a:buFontTx/>
              <a:buChar char="-"/>
            </a:pPr>
            <a:r>
              <a:rPr lang="en" dirty="0"/>
              <a:t>Refined </a:t>
            </a:r>
            <a:r>
              <a:rPr lang="en" dirty="0" smtClean="0"/>
              <a:t>Petroleum</a:t>
            </a:r>
          </a:p>
          <a:p>
            <a:pPr marL="285750" lvl="0" indent="-285750">
              <a:buFontTx/>
              <a:buChar char="-"/>
            </a:pPr>
            <a:r>
              <a:rPr lang="en" dirty="0" smtClean="0"/>
              <a:t>Freight transport services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965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 idx="4294967295"/>
          </p:nvPr>
        </p:nvSpPr>
        <p:spPr>
          <a:xfrm>
            <a:off x="262972" y="1636136"/>
            <a:ext cx="8556876" cy="1546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 dirty="0" smtClean="0">
                <a:solidFill>
                  <a:srgbClr val="FAD900"/>
                </a:solidFill>
                <a:latin typeface="Berlin Sans FB" panose="020E0602020502020306" pitchFamily="34" charset="0"/>
              </a:rPr>
              <a:t>Australia &amp; the   </a:t>
            </a:r>
            <a:endParaRPr lang="en" sz="8000" dirty="0">
              <a:solidFill>
                <a:srgbClr val="FAD900"/>
              </a:solidFill>
              <a:latin typeface="Berlin Sans FB" panose="020E0602020502020306" pitchFamily="34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subTitle" idx="4294967295"/>
          </p:nvPr>
        </p:nvSpPr>
        <p:spPr>
          <a:xfrm>
            <a:off x="951161" y="4666604"/>
            <a:ext cx="50928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  <a:latin typeface="Berlin Sans FB" panose="020E0602020502020306" pitchFamily="34" charset="0"/>
              </a:rPr>
              <a:t>Find page 39 in HASS 9 Textbook</a:t>
            </a:r>
          </a:p>
        </p:txBody>
      </p:sp>
      <p:sp>
        <p:nvSpPr>
          <p:cNvPr id="100" name="Shape 100"/>
          <p:cNvSpPr/>
          <p:nvPr/>
        </p:nvSpPr>
        <p:spPr>
          <a:xfrm>
            <a:off x="7728459" y="2895474"/>
            <a:ext cx="229545" cy="29223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FFBC00"/>
              </a:solidFill>
              <a:cs typeface="Arial"/>
              <a:sym typeface="Arial"/>
            </a:endParaRPr>
          </a:p>
        </p:txBody>
      </p:sp>
      <p:grpSp>
        <p:nvGrpSpPr>
          <p:cNvPr id="101" name="Shape 101"/>
          <p:cNvGrpSpPr/>
          <p:nvPr/>
        </p:nvGrpSpPr>
        <p:grpSpPr>
          <a:xfrm>
            <a:off x="7443660" y="1254688"/>
            <a:ext cx="983354" cy="1311491"/>
            <a:chOff x="6654650" y="3665275"/>
            <a:chExt cx="409100" cy="409125"/>
          </a:xfrm>
        </p:grpSpPr>
        <p:sp>
          <p:nvSpPr>
            <p:cNvPr id="102" name="Shape 10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FFBC00"/>
                </a:solidFill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FFBC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04" name="Shape 104"/>
          <p:cNvGrpSpPr/>
          <p:nvPr/>
        </p:nvGrpSpPr>
        <p:grpSpPr>
          <a:xfrm rot="324429">
            <a:off x="6612788" y="2756213"/>
            <a:ext cx="649666" cy="866323"/>
            <a:chOff x="570875" y="4322250"/>
            <a:chExt cx="443300" cy="443325"/>
          </a:xfrm>
        </p:grpSpPr>
        <p:sp>
          <p:nvSpPr>
            <p:cNvPr id="105" name="Shape 10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FFBC00"/>
                </a:solidFill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FFBC00"/>
                </a:solidFill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FFBC00"/>
                </a:solidFill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FFBC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/>
          <p:nvPr/>
        </p:nvSpPr>
        <p:spPr>
          <a:xfrm rot="2466625">
            <a:off x="6568799" y="1508666"/>
            <a:ext cx="318882" cy="40597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FFBC00"/>
              </a:solidFill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 rot="-1609120">
            <a:off x="7035172" y="1764141"/>
            <a:ext cx="229509" cy="29219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FFBC00"/>
              </a:solidFill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 rot="2926137">
            <a:off x="8398050" y="2022946"/>
            <a:ext cx="229156" cy="16410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FFBC00"/>
              </a:solidFill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 rot="-1608940">
            <a:off x="7711478" y="529793"/>
            <a:ext cx="154840" cy="197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FFBC00"/>
              </a:solidFill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316836" y="2717329"/>
            <a:ext cx="5148264" cy="17750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lang="en-AU" sz="1400" kern="0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med" len="med"/>
                  <a:tailEnd type="none" w="med" len="med"/>
                </a:ln>
                <a:solidFill>
                  <a:srgbClr val="001936">
                    <a:alpha val="21920"/>
                  </a:srgbClr>
                </a:solidFill>
                <a:latin typeface="Berlin Sans FB" panose="020E0602020502020306" pitchFamily="34" charset="0"/>
                <a:cs typeface="Arial"/>
                <a:sym typeface="Arial"/>
              </a:rPr>
              <a:t>Global Economy</a:t>
            </a:r>
            <a:endParaRPr sz="1400" kern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med" len="med"/>
                <a:tailEnd type="none" w="med" len="med"/>
              </a:ln>
              <a:solidFill>
                <a:srgbClr val="001936">
                  <a:alpha val="21920"/>
                </a:srgbClr>
              </a:solidFill>
              <a:latin typeface="Berlin Sans FB" panose="020E0602020502020306" pitchFamily="34" charset="0"/>
              <a:cs typeface="Arial"/>
              <a:sym typeface="Arial"/>
            </a:endParaRPr>
          </a:p>
        </p:txBody>
      </p:sp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30</a:t>
            </a: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29</a:t>
            </a: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28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27</a:t>
            </a: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26</a:t>
            </a:r>
          </a:p>
        </p:txBody>
      </p:sp>
      <p:sp>
        <p:nvSpPr>
          <p:cNvPr id="23" name="Oval 8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25</a:t>
            </a:r>
          </a:p>
        </p:txBody>
      </p:sp>
      <p:sp>
        <p:nvSpPr>
          <p:cNvPr id="24" name="Oval 9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24</a:t>
            </a:r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23</a:t>
            </a: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22</a:t>
            </a:r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21</a:t>
            </a: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20</a:t>
            </a: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19</a:t>
            </a: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18</a:t>
            </a:r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17</a:t>
            </a: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16</a:t>
            </a:r>
          </a:p>
        </p:txBody>
      </p:sp>
      <p:sp>
        <p:nvSpPr>
          <p:cNvPr id="33" name="Oval 18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15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14</a:t>
            </a:r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13</a:t>
            </a:r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12</a:t>
            </a:r>
          </a:p>
        </p:txBody>
      </p: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11</a:t>
            </a:r>
          </a:p>
        </p:txBody>
      </p:sp>
      <p:sp>
        <p:nvSpPr>
          <p:cNvPr id="38" name="Oval 23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10</a:t>
            </a:r>
          </a:p>
        </p:txBody>
      </p:sp>
      <p:sp>
        <p:nvSpPr>
          <p:cNvPr id="39" name="Oval 24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9</a:t>
            </a:r>
          </a:p>
        </p:txBody>
      </p:sp>
      <p:sp>
        <p:nvSpPr>
          <p:cNvPr id="40" name="Oval 25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8</a:t>
            </a:r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7</a:t>
            </a:r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6</a:t>
            </a: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5</a:t>
            </a: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4</a:t>
            </a:r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3</a:t>
            </a:r>
          </a:p>
        </p:txBody>
      </p:sp>
      <p:sp>
        <p:nvSpPr>
          <p:cNvPr id="46" name="Oval 31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2</a:t>
            </a:r>
          </a:p>
        </p:txBody>
      </p:sp>
      <p:sp>
        <p:nvSpPr>
          <p:cNvPr id="47" name="Oval 32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1</a:t>
            </a:r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7848369" y="5018257"/>
            <a:ext cx="926306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3300">
                <a:solidFill>
                  <a:prstClr val="black"/>
                </a:solidFill>
                <a:latin typeface="Calibri" panose="020F0502020204030204"/>
                <a:cs typeface="Arial"/>
                <a:sym typeface="Arial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227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8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9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 idx="4294967295"/>
          </p:nvPr>
        </p:nvSpPr>
        <p:spPr>
          <a:xfrm>
            <a:off x="0" y="2585905"/>
            <a:ext cx="9220200" cy="1546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800" dirty="0" smtClean="0"/>
              <a:t>$330,313,000,000</a:t>
            </a:r>
            <a:endParaRPr lang="en" sz="8800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Whoa! That’s a big number!</a:t>
            </a:r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74" name="Shape 174"/>
          <p:cNvSpPr/>
          <p:nvPr/>
        </p:nvSpPr>
        <p:spPr>
          <a:xfrm rot="-1065586">
            <a:off x="548060" y="722984"/>
            <a:ext cx="998274" cy="126462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 rot="148705">
            <a:off x="1623771" y="286506"/>
            <a:ext cx="603565" cy="76472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 rot="895552">
            <a:off x="7627473" y="4911033"/>
            <a:ext cx="998179" cy="1264635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 rot="2271768">
            <a:off x="8384069" y="3774484"/>
            <a:ext cx="495134" cy="627693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87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 idx="4294967295"/>
          </p:nvPr>
        </p:nvSpPr>
        <p:spPr>
          <a:xfrm>
            <a:off x="0" y="2585905"/>
            <a:ext cx="9220200" cy="1546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800" dirty="0" smtClean="0"/>
              <a:t>$330,313,000,000</a:t>
            </a:r>
            <a:endParaRPr lang="en" sz="8800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4294967295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The total value of </a:t>
            </a:r>
            <a:r>
              <a:rPr lang="en" dirty="0" smtClean="0"/>
              <a:t>exports </a:t>
            </a:r>
            <a:r>
              <a:rPr lang="en" dirty="0"/>
              <a:t>to Australia in 2016</a:t>
            </a:r>
          </a:p>
          <a:p>
            <a:pPr lvl="0" algn="ctr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74" name="Shape 174"/>
          <p:cNvSpPr/>
          <p:nvPr/>
        </p:nvSpPr>
        <p:spPr>
          <a:xfrm rot="-1065586">
            <a:off x="548060" y="722984"/>
            <a:ext cx="998274" cy="126462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 rot="148705">
            <a:off x="1623771" y="286506"/>
            <a:ext cx="603565" cy="76472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 rot="895552">
            <a:off x="7627473" y="4911033"/>
            <a:ext cx="998179" cy="1264635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 rot="2271768">
            <a:off x="8384069" y="3774484"/>
            <a:ext cx="495134" cy="627693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81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ctrTitle" idx="4294967295"/>
          </p:nvPr>
        </p:nvSpPr>
        <p:spPr>
          <a:xfrm>
            <a:off x="0" y="2585905"/>
            <a:ext cx="9220200" cy="1546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800" dirty="0" smtClean="0"/>
              <a:t>$342,416,000,000</a:t>
            </a:r>
            <a:endParaRPr lang="en" sz="8800" dirty="0"/>
          </a:p>
        </p:txBody>
      </p:sp>
      <p:sp>
        <p:nvSpPr>
          <p:cNvPr id="173" name="Shape 173"/>
          <p:cNvSpPr txBox="1">
            <a:spLocks noGrp="1"/>
          </p:cNvSpPr>
          <p:nvPr>
            <p:ph type="subTitle" idx="4294967295"/>
          </p:nvPr>
        </p:nvSpPr>
        <p:spPr>
          <a:xfrm>
            <a:off x="427196" y="3786737"/>
            <a:ext cx="8031007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The total value of imports to Australia in 2016.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dirty="0" smtClean="0"/>
              <a:t>That’s an even bigger number!</a:t>
            </a:r>
            <a:endParaRPr lang="en" dirty="0"/>
          </a:p>
        </p:txBody>
      </p:sp>
      <p:sp>
        <p:nvSpPr>
          <p:cNvPr id="174" name="Shape 174"/>
          <p:cNvSpPr/>
          <p:nvPr/>
        </p:nvSpPr>
        <p:spPr>
          <a:xfrm rot="-1065586">
            <a:off x="548060" y="722984"/>
            <a:ext cx="998274" cy="126462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 rot="148705">
            <a:off x="1623771" y="286506"/>
            <a:ext cx="603565" cy="764721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 rot="895552">
            <a:off x="7627473" y="4911033"/>
            <a:ext cx="998179" cy="1264635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 rot="2271768">
            <a:off x="8384069" y="3774484"/>
            <a:ext cx="495134" cy="627693"/>
          </a:xfrm>
          <a:prstGeom prst="star5">
            <a:avLst>
              <a:gd name="adj" fmla="val 23961"/>
              <a:gd name="hf" fmla="val 105146"/>
              <a:gd name="vf" fmla="val 110557"/>
            </a:avLst>
          </a:prstGeom>
          <a:solidFill>
            <a:srgbClr val="824BB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50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4101125" y="2212733"/>
            <a:ext cx="3767400" cy="1546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/>
              <a:t>So what does Australia Export and Import?</a:t>
            </a:r>
            <a:endParaRPr lang="en" sz="1200" dirty="0"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4101125" y="3583535"/>
            <a:ext cx="3767400" cy="104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4724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9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0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 idx="4294967295"/>
          </p:nvPr>
        </p:nvSpPr>
        <p:spPr>
          <a:xfrm>
            <a:off x="522516" y="1690586"/>
            <a:ext cx="5431971" cy="270523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0" dirty="0" smtClean="0">
                <a:solidFill>
                  <a:srgbClr val="000000"/>
                </a:solidFill>
              </a:rPr>
              <a:t>Did you</a:t>
            </a:r>
            <a:br>
              <a:rPr lang="en" sz="8000" dirty="0" smtClean="0">
                <a:solidFill>
                  <a:srgbClr val="000000"/>
                </a:solidFill>
              </a:rPr>
            </a:br>
            <a:r>
              <a:rPr lang="en" sz="8000" dirty="0" smtClean="0">
                <a:solidFill>
                  <a:srgbClr val="000000"/>
                </a:solidFill>
              </a:rPr>
              <a:t>know…</a:t>
            </a:r>
            <a:endParaRPr lang="en" sz="8000" dirty="0">
              <a:solidFill>
                <a:srgbClr val="000000"/>
              </a:solidFill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ubTitle" idx="4294967295"/>
          </p:nvPr>
        </p:nvSpPr>
        <p:spPr>
          <a:xfrm>
            <a:off x="522513" y="4910000"/>
            <a:ext cx="6593700" cy="19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FFFFFF"/>
                </a:solidFill>
              </a:rPr>
              <a:t>Australia Exports camels to Saudi Arabia?</a:t>
            </a:r>
            <a:endParaRPr lang="en" sz="2400" dirty="0">
              <a:solidFill>
                <a:srgbClr val="FFFFFF"/>
              </a:solidFill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30" y="531748"/>
            <a:ext cx="2747187" cy="4838077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90433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On-screen Show (4:3)</PresentationFormat>
  <Paragraphs>184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Jachimo template</vt:lpstr>
      <vt:lpstr>Begin your notes by writing down the following… you have 2 minutes!</vt:lpstr>
      <vt:lpstr>Australia &amp; the   </vt:lpstr>
      <vt:lpstr>$330,313,000,000</vt:lpstr>
      <vt:lpstr>$330,313,000,000</vt:lpstr>
      <vt:lpstr>$342,416,000,000</vt:lpstr>
      <vt:lpstr>So what does Australia Export and Import?</vt:lpstr>
      <vt:lpstr>PowerPoint Presentation</vt:lpstr>
      <vt:lpstr>PowerPoint Presentation</vt:lpstr>
      <vt:lpstr>Did you know…</vt:lpstr>
      <vt:lpstr>Exports    Imports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 your notes by writing down the following… you have 2 minutes!</dc:title>
  <dc:creator>e4081018</dc:creator>
  <cp:lastModifiedBy>e4081018</cp:lastModifiedBy>
  <cp:revision>1</cp:revision>
  <dcterms:created xsi:type="dcterms:W3CDTF">2018-04-30T02:12:16Z</dcterms:created>
  <dcterms:modified xsi:type="dcterms:W3CDTF">2018-04-30T02:13:05Z</dcterms:modified>
</cp:coreProperties>
</file>