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a:xfrm>
            <a:off x="5332412" y="5883275"/>
            <a:ext cx="4324044" cy="365125"/>
          </a:xfrm>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41435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097502-B5A6-41CC-B63A-37E111DB69C4}" type="datetimeFigureOut">
              <a:rPr lang="en-AU" smtClean="0"/>
              <a:t>6/07/2019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412450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3443390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705238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1105242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1335423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320026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3239297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244338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951856" y="5867131"/>
            <a:ext cx="551167" cy="365125"/>
          </a:xfrm>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118548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97502-B5A6-41CC-B63A-37E111DB69C4}" type="datetimeFigureOut">
              <a:rPr lang="en-AU" smtClean="0"/>
              <a:t>6/07/2019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372103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97502-B5A6-41CC-B63A-37E111DB69C4}" type="datetimeFigureOut">
              <a:rPr lang="en-AU" smtClean="0"/>
              <a:t>6/07/2019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75553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97502-B5A6-41CC-B63A-37E111DB69C4}" type="datetimeFigureOut">
              <a:rPr lang="en-AU" smtClean="0"/>
              <a:t>6/07/2019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352469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97502-B5A6-41CC-B63A-37E111DB69C4}" type="datetimeFigureOut">
              <a:rPr lang="en-AU" smtClean="0"/>
              <a:t>6/07/2019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169638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97502-B5A6-41CC-B63A-37E111DB69C4}" type="datetimeFigureOut">
              <a:rPr lang="en-AU" smtClean="0"/>
              <a:t>6/07/2019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331014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097502-B5A6-41CC-B63A-37E111DB69C4}" type="datetimeFigureOut">
              <a:rPr lang="en-AU" smtClean="0"/>
              <a:t>6/07/2019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4999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097502-B5A6-41CC-B63A-37E111DB69C4}" type="datetimeFigureOut">
              <a:rPr lang="en-AU" smtClean="0"/>
              <a:t>6/07/2019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FA3E67-4260-4EBC-936A-18B7D0232F44}" type="slidenum">
              <a:rPr lang="en-AU" smtClean="0"/>
              <a:t>‹#›</a:t>
            </a:fld>
            <a:endParaRPr lang="en-AU"/>
          </a:p>
        </p:txBody>
      </p:sp>
    </p:spTree>
    <p:extLst>
      <p:ext uri="{BB962C8B-B14F-4D97-AF65-F5344CB8AC3E}">
        <p14:creationId xmlns:p14="http://schemas.microsoft.com/office/powerpoint/2010/main" val="190141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097502-B5A6-41CC-B63A-37E111DB69C4}" type="datetimeFigureOut">
              <a:rPr lang="en-AU" smtClean="0"/>
              <a:t>6/07/2019</a:t>
            </a:fld>
            <a:endParaRPr lang="en-A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FA3E67-4260-4EBC-936A-18B7D0232F44}" type="slidenum">
              <a:rPr lang="en-AU" smtClean="0"/>
              <a:t>‹#›</a:t>
            </a:fld>
            <a:endParaRPr lang="en-AU"/>
          </a:p>
        </p:txBody>
      </p:sp>
    </p:spTree>
    <p:extLst>
      <p:ext uri="{BB962C8B-B14F-4D97-AF65-F5344CB8AC3E}">
        <p14:creationId xmlns:p14="http://schemas.microsoft.com/office/powerpoint/2010/main" val="2889570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3E80EDC8-F3E6-4C0D-887C-E1078BA2CF3E}"/>
              </a:ext>
            </a:extLst>
          </p:cNvPr>
          <p:cNvSpPr>
            <a:spLocks noGrp="1"/>
          </p:cNvSpPr>
          <p:nvPr>
            <p:ph type="ctrTitle"/>
          </p:nvPr>
        </p:nvSpPr>
        <p:spPr>
          <a:xfrm>
            <a:off x="1018190" y="924232"/>
            <a:ext cx="8174971" cy="3285866"/>
          </a:xfrm>
        </p:spPr>
        <p:txBody>
          <a:bodyPr>
            <a:normAutofit/>
          </a:bodyPr>
          <a:lstStyle/>
          <a:p>
            <a:pPr algn="l"/>
            <a:r>
              <a:rPr lang="en-AU" sz="6200"/>
              <a:t>Introduction to Economics</a:t>
            </a:r>
          </a:p>
        </p:txBody>
      </p:sp>
    </p:spTree>
    <p:extLst>
      <p:ext uri="{BB962C8B-B14F-4D97-AF65-F5344CB8AC3E}">
        <p14:creationId xmlns:p14="http://schemas.microsoft.com/office/powerpoint/2010/main" val="938581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1162-B79B-4A47-80DD-DF2467FA508F}"/>
              </a:ext>
            </a:extLst>
          </p:cNvPr>
          <p:cNvSpPr>
            <a:spLocks noGrp="1"/>
          </p:cNvSpPr>
          <p:nvPr>
            <p:ph type="title"/>
          </p:nvPr>
        </p:nvSpPr>
        <p:spPr>
          <a:xfrm>
            <a:off x="1484309" y="-256735"/>
            <a:ext cx="10018713" cy="1752599"/>
          </a:xfrm>
        </p:spPr>
        <p:txBody>
          <a:bodyPr>
            <a:normAutofit/>
          </a:bodyPr>
          <a:lstStyle/>
          <a:p>
            <a:r>
              <a:rPr lang="en-AU" sz="5400" b="1" dirty="0"/>
              <a:t>The Australian Economy</a:t>
            </a:r>
          </a:p>
        </p:txBody>
      </p:sp>
      <p:sp>
        <p:nvSpPr>
          <p:cNvPr id="3" name="Content Placeholder 2">
            <a:extLst>
              <a:ext uri="{FF2B5EF4-FFF2-40B4-BE49-F238E27FC236}">
                <a16:creationId xmlns:a16="http://schemas.microsoft.com/office/drawing/2014/main" id="{EB8A1DB5-7E33-44A3-B59F-C3FC246500B6}"/>
              </a:ext>
            </a:extLst>
          </p:cNvPr>
          <p:cNvSpPr>
            <a:spLocks noGrp="1"/>
          </p:cNvSpPr>
          <p:nvPr>
            <p:ph idx="1"/>
          </p:nvPr>
        </p:nvSpPr>
        <p:spPr>
          <a:xfrm>
            <a:off x="1624987" y="-140678"/>
            <a:ext cx="10567013" cy="6336325"/>
          </a:xfrm>
        </p:spPr>
        <p:txBody>
          <a:bodyPr>
            <a:normAutofit/>
          </a:bodyPr>
          <a:lstStyle/>
          <a:p>
            <a:r>
              <a:rPr lang="en-AU" dirty="0"/>
              <a:t>Australia’s economy can successfully progress when a balance is achieved in both the microeconomy and the macroeconomy. If any one part of the economy is not effective, it directly influences other aspects of the economy.</a:t>
            </a:r>
          </a:p>
          <a:p>
            <a:pPr lvl="0"/>
            <a:r>
              <a:rPr lang="en-AU" dirty="0"/>
              <a:t>Governments have an important role to play when trying to What role do to achieve balance in the Australian economy.</a:t>
            </a:r>
          </a:p>
          <a:p>
            <a:r>
              <a:rPr lang="en-AU" dirty="0"/>
              <a:t>Governments determine taxes. They then invest taxes back into Australia, building things such as schools, hospitals and roads. The way the government invests these funds, impacts our standard of living. </a:t>
            </a:r>
          </a:p>
          <a:p>
            <a:pPr lvl="0"/>
            <a:endParaRPr lang="en-AU" dirty="0"/>
          </a:p>
        </p:txBody>
      </p:sp>
      <p:pic>
        <p:nvPicPr>
          <p:cNvPr id="7" name="Picture 6">
            <a:extLst>
              <a:ext uri="{FF2B5EF4-FFF2-40B4-BE49-F238E27FC236}">
                <a16:creationId xmlns:a16="http://schemas.microsoft.com/office/drawing/2014/main" id="{69B0711F-B355-4DF1-ADE7-C6C61A0A2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4414277"/>
            <a:ext cx="4572000" cy="2286000"/>
          </a:xfrm>
          <a:prstGeom prst="rect">
            <a:avLst/>
          </a:prstGeom>
        </p:spPr>
      </p:pic>
    </p:spTree>
    <p:extLst>
      <p:ext uri="{BB962C8B-B14F-4D97-AF65-F5344CB8AC3E}">
        <p14:creationId xmlns:p14="http://schemas.microsoft.com/office/powerpoint/2010/main" val="327865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799E-D8C4-4671-A76B-761FA7E12937}"/>
              </a:ext>
            </a:extLst>
          </p:cNvPr>
          <p:cNvSpPr>
            <a:spLocks noGrp="1"/>
          </p:cNvSpPr>
          <p:nvPr>
            <p:ph type="title"/>
          </p:nvPr>
        </p:nvSpPr>
        <p:spPr>
          <a:xfrm>
            <a:off x="1691553" y="0"/>
            <a:ext cx="10018713" cy="1752599"/>
          </a:xfrm>
        </p:spPr>
        <p:txBody>
          <a:bodyPr>
            <a:normAutofit/>
          </a:bodyPr>
          <a:lstStyle/>
          <a:p>
            <a:r>
              <a:rPr lang="en-AU" sz="5400" b="1" dirty="0"/>
              <a:t>What is economics?</a:t>
            </a:r>
          </a:p>
        </p:txBody>
      </p:sp>
      <p:sp>
        <p:nvSpPr>
          <p:cNvPr id="3" name="Content Placeholder 2">
            <a:extLst>
              <a:ext uri="{FF2B5EF4-FFF2-40B4-BE49-F238E27FC236}">
                <a16:creationId xmlns:a16="http://schemas.microsoft.com/office/drawing/2014/main" id="{8F35FACA-E9EE-4C70-B86F-68CB943D71B0}"/>
              </a:ext>
            </a:extLst>
          </p:cNvPr>
          <p:cNvSpPr>
            <a:spLocks noGrp="1"/>
          </p:cNvSpPr>
          <p:nvPr>
            <p:ph idx="1"/>
          </p:nvPr>
        </p:nvSpPr>
        <p:spPr>
          <a:xfrm>
            <a:off x="2128910" y="963167"/>
            <a:ext cx="10018713" cy="3124201"/>
          </a:xfrm>
        </p:spPr>
        <p:txBody>
          <a:bodyPr/>
          <a:lstStyle/>
          <a:p>
            <a:pPr marL="0" indent="0">
              <a:buNone/>
            </a:pPr>
            <a:r>
              <a:rPr lang="en-AU" dirty="0"/>
              <a:t>Economics is the study of how society uses resources including how they produce and consume goods </a:t>
            </a:r>
            <a:r>
              <a:rPr lang="en-AU"/>
              <a:t>and services.</a:t>
            </a:r>
            <a:endParaRPr lang="en-AU" dirty="0"/>
          </a:p>
          <a:p>
            <a:pPr marL="0" indent="0">
              <a:buNone/>
            </a:pPr>
            <a:r>
              <a:rPr lang="en-AU" dirty="0"/>
              <a:t>When we talk about economics, we need to differentiate between two different but interrelated parts. These are macroeconomics and microeconomics.</a:t>
            </a:r>
          </a:p>
          <a:p>
            <a:endParaRPr lang="en-AU" dirty="0"/>
          </a:p>
        </p:txBody>
      </p:sp>
      <p:pic>
        <p:nvPicPr>
          <p:cNvPr id="5" name="Picture 4">
            <a:extLst>
              <a:ext uri="{FF2B5EF4-FFF2-40B4-BE49-F238E27FC236}">
                <a16:creationId xmlns:a16="http://schemas.microsoft.com/office/drawing/2014/main" id="{0C5CDC30-C30E-4EFC-ADDD-BA0FF7631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740" y="3429000"/>
            <a:ext cx="7854461" cy="3058003"/>
          </a:xfrm>
          <a:prstGeom prst="rect">
            <a:avLst/>
          </a:prstGeom>
        </p:spPr>
      </p:pic>
    </p:spTree>
    <p:extLst>
      <p:ext uri="{BB962C8B-B14F-4D97-AF65-F5344CB8AC3E}">
        <p14:creationId xmlns:p14="http://schemas.microsoft.com/office/powerpoint/2010/main" val="220862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6DAA-E7F4-41FC-AA6C-CBF4ADB7B23A}"/>
              </a:ext>
            </a:extLst>
          </p:cNvPr>
          <p:cNvSpPr>
            <a:spLocks noGrp="1"/>
          </p:cNvSpPr>
          <p:nvPr>
            <p:ph type="title"/>
          </p:nvPr>
        </p:nvSpPr>
        <p:spPr/>
        <p:txBody>
          <a:bodyPr>
            <a:normAutofit/>
          </a:bodyPr>
          <a:lstStyle/>
          <a:p>
            <a:r>
              <a:rPr lang="en-AU" sz="5400" b="1" dirty="0"/>
              <a:t>Macroeconomics</a:t>
            </a:r>
            <a:br>
              <a:rPr lang="en-AU" dirty="0"/>
            </a:br>
            <a:r>
              <a:rPr lang="en-AU" sz="2400" dirty="0"/>
              <a:t>This refers to the way Australia, as a nation, functions economically. </a:t>
            </a:r>
            <a:br>
              <a:rPr lang="en-AU" sz="2400" dirty="0"/>
            </a:br>
            <a:r>
              <a:rPr lang="en-AU" sz="2400" dirty="0"/>
              <a:t>There are many factors which affect the economy. Some things are:</a:t>
            </a:r>
          </a:p>
        </p:txBody>
      </p:sp>
      <p:sp>
        <p:nvSpPr>
          <p:cNvPr id="3" name="Content Placeholder 2">
            <a:extLst>
              <a:ext uri="{FF2B5EF4-FFF2-40B4-BE49-F238E27FC236}">
                <a16:creationId xmlns:a16="http://schemas.microsoft.com/office/drawing/2014/main" id="{021B0388-98B0-43F9-AFF4-F7E11059B11B}"/>
              </a:ext>
            </a:extLst>
          </p:cNvPr>
          <p:cNvSpPr>
            <a:spLocks noGrp="1"/>
          </p:cNvSpPr>
          <p:nvPr>
            <p:ph sz="half" idx="1"/>
          </p:nvPr>
        </p:nvSpPr>
        <p:spPr>
          <a:xfrm>
            <a:off x="1484311" y="2301239"/>
            <a:ext cx="4895055" cy="3124201"/>
          </a:xfrm>
        </p:spPr>
        <p:txBody>
          <a:bodyPr/>
          <a:lstStyle/>
          <a:p>
            <a:r>
              <a:rPr lang="en-AU" sz="2000" b="1" dirty="0"/>
              <a:t>Inflation</a:t>
            </a:r>
            <a:r>
              <a:rPr lang="en-AU" dirty="0"/>
              <a:t> - A general increase in prices and fall in the purchasing value of money</a:t>
            </a:r>
          </a:p>
          <a:p>
            <a:r>
              <a:rPr lang="en-AU" sz="2000" b="1" dirty="0"/>
              <a:t>Unemployment</a:t>
            </a:r>
            <a:r>
              <a:rPr lang="en-AU" dirty="0"/>
              <a:t> - the state of being without a paid job but available to work</a:t>
            </a:r>
          </a:p>
          <a:p>
            <a:endParaRPr lang="en-AU" dirty="0"/>
          </a:p>
          <a:p>
            <a:pPr marL="0" indent="0">
              <a:buNone/>
            </a:pPr>
            <a:endParaRPr lang="en-AU" dirty="0"/>
          </a:p>
        </p:txBody>
      </p:sp>
      <p:sp>
        <p:nvSpPr>
          <p:cNvPr id="4" name="Content Placeholder 3">
            <a:extLst>
              <a:ext uri="{FF2B5EF4-FFF2-40B4-BE49-F238E27FC236}">
                <a16:creationId xmlns:a16="http://schemas.microsoft.com/office/drawing/2014/main" id="{7346AD13-1C34-481E-A334-4061E6346140}"/>
              </a:ext>
            </a:extLst>
          </p:cNvPr>
          <p:cNvSpPr>
            <a:spLocks noGrp="1"/>
          </p:cNvSpPr>
          <p:nvPr>
            <p:ph sz="half" idx="2"/>
          </p:nvPr>
        </p:nvSpPr>
        <p:spPr/>
        <p:txBody>
          <a:bodyPr/>
          <a:lstStyle/>
          <a:p>
            <a:r>
              <a:rPr lang="en-AU" sz="2000" b="1" dirty="0"/>
              <a:t>Monetary Systems </a:t>
            </a:r>
            <a:r>
              <a:rPr lang="en-AU" dirty="0"/>
              <a:t>- A set of things related to money or currency working together as parts of an interconnecting network.</a:t>
            </a:r>
          </a:p>
          <a:p>
            <a:r>
              <a:rPr lang="en-AU" sz="2000" b="1" dirty="0"/>
              <a:t>Economic Growth </a:t>
            </a:r>
            <a:r>
              <a:rPr lang="en-AU" dirty="0"/>
              <a:t>- When Australia has produced more goods and services than the year before, economic growth occurs. In order to produce more, however, we need more resources. </a:t>
            </a:r>
          </a:p>
          <a:p>
            <a:pPr marL="0" indent="0">
              <a:buNone/>
            </a:pPr>
            <a:endParaRPr lang="en-AU" dirty="0"/>
          </a:p>
        </p:txBody>
      </p:sp>
      <p:pic>
        <p:nvPicPr>
          <p:cNvPr id="8" name="Picture 7">
            <a:extLst>
              <a:ext uri="{FF2B5EF4-FFF2-40B4-BE49-F238E27FC236}">
                <a16:creationId xmlns:a16="http://schemas.microsoft.com/office/drawing/2014/main" id="{229214FB-6A25-4627-8F82-B94565715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723" y="3966463"/>
            <a:ext cx="4040244" cy="2917954"/>
          </a:xfrm>
          <a:prstGeom prst="rect">
            <a:avLst/>
          </a:prstGeom>
        </p:spPr>
      </p:pic>
    </p:spTree>
    <p:extLst>
      <p:ext uri="{BB962C8B-B14F-4D97-AF65-F5344CB8AC3E}">
        <p14:creationId xmlns:p14="http://schemas.microsoft.com/office/powerpoint/2010/main" val="220705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225EAD-8A8F-41A6-AD7D-626A1ADC9AF7}"/>
              </a:ext>
            </a:extLst>
          </p:cNvPr>
          <p:cNvPicPr>
            <a:picLocks noChangeAspect="1"/>
          </p:cNvPicPr>
          <p:nvPr/>
        </p:nvPicPr>
        <p:blipFill rotWithShape="1">
          <a:blip r:embed="rId3">
            <a:extLst>
              <a:ext uri="{28A0092B-C50C-407E-A947-70E740481C1C}">
                <a14:useLocalDpi xmlns:a14="http://schemas.microsoft.com/office/drawing/2010/main" val="0"/>
              </a:ext>
            </a:extLst>
          </a:blip>
          <a:srcRect l="16585" r="31838" b="-1"/>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D5FAD81-762B-4914-B9AC-82827E09F64C}"/>
              </a:ext>
            </a:extLst>
          </p:cNvPr>
          <p:cNvSpPr>
            <a:spLocks noGrp="1"/>
          </p:cNvSpPr>
          <p:nvPr>
            <p:ph type="title"/>
          </p:nvPr>
        </p:nvSpPr>
        <p:spPr>
          <a:xfrm>
            <a:off x="532343" y="320040"/>
            <a:ext cx="5260680" cy="746759"/>
          </a:xfrm>
        </p:spPr>
        <p:txBody>
          <a:bodyPr>
            <a:normAutofit/>
          </a:bodyPr>
          <a:lstStyle/>
          <a:p>
            <a:pPr algn="l"/>
            <a:r>
              <a:rPr lang="en-AU" b="1" dirty="0"/>
              <a:t>What are resources?</a:t>
            </a:r>
          </a:p>
        </p:txBody>
      </p:sp>
      <p:sp>
        <p:nvSpPr>
          <p:cNvPr id="3" name="Content Placeholder 2">
            <a:extLst>
              <a:ext uri="{FF2B5EF4-FFF2-40B4-BE49-F238E27FC236}">
                <a16:creationId xmlns:a16="http://schemas.microsoft.com/office/drawing/2014/main" id="{285DDADA-0C9A-4690-82BD-1CBCCD0B672D}"/>
              </a:ext>
            </a:extLst>
          </p:cNvPr>
          <p:cNvSpPr>
            <a:spLocks noGrp="1"/>
          </p:cNvSpPr>
          <p:nvPr>
            <p:ph idx="1"/>
          </p:nvPr>
        </p:nvSpPr>
        <p:spPr>
          <a:xfrm>
            <a:off x="660929" y="1066798"/>
            <a:ext cx="5260680" cy="5471161"/>
          </a:xfrm>
        </p:spPr>
        <p:txBody>
          <a:bodyPr>
            <a:normAutofit lnSpcReduction="10000"/>
          </a:bodyPr>
          <a:lstStyle/>
          <a:p>
            <a:pPr marL="0" indent="0">
              <a:buNone/>
            </a:pPr>
            <a:r>
              <a:rPr lang="en-AU" sz="2000" dirty="0"/>
              <a:t>In order to be able to produce (make) things to consume, we need to use something called resources. Resources can be classified into 3 categories:</a:t>
            </a:r>
          </a:p>
          <a:p>
            <a:r>
              <a:rPr lang="en-AU" sz="1800" b="1" u="sng" dirty="0"/>
              <a:t>Natural </a:t>
            </a:r>
            <a:r>
              <a:rPr lang="en-AU" sz="1800" dirty="0"/>
              <a:t>- </a:t>
            </a:r>
            <a:r>
              <a:rPr lang="en-US" sz="1800" dirty="0"/>
              <a:t>all the raw materials and other natural resources that go into the production of goods and services. It is a broad concept that includes minerals dug up from the earth, food crops ready for processing, timber harvested from forests, and raw fibres such as wool or cotton that are available for processing into clothing.</a:t>
            </a:r>
            <a:endParaRPr lang="en-AU" sz="1800" dirty="0"/>
          </a:p>
          <a:p>
            <a:r>
              <a:rPr lang="en-AU" sz="1800" b="1" u="sng" dirty="0"/>
              <a:t>Human</a:t>
            </a:r>
            <a:r>
              <a:rPr lang="en-AU" sz="1800" dirty="0"/>
              <a:t> - </a:t>
            </a:r>
            <a:r>
              <a:rPr lang="en-US" sz="1800" dirty="0"/>
              <a:t>skills and effort required in the production process. It includes the physical effort contributed by a builder or process worker in a factory, and the intellectual skills applied by a computer programmer.</a:t>
            </a:r>
            <a:endParaRPr lang="en-AU" sz="1800" dirty="0"/>
          </a:p>
          <a:p>
            <a:r>
              <a:rPr lang="en-AU" sz="1800" b="1" u="sng" dirty="0"/>
              <a:t>Capital </a:t>
            </a:r>
            <a:r>
              <a:rPr lang="en-AU" sz="1800" dirty="0"/>
              <a:t>- </a:t>
            </a:r>
            <a:r>
              <a:rPr lang="en-US" sz="1800" dirty="0"/>
              <a:t>all the equipment (machinery, buildings, tools) used by human </a:t>
            </a:r>
            <a:r>
              <a:rPr lang="en-US" sz="1800" dirty="0" err="1"/>
              <a:t>labour</a:t>
            </a:r>
            <a:r>
              <a:rPr lang="en-US" sz="1800" dirty="0"/>
              <a:t> in the </a:t>
            </a:r>
            <a:r>
              <a:rPr lang="en-AU" sz="1800" dirty="0"/>
              <a:t>process of production.</a:t>
            </a:r>
          </a:p>
          <a:p>
            <a:pPr marL="0" indent="0">
              <a:buNone/>
            </a:pPr>
            <a:endParaRPr lang="en-AU" sz="2000" dirty="0"/>
          </a:p>
        </p:txBody>
      </p:sp>
    </p:spTree>
    <p:extLst>
      <p:ext uri="{BB962C8B-B14F-4D97-AF65-F5344CB8AC3E}">
        <p14:creationId xmlns:p14="http://schemas.microsoft.com/office/powerpoint/2010/main" val="74550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B1C3-A4FB-4CEA-BB57-5CF5F2723CC2}"/>
              </a:ext>
            </a:extLst>
          </p:cNvPr>
          <p:cNvSpPr>
            <a:spLocks noGrp="1"/>
          </p:cNvSpPr>
          <p:nvPr>
            <p:ph type="title"/>
          </p:nvPr>
        </p:nvSpPr>
        <p:spPr/>
        <p:txBody>
          <a:bodyPr/>
          <a:lstStyle/>
          <a:p>
            <a:r>
              <a:rPr lang="en-AU" sz="4800" b="1" dirty="0"/>
              <a:t>Economic Growth</a:t>
            </a:r>
            <a:br>
              <a:rPr lang="en-AU" dirty="0"/>
            </a:br>
            <a:r>
              <a:rPr lang="en-AU" dirty="0"/>
              <a:t>How do we grow our economy?</a:t>
            </a:r>
          </a:p>
        </p:txBody>
      </p:sp>
      <p:sp>
        <p:nvSpPr>
          <p:cNvPr id="3" name="Content Placeholder 2">
            <a:extLst>
              <a:ext uri="{FF2B5EF4-FFF2-40B4-BE49-F238E27FC236}">
                <a16:creationId xmlns:a16="http://schemas.microsoft.com/office/drawing/2014/main" id="{25E7986F-2FA7-458F-9CD6-255EA5AE15E3}"/>
              </a:ext>
            </a:extLst>
          </p:cNvPr>
          <p:cNvSpPr>
            <a:spLocks noGrp="1"/>
          </p:cNvSpPr>
          <p:nvPr>
            <p:ph idx="1"/>
          </p:nvPr>
        </p:nvSpPr>
        <p:spPr>
          <a:xfrm>
            <a:off x="1484310" y="2666999"/>
            <a:ext cx="10018713" cy="3987019"/>
          </a:xfrm>
        </p:spPr>
        <p:txBody>
          <a:bodyPr>
            <a:normAutofit/>
          </a:bodyPr>
          <a:lstStyle/>
          <a:p>
            <a:r>
              <a:rPr lang="en-AU" b="1" u="sng" dirty="0"/>
              <a:t>Buy ‘Australian Made’ goods </a:t>
            </a:r>
            <a:r>
              <a:rPr lang="en-AU" dirty="0"/>
              <a:t>- Australia’s economy grows when people spend more on Australian made products. Economic growth influences our standard of living. When there is more money in the Australian economy, our standard of living rises.</a:t>
            </a:r>
          </a:p>
          <a:p>
            <a:r>
              <a:rPr lang="en-AU" b="1" u="sng" dirty="0"/>
              <a:t>Export goods to other countries </a:t>
            </a:r>
            <a:r>
              <a:rPr lang="en-AU" dirty="0"/>
              <a:t>- Exporting brings money back into the Australian economy. This money is then used to provide more goods and services, which also means a higher standard of living. The people who make these goods get an income from their job and then can spend that money in Australia.</a:t>
            </a:r>
          </a:p>
          <a:p>
            <a:endParaRPr lang="en-AU" dirty="0"/>
          </a:p>
        </p:txBody>
      </p:sp>
    </p:spTree>
    <p:extLst>
      <p:ext uri="{BB962C8B-B14F-4D97-AF65-F5344CB8AC3E}">
        <p14:creationId xmlns:p14="http://schemas.microsoft.com/office/powerpoint/2010/main" val="301221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B1C3-A4FB-4CEA-BB57-5CF5F2723CC2}"/>
              </a:ext>
            </a:extLst>
          </p:cNvPr>
          <p:cNvSpPr>
            <a:spLocks noGrp="1"/>
          </p:cNvSpPr>
          <p:nvPr>
            <p:ph type="title"/>
          </p:nvPr>
        </p:nvSpPr>
        <p:spPr/>
        <p:txBody>
          <a:bodyPr>
            <a:normAutofit fontScale="90000"/>
          </a:bodyPr>
          <a:lstStyle/>
          <a:p>
            <a:r>
              <a:rPr lang="en-AU" sz="5300" b="1" dirty="0"/>
              <a:t>Economic Downturn</a:t>
            </a:r>
            <a:br>
              <a:rPr lang="en-AU" dirty="0"/>
            </a:br>
            <a:r>
              <a:rPr lang="en-AU" dirty="0"/>
              <a:t>When an economy is not growing, we call this an economic downturn</a:t>
            </a:r>
          </a:p>
        </p:txBody>
      </p:sp>
      <p:sp>
        <p:nvSpPr>
          <p:cNvPr id="3" name="Content Placeholder 2">
            <a:extLst>
              <a:ext uri="{FF2B5EF4-FFF2-40B4-BE49-F238E27FC236}">
                <a16:creationId xmlns:a16="http://schemas.microsoft.com/office/drawing/2014/main" id="{25E7986F-2FA7-458F-9CD6-255EA5AE15E3}"/>
              </a:ext>
            </a:extLst>
          </p:cNvPr>
          <p:cNvSpPr>
            <a:spLocks noGrp="1"/>
          </p:cNvSpPr>
          <p:nvPr>
            <p:ph idx="1"/>
          </p:nvPr>
        </p:nvSpPr>
        <p:spPr>
          <a:xfrm>
            <a:off x="1577075" y="3399183"/>
            <a:ext cx="10018713" cy="3505201"/>
          </a:xfrm>
        </p:spPr>
        <p:txBody>
          <a:bodyPr>
            <a:normAutofit/>
          </a:bodyPr>
          <a:lstStyle/>
          <a:p>
            <a:r>
              <a:rPr lang="en-AU" b="1" u="sng" dirty="0"/>
              <a:t>Recession </a:t>
            </a:r>
            <a:r>
              <a:rPr lang="en-AU" dirty="0"/>
              <a:t>- When an economy has NOT experienced growth over a continuous period of 6 months or more, they are considered to be in a recession. </a:t>
            </a:r>
          </a:p>
          <a:p>
            <a:r>
              <a:rPr lang="en-AU" b="1" u="sng" dirty="0"/>
              <a:t>Unemployment</a:t>
            </a:r>
            <a:r>
              <a:rPr lang="en-AU" dirty="0"/>
              <a:t> - When people are unemployed (they do not have a job), they have less money to spend. When money is not being spent at businesses, it creates more unemployment. It is a cycle. </a:t>
            </a:r>
          </a:p>
          <a:p>
            <a:r>
              <a:rPr lang="en-AU" b="1" u="sng" dirty="0"/>
              <a:t>Standards of living</a:t>
            </a:r>
            <a:r>
              <a:rPr lang="en-AU" dirty="0"/>
              <a:t> - decrease in a recession (Standard of living refers to how much wealth and comfort is available to a person or community.</a:t>
            </a:r>
          </a:p>
          <a:p>
            <a:endParaRPr lang="en-AU" b="1" u="sng" dirty="0"/>
          </a:p>
          <a:p>
            <a:endParaRPr lang="en-AU" dirty="0"/>
          </a:p>
          <a:p>
            <a:endParaRPr lang="en-AU" dirty="0"/>
          </a:p>
        </p:txBody>
      </p:sp>
    </p:spTree>
    <p:extLst>
      <p:ext uri="{BB962C8B-B14F-4D97-AF65-F5344CB8AC3E}">
        <p14:creationId xmlns:p14="http://schemas.microsoft.com/office/powerpoint/2010/main" val="53885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5755-E39B-49CF-B464-240902EAD5B3}"/>
              </a:ext>
            </a:extLst>
          </p:cNvPr>
          <p:cNvSpPr>
            <a:spLocks noGrp="1"/>
          </p:cNvSpPr>
          <p:nvPr>
            <p:ph type="title"/>
          </p:nvPr>
        </p:nvSpPr>
        <p:spPr>
          <a:xfrm>
            <a:off x="1484309" y="434008"/>
            <a:ext cx="10018713" cy="1991140"/>
          </a:xfrm>
        </p:spPr>
        <p:txBody>
          <a:bodyPr>
            <a:normAutofit fontScale="90000"/>
          </a:bodyPr>
          <a:lstStyle/>
          <a:p>
            <a:br>
              <a:rPr lang="en-AU"/>
            </a:br>
            <a:r>
              <a:rPr lang="en-AU"/>
              <a:t> </a:t>
            </a:r>
            <a:br>
              <a:rPr lang="en-AU"/>
            </a:br>
            <a:r>
              <a:rPr lang="en-AU" sz="6000" b="1"/>
              <a:t>Microeconomics</a:t>
            </a:r>
            <a:br>
              <a:rPr lang="en-AU"/>
            </a:br>
            <a:r>
              <a:rPr lang="en-AU" sz="2700"/>
              <a:t>This refers to the behaviour of businesses and individuals, and the factors that influence purchasing decisions. </a:t>
            </a:r>
            <a:br>
              <a:rPr lang="en-AU"/>
            </a:br>
            <a:endParaRPr lang="en-AU" dirty="0"/>
          </a:p>
        </p:txBody>
      </p:sp>
      <p:sp>
        <p:nvSpPr>
          <p:cNvPr id="3" name="Content Placeholder 2">
            <a:extLst>
              <a:ext uri="{FF2B5EF4-FFF2-40B4-BE49-F238E27FC236}">
                <a16:creationId xmlns:a16="http://schemas.microsoft.com/office/drawing/2014/main" id="{6D385885-03AF-4878-A688-873B546D3C32}"/>
              </a:ext>
            </a:extLst>
          </p:cNvPr>
          <p:cNvSpPr>
            <a:spLocks noGrp="1"/>
          </p:cNvSpPr>
          <p:nvPr>
            <p:ph idx="1"/>
          </p:nvPr>
        </p:nvSpPr>
        <p:spPr>
          <a:xfrm>
            <a:off x="1484311" y="2666999"/>
            <a:ext cx="7637462" cy="3124201"/>
          </a:xfrm>
        </p:spPr>
        <p:txBody>
          <a:bodyPr>
            <a:normAutofit fontScale="85000" lnSpcReduction="10000"/>
          </a:bodyPr>
          <a:lstStyle/>
          <a:p>
            <a:pPr marL="0" indent="0">
              <a:buNone/>
            </a:pPr>
            <a:r>
              <a:rPr lang="en-AU" dirty="0"/>
              <a:t>There are 3 important players in the microeconomy</a:t>
            </a:r>
          </a:p>
          <a:p>
            <a:r>
              <a:rPr lang="en-AU" b="1" dirty="0"/>
              <a:t>Producers </a:t>
            </a:r>
            <a:r>
              <a:rPr lang="en-AU" dirty="0"/>
              <a:t>- A person, company, or country that makes, grows, or supplies goods or commodities for sale.</a:t>
            </a:r>
          </a:p>
          <a:p>
            <a:r>
              <a:rPr lang="en-AU" b="1" dirty="0"/>
              <a:t>Consumers</a:t>
            </a:r>
            <a:r>
              <a:rPr lang="en-AU" dirty="0"/>
              <a:t> - A person who purchases goods and services for personal use.</a:t>
            </a:r>
          </a:p>
          <a:p>
            <a:r>
              <a:rPr lang="en-AU" b="1" dirty="0"/>
              <a:t>Goods and Services </a:t>
            </a:r>
            <a:r>
              <a:rPr lang="en-AU" dirty="0"/>
              <a:t>- </a:t>
            </a:r>
            <a:r>
              <a:rPr lang="en-US" dirty="0"/>
              <a:t>Goods are items you buy, such as food, clothing, toys, furniture, and toothpaste. Services are actions such as haircuts, medical check-ups, mail delivery, car repair, and teaching. Goods are tangible objects that satisfy people's wants.</a:t>
            </a:r>
            <a:endParaRPr lang="en-AU" dirty="0"/>
          </a:p>
        </p:txBody>
      </p:sp>
      <p:pic>
        <p:nvPicPr>
          <p:cNvPr id="5" name="Picture 4">
            <a:extLst>
              <a:ext uri="{FF2B5EF4-FFF2-40B4-BE49-F238E27FC236}">
                <a16:creationId xmlns:a16="http://schemas.microsoft.com/office/drawing/2014/main" id="{55CDF0B3-E420-47B6-A8D4-0DC9042D3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912" y="3038060"/>
            <a:ext cx="2974901" cy="2594114"/>
          </a:xfrm>
          <a:prstGeom prst="rect">
            <a:avLst/>
          </a:prstGeom>
        </p:spPr>
      </p:pic>
    </p:spTree>
    <p:extLst>
      <p:ext uri="{BB962C8B-B14F-4D97-AF65-F5344CB8AC3E}">
        <p14:creationId xmlns:p14="http://schemas.microsoft.com/office/powerpoint/2010/main" val="382718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44A2-7247-49AE-A982-E8122E6FF126}"/>
              </a:ext>
            </a:extLst>
          </p:cNvPr>
          <p:cNvSpPr>
            <a:spLocks noGrp="1"/>
          </p:cNvSpPr>
          <p:nvPr>
            <p:ph type="title"/>
          </p:nvPr>
        </p:nvSpPr>
        <p:spPr/>
        <p:txBody>
          <a:bodyPr>
            <a:normAutofit/>
          </a:bodyPr>
          <a:lstStyle/>
          <a:p>
            <a:r>
              <a:rPr lang="en-AU" sz="5400" b="1" dirty="0"/>
              <a:t>Supply and Demand</a:t>
            </a:r>
            <a:br>
              <a:rPr lang="en-AU" dirty="0"/>
            </a:br>
            <a:r>
              <a:rPr lang="en-US" sz="2700" dirty="0"/>
              <a:t>The amount of a commodity, product, or service available and the desire of buyers for it, considered as factors regulating its price.</a:t>
            </a:r>
            <a:endParaRPr lang="en-AU" sz="2700" dirty="0"/>
          </a:p>
        </p:txBody>
      </p:sp>
      <p:sp>
        <p:nvSpPr>
          <p:cNvPr id="3" name="Content Placeholder 2">
            <a:extLst>
              <a:ext uri="{FF2B5EF4-FFF2-40B4-BE49-F238E27FC236}">
                <a16:creationId xmlns:a16="http://schemas.microsoft.com/office/drawing/2014/main" id="{D1CF1522-EE3B-425B-9AB6-1DDE87B0B9B8}"/>
              </a:ext>
            </a:extLst>
          </p:cNvPr>
          <p:cNvSpPr>
            <a:spLocks noGrp="1"/>
          </p:cNvSpPr>
          <p:nvPr>
            <p:ph sz="half" idx="1"/>
          </p:nvPr>
        </p:nvSpPr>
        <p:spPr>
          <a:xfrm>
            <a:off x="1576976" y="2857501"/>
            <a:ext cx="4895055" cy="3124201"/>
          </a:xfrm>
        </p:spPr>
        <p:txBody>
          <a:bodyPr>
            <a:normAutofit lnSpcReduction="10000"/>
          </a:bodyPr>
          <a:lstStyle/>
          <a:p>
            <a:pPr marL="0" indent="0" algn="ctr">
              <a:buNone/>
            </a:pPr>
            <a:r>
              <a:rPr lang="en-AU" sz="3200" b="1" dirty="0"/>
              <a:t>Supply </a:t>
            </a:r>
          </a:p>
          <a:p>
            <a:r>
              <a:rPr lang="en-US" dirty="0"/>
              <a:t>Supply</a:t>
            </a:r>
            <a:r>
              <a:rPr lang="en-AU" dirty="0"/>
              <a:t> </a:t>
            </a:r>
            <a:r>
              <a:rPr lang="en-US" dirty="0"/>
              <a:t>represents how much the market can offer or produce. The quantity supplied refers to the amount of a certain good producers are willing to supply when receiving a certain price. The correlation between price and how much of a good or service is supplied to the market is known as the supply relationship.</a:t>
            </a:r>
            <a:br>
              <a:rPr lang="en-US" dirty="0"/>
            </a:br>
            <a:br>
              <a:rPr lang="en-US" dirty="0"/>
            </a:br>
            <a:endParaRPr lang="en-AU" dirty="0"/>
          </a:p>
        </p:txBody>
      </p:sp>
      <p:sp>
        <p:nvSpPr>
          <p:cNvPr id="4" name="Content Placeholder 3">
            <a:extLst>
              <a:ext uri="{FF2B5EF4-FFF2-40B4-BE49-F238E27FC236}">
                <a16:creationId xmlns:a16="http://schemas.microsoft.com/office/drawing/2014/main" id="{9EAD859D-F7B8-4D54-9B74-6FCE6F43123F}"/>
              </a:ext>
            </a:extLst>
          </p:cNvPr>
          <p:cNvSpPr>
            <a:spLocks noGrp="1"/>
          </p:cNvSpPr>
          <p:nvPr>
            <p:ph sz="half" idx="2"/>
          </p:nvPr>
        </p:nvSpPr>
        <p:spPr/>
        <p:txBody>
          <a:bodyPr>
            <a:normAutofit lnSpcReduction="10000"/>
          </a:bodyPr>
          <a:lstStyle/>
          <a:p>
            <a:pPr marL="0" indent="0" algn="ctr">
              <a:buNone/>
            </a:pPr>
            <a:r>
              <a:rPr lang="en-AU" sz="3200" b="1" dirty="0"/>
              <a:t>Demand</a:t>
            </a:r>
          </a:p>
          <a:p>
            <a:r>
              <a:rPr lang="en-US" b="1" dirty="0"/>
              <a:t>Demand</a:t>
            </a:r>
            <a:r>
              <a:rPr lang="en-US" dirty="0"/>
              <a:t> refers to how much (quantity) of a product or service is desired (wanted) by buyers. The quantity demanded is the amount of a product people are willing to buy at a certain price; the relationship between price and quantity demanded is known as the demand relationship. </a:t>
            </a:r>
            <a:endParaRPr lang="en-AU" dirty="0"/>
          </a:p>
        </p:txBody>
      </p:sp>
      <p:sp>
        <p:nvSpPr>
          <p:cNvPr id="5" name="Rectangle 4">
            <a:extLst>
              <a:ext uri="{FF2B5EF4-FFF2-40B4-BE49-F238E27FC236}">
                <a16:creationId xmlns:a16="http://schemas.microsoft.com/office/drawing/2014/main" id="{B24E446A-7DCD-44F6-9EB8-7C329E1816E7}"/>
              </a:ext>
            </a:extLst>
          </p:cNvPr>
          <p:cNvSpPr/>
          <p:nvPr/>
        </p:nvSpPr>
        <p:spPr>
          <a:xfrm>
            <a:off x="2614116" y="5710535"/>
            <a:ext cx="8000908" cy="461665"/>
          </a:xfrm>
          <a:prstGeom prst="rect">
            <a:avLst/>
          </a:prstGeom>
        </p:spPr>
        <p:txBody>
          <a:bodyPr wrap="none">
            <a:spAutoFit/>
          </a:bodyPr>
          <a:lstStyle/>
          <a:p>
            <a:r>
              <a:rPr lang="en-US" sz="2400" b="1" dirty="0">
                <a:solidFill>
                  <a:srgbClr val="111111"/>
                </a:solidFill>
                <a:latin typeface="Source Sans Pro" panose="020B0503030403020204" pitchFamily="34" charset="0"/>
              </a:rPr>
              <a:t>Price, therefore, is a reflection of supply and demand</a:t>
            </a:r>
            <a:r>
              <a:rPr lang="en-US" dirty="0">
                <a:solidFill>
                  <a:srgbClr val="111111"/>
                </a:solidFill>
                <a:latin typeface="Source Sans Pro" panose="020B0503030403020204" pitchFamily="34" charset="0"/>
              </a:rPr>
              <a:t>.</a:t>
            </a:r>
            <a:endParaRPr lang="en-AU" dirty="0"/>
          </a:p>
        </p:txBody>
      </p:sp>
    </p:spTree>
    <p:extLst>
      <p:ext uri="{BB962C8B-B14F-4D97-AF65-F5344CB8AC3E}">
        <p14:creationId xmlns:p14="http://schemas.microsoft.com/office/powerpoint/2010/main" val="194704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F2ACD-4949-41C5-8BEB-207CF99D5B17}"/>
              </a:ext>
            </a:extLst>
          </p:cNvPr>
          <p:cNvPicPr>
            <a:picLocks noChangeAspect="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Lst>
          </a:blip>
          <a:srcRect t="21956" r="-2" b="21793"/>
          <a:stretch/>
        </p:blipFill>
        <p:spPr>
          <a:xfrm>
            <a:off x="20" y="10"/>
            <a:ext cx="12191980" cy="6857990"/>
          </a:xfrm>
          <a:prstGeom prst="rect">
            <a:avLst/>
          </a:prstGeom>
        </p:spPr>
      </p:pic>
      <p:grpSp>
        <p:nvGrpSpPr>
          <p:cNvPr id="10" name="Group 9">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52FDE86-2B32-420A-A428-E38D21A135DE}"/>
              </a:ext>
            </a:extLst>
          </p:cNvPr>
          <p:cNvSpPr>
            <a:spLocks noGrp="1"/>
          </p:cNvSpPr>
          <p:nvPr>
            <p:ph type="title"/>
          </p:nvPr>
        </p:nvSpPr>
        <p:spPr>
          <a:xfrm>
            <a:off x="1484311" y="685800"/>
            <a:ext cx="10018713" cy="1752599"/>
          </a:xfrm>
        </p:spPr>
        <p:txBody>
          <a:bodyPr>
            <a:normAutofit/>
          </a:bodyPr>
          <a:lstStyle/>
          <a:p>
            <a:pPr>
              <a:lnSpc>
                <a:spcPct val="90000"/>
              </a:lnSpc>
            </a:pPr>
            <a:r>
              <a:rPr lang="en-AU" b="1" dirty="0"/>
              <a:t>The laws of supply and demand impact on each of the following:</a:t>
            </a:r>
            <a:br>
              <a:rPr lang="en-AU" dirty="0"/>
            </a:br>
            <a:endParaRPr lang="en-AU"/>
          </a:p>
        </p:txBody>
      </p:sp>
      <p:sp>
        <p:nvSpPr>
          <p:cNvPr id="3" name="Content Placeholder 2">
            <a:extLst>
              <a:ext uri="{FF2B5EF4-FFF2-40B4-BE49-F238E27FC236}">
                <a16:creationId xmlns:a16="http://schemas.microsoft.com/office/drawing/2014/main" id="{4ECFBA22-1409-497C-8A31-B187935F97DB}"/>
              </a:ext>
            </a:extLst>
          </p:cNvPr>
          <p:cNvSpPr>
            <a:spLocks noGrp="1"/>
          </p:cNvSpPr>
          <p:nvPr>
            <p:ph idx="1"/>
          </p:nvPr>
        </p:nvSpPr>
        <p:spPr>
          <a:xfrm>
            <a:off x="1484310" y="2666999"/>
            <a:ext cx="10018713" cy="3124201"/>
          </a:xfrm>
        </p:spPr>
        <p:txBody>
          <a:bodyPr>
            <a:normAutofit lnSpcReduction="10000"/>
          </a:bodyPr>
          <a:lstStyle/>
          <a:p>
            <a:r>
              <a:rPr lang="en-AU" sz="3600" b="1" dirty="0"/>
              <a:t>Price</a:t>
            </a:r>
            <a:r>
              <a:rPr lang="en-AU" sz="3600" dirty="0"/>
              <a:t> – the cost consumers pay for a product</a:t>
            </a:r>
          </a:p>
          <a:p>
            <a:r>
              <a:rPr lang="en-AU" sz="3600" b="1" dirty="0"/>
              <a:t>Levels of production </a:t>
            </a:r>
            <a:r>
              <a:rPr lang="en-AU" sz="3600" dirty="0"/>
              <a:t>– the amount of a product that can be produced (manufactured/made)</a:t>
            </a:r>
          </a:p>
          <a:p>
            <a:r>
              <a:rPr lang="en-AU" sz="3600" b="1" dirty="0"/>
              <a:t>Use of resources </a:t>
            </a:r>
            <a:r>
              <a:rPr lang="en-AU" sz="3600" dirty="0"/>
              <a:t>– the amount of resources that are needed and available to produce products</a:t>
            </a:r>
          </a:p>
        </p:txBody>
      </p:sp>
    </p:spTree>
    <p:extLst>
      <p:ext uri="{BB962C8B-B14F-4D97-AF65-F5344CB8AC3E}">
        <p14:creationId xmlns:p14="http://schemas.microsoft.com/office/powerpoint/2010/main" val="3520031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5</TotalTime>
  <Words>763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Source Sans Pro</vt:lpstr>
      <vt:lpstr>Parallax</vt:lpstr>
      <vt:lpstr>Introduction to Economics</vt:lpstr>
      <vt:lpstr>What is economics?</vt:lpstr>
      <vt:lpstr>Macroeconomics This refers to the way Australia, as a nation, functions economically.  There are many factors which affect the economy. Some things are:</vt:lpstr>
      <vt:lpstr>What are resources?</vt:lpstr>
      <vt:lpstr>Economic Growth How do we grow our economy?</vt:lpstr>
      <vt:lpstr>Economic Downturn When an economy is not growing, we call this an economic downturn</vt:lpstr>
      <vt:lpstr>   Microeconomics This refers to the behaviour of businesses and individuals, and the factors that influence purchasing decisions.  </vt:lpstr>
      <vt:lpstr>Supply and Demand The amount of a commodity, product, or service available and the desire of buyers for it, considered as factors regulating its price.</vt:lpstr>
      <vt:lpstr>The laws of supply and demand impact on each of the following: </vt:lpstr>
      <vt:lpstr>The Australian Economy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Economics</dc:title>
  <dc:creator>Dexter Driscoll</dc:creator>
  <cp:lastModifiedBy>Dexter Driscoll</cp:lastModifiedBy>
  <cp:revision>3</cp:revision>
  <dcterms:created xsi:type="dcterms:W3CDTF">2018-10-06T05:59:23Z</dcterms:created>
  <dcterms:modified xsi:type="dcterms:W3CDTF">2019-07-06T04:02:10Z</dcterms:modified>
</cp:coreProperties>
</file>