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7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DCC514-2EC5-4819-A188-6A10DFEC45B9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Interconnections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Geographies of Interconnections </a:t>
            </a:r>
          </a:p>
          <a:p>
            <a:r>
              <a:rPr lang="en-AU" dirty="0" smtClean="0"/>
              <a:t>Year 9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24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Monkey Mia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7810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04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Identify places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AU" dirty="0" smtClean="0"/>
              <a:t>1. Identify a place you love with great memories attached.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/>
              <a:t>Identify the reasons why you are connected to that place</a:t>
            </a:r>
          </a:p>
          <a:p>
            <a:endParaRPr lang="en-AU" dirty="0"/>
          </a:p>
          <a:p>
            <a:pPr marL="118872" indent="0">
              <a:buNone/>
            </a:pPr>
            <a:r>
              <a:rPr lang="en-AU" dirty="0" smtClean="0"/>
              <a:t>2. Describe your hometown/family home. What are your feelings about it?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/>
              <a:t>Identify the reasons why you feel the way you do.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369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does it mean?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AU" sz="2400" dirty="0" smtClean="0"/>
              <a:t>We are all products of our surroundings. </a:t>
            </a:r>
          </a:p>
          <a:p>
            <a:pPr marL="118872" indent="0">
              <a:buNone/>
            </a:pPr>
            <a:endParaRPr lang="en-AU" sz="2400" dirty="0" smtClean="0"/>
          </a:p>
          <a:p>
            <a:r>
              <a:rPr lang="en-AU" sz="2400" dirty="0" smtClean="0"/>
              <a:t>What shapes us as individuals?</a:t>
            </a:r>
          </a:p>
          <a:p>
            <a:pPr marL="633222" indent="-514350">
              <a:buFont typeface="+mj-lt"/>
              <a:buAutoNum type="arabicPeriod"/>
            </a:pPr>
            <a:r>
              <a:rPr lang="en-AU" sz="2400" dirty="0" smtClean="0"/>
              <a:t>The location where we live (town, farm, apartment, nation)</a:t>
            </a:r>
          </a:p>
          <a:p>
            <a:pPr marL="633222" indent="-514350">
              <a:buFont typeface="+mj-lt"/>
              <a:buAutoNum type="arabicPeriod"/>
            </a:pPr>
            <a:r>
              <a:rPr lang="en-AU" sz="2400" dirty="0" smtClean="0"/>
              <a:t>The immediate local environment (</a:t>
            </a:r>
            <a:r>
              <a:rPr lang="en-AU" sz="2400" dirty="0" err="1" smtClean="0"/>
              <a:t>wheatbelt</a:t>
            </a:r>
            <a:r>
              <a:rPr lang="en-AU" sz="2400" dirty="0" smtClean="0"/>
              <a:t> – </a:t>
            </a:r>
            <a:r>
              <a:rPr lang="en-AU" sz="2400" dirty="0" err="1" smtClean="0"/>
              <a:t>meagacity</a:t>
            </a:r>
            <a:r>
              <a:rPr lang="en-AU" sz="2400" dirty="0" smtClean="0"/>
              <a:t>)</a:t>
            </a:r>
          </a:p>
          <a:p>
            <a:pPr marL="633222" indent="-514350">
              <a:buFont typeface="+mj-lt"/>
              <a:buAutoNum type="arabicPeriod"/>
            </a:pPr>
            <a:endParaRPr lang="en-AU" sz="2400" dirty="0"/>
          </a:p>
          <a:p>
            <a:pPr marL="118872" indent="0">
              <a:buNone/>
            </a:pPr>
            <a:r>
              <a:rPr lang="en-AU" sz="2400" u="sng" dirty="0" smtClean="0"/>
              <a:t>Personal Geography </a:t>
            </a:r>
            <a:r>
              <a:rPr lang="en-AU" sz="2400" dirty="0" smtClean="0"/>
              <a:t>– the way in which we view and make sense of the world around us. Personal Geography grows as we become older due to experiences and exploring what life offers.</a:t>
            </a:r>
          </a:p>
          <a:p>
            <a:pPr marL="118872" indent="0">
              <a:buNone/>
            </a:pPr>
            <a:endParaRPr lang="en-AU" sz="2400" dirty="0"/>
          </a:p>
          <a:p>
            <a:pPr marL="118872" indent="0">
              <a:buNone/>
            </a:pPr>
            <a:r>
              <a:rPr lang="en-AU" sz="2400" dirty="0" smtClean="0"/>
              <a:t>Young adults routinely leave move away from their home and return when older.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7448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Place Perception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AU" sz="2400" dirty="0" smtClean="0"/>
              <a:t>Write these questions in your notes and answer in your own words: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What does </a:t>
            </a:r>
            <a:r>
              <a:rPr lang="en-AU" sz="2400" u="sng" dirty="0" smtClean="0"/>
              <a:t>Place Perception </a:t>
            </a:r>
            <a:r>
              <a:rPr lang="en-AU" sz="2400" dirty="0" smtClean="0"/>
              <a:t>mean?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How do we arrive at our perceptions of place?</a:t>
            </a:r>
          </a:p>
          <a:p>
            <a:pPr marL="118872" indent="0">
              <a:buNone/>
            </a:pPr>
            <a:endParaRPr lang="en-AU" sz="2400" dirty="0" smtClean="0"/>
          </a:p>
          <a:p>
            <a:pPr marL="118872" indent="0">
              <a:buNone/>
            </a:pPr>
            <a:r>
              <a:rPr lang="en-AU" sz="2400" u="sng" dirty="0" smtClean="0"/>
              <a:t>Place Perception</a:t>
            </a:r>
            <a:r>
              <a:rPr lang="en-AU" sz="2400" dirty="0" smtClean="0"/>
              <a:t>: refers to our awareness of places and opinions we have of locations/places.</a:t>
            </a:r>
          </a:p>
          <a:p>
            <a:pPr marL="118872" indent="0">
              <a:buNone/>
            </a:pPr>
            <a:r>
              <a:rPr lang="en-AU" sz="2400" dirty="0" smtClean="0"/>
              <a:t>  </a:t>
            </a:r>
          </a:p>
          <a:p>
            <a:pPr marL="118872" indent="0">
              <a:buNone/>
            </a:pPr>
            <a:r>
              <a:rPr lang="en-AU" sz="2400" u="sng" dirty="0" smtClean="0"/>
              <a:t>Perception</a:t>
            </a:r>
            <a:r>
              <a:rPr lang="en-AU" sz="2400" dirty="0" smtClean="0"/>
              <a:t> of the same place differs from person to person. </a:t>
            </a:r>
          </a:p>
          <a:p>
            <a:pPr marL="118872" indent="0">
              <a:buNone/>
            </a:pPr>
            <a:endParaRPr lang="en-AU" sz="2400" dirty="0"/>
          </a:p>
          <a:p>
            <a:pPr marL="118872" indent="0">
              <a:buNone/>
            </a:pPr>
            <a:r>
              <a:rPr lang="en-AU" sz="2400" dirty="0" smtClean="0"/>
              <a:t>Feelings and interpretations influence decisions and opinions of place. Personal meaning and significance </a:t>
            </a:r>
            <a:r>
              <a:rPr lang="en-AU" sz="2400" dirty="0" err="1" smtClean="0"/>
              <a:t>ie</a:t>
            </a:r>
            <a:r>
              <a:rPr lang="en-AU" sz="2400" dirty="0" smtClean="0"/>
              <a:t>. a special memory of a family holiday.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7656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AU" sz="2400" u="sng" dirty="0" smtClean="0"/>
              <a:t>Filters</a:t>
            </a:r>
            <a:r>
              <a:rPr lang="en-AU" sz="2400" dirty="0" smtClean="0"/>
              <a:t>: Personal and Group characteristics: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Race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Gender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Nationality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Age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Religious beliefs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Time in which people live</a:t>
            </a:r>
          </a:p>
          <a:p>
            <a:pPr marL="576072" indent="-457200">
              <a:buFont typeface="+mj-lt"/>
              <a:buAutoNum type="arabicPeriod"/>
            </a:pPr>
            <a:endParaRPr lang="en-AU" sz="2400" dirty="0"/>
          </a:p>
          <a:p>
            <a:pPr marL="118872" indent="0">
              <a:buNone/>
            </a:pPr>
            <a:r>
              <a:rPr lang="en-AU" sz="2400" dirty="0" smtClean="0"/>
              <a:t>Places are arranged to orient, navigate, alienate: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Paths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Edges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Districts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Landmarks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0678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Familiarity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Familiarity shapes behaviour.</a:t>
            </a:r>
          </a:p>
          <a:p>
            <a:pPr marL="118872" indent="0">
              <a:buNone/>
            </a:pPr>
            <a:r>
              <a:rPr lang="en-AU" sz="2400" dirty="0" smtClean="0"/>
              <a:t>Why do you make the choices you do?</a:t>
            </a:r>
          </a:p>
          <a:p>
            <a:pPr marL="118872" indent="0">
              <a:buNone/>
            </a:pPr>
            <a:endParaRPr lang="en-AU" sz="2400" dirty="0" smtClean="0"/>
          </a:p>
          <a:p>
            <a:pPr marL="118872" indent="0">
              <a:buNone/>
            </a:pPr>
            <a:r>
              <a:rPr lang="en-AU" sz="2400" u="sng" dirty="0" smtClean="0"/>
              <a:t>Gender and Danger</a:t>
            </a:r>
          </a:p>
          <a:p>
            <a:pPr marL="118872" indent="0">
              <a:buNone/>
            </a:pPr>
            <a:r>
              <a:rPr lang="en-AU" sz="2400" dirty="0" smtClean="0"/>
              <a:t>Men are more likely to experience violence</a:t>
            </a:r>
          </a:p>
          <a:p>
            <a:pPr marL="118872" indent="0">
              <a:buNone/>
            </a:pPr>
            <a:r>
              <a:rPr lang="en-AU" sz="2400" dirty="0" err="1" smtClean="0"/>
              <a:t>Womens</a:t>
            </a:r>
            <a:r>
              <a:rPr lang="en-AU" sz="2400" dirty="0" smtClean="0"/>
              <a:t>’ fear of violence is greater</a:t>
            </a:r>
          </a:p>
          <a:p>
            <a:pPr marL="118872" indent="0">
              <a:buNone/>
            </a:pPr>
            <a:r>
              <a:rPr lang="en-AU" sz="2400" dirty="0" smtClean="0"/>
              <a:t>Perception of danger affects leisure spaces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89508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Shell Beac</a:t>
            </a:r>
            <a:r>
              <a:rPr lang="en-AU" dirty="0"/>
              <a:t>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Shell Beach is located 45 kilometres south-east </a:t>
            </a:r>
            <a:r>
              <a:rPr lang="en-AU" sz="2400" dirty="0" smtClean="0"/>
              <a:t>of Denham in the Shark Bat World Heritage area</a:t>
            </a:r>
            <a:r>
              <a:rPr lang="en-AU" sz="2400" dirty="0"/>
              <a:t> 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dirty="0"/>
              <a:t>This beautiful snow-white beach is made up of millions of tiny shells up to 10 metres deep and stretching for over 70 kilometres.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62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Shell Beach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552728" cy="49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9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Shell Beach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264696" cy="469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82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Monkey Mia Dolphins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z="2400" dirty="0"/>
              <a:t>The friendly pod of wild bottlenose dolphins regularly swim to Monkey Mia’s shore to interact with humans up to three times a day. 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This </a:t>
            </a:r>
            <a:r>
              <a:rPr lang="en-AU" sz="2400" dirty="0"/>
              <a:t>often occurs more frequently in the mornings, with feeding times occurring between 7.30am and 12 noon. </a:t>
            </a:r>
            <a:endParaRPr lang="en-AU" sz="2400" dirty="0" smtClean="0"/>
          </a:p>
          <a:p>
            <a:pPr marL="118872" indent="0">
              <a:buNone/>
            </a:pPr>
            <a:endParaRPr lang="en-AU" sz="2400" dirty="0" smtClean="0"/>
          </a:p>
          <a:p>
            <a:r>
              <a:rPr lang="en-AU" sz="2400" dirty="0" smtClean="0"/>
              <a:t>Renowned </a:t>
            </a:r>
            <a:r>
              <a:rPr lang="en-AU" sz="2400" dirty="0"/>
              <a:t>as one of the best and most reliable places for dolphin interaction in the world, Monkey Mia is the only place in Australia where dolphins visit daily, not just seasonally. </a:t>
            </a:r>
            <a:endParaRPr lang="en-AU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/>
              <a:t/>
            </a:r>
            <a:br>
              <a:rPr lang="en-AU" sz="2400" dirty="0"/>
            </a:br>
            <a:r>
              <a:rPr lang="en-AU" sz="2400" dirty="0"/>
              <a:t>The Department of Parks and Wildlife (DPAW) established Monkey Mia as a marine reserve in 1990. </a:t>
            </a:r>
            <a:endParaRPr lang="en-AU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A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2400" smtClean="0"/>
              <a:t>A </a:t>
            </a:r>
            <a:r>
              <a:rPr lang="en-AU" sz="2400" dirty="0"/>
              <a:t>designated interaction area was created to help protect the dolphins, while allowing selected visitors to feed them during designated feeding times</a:t>
            </a:r>
            <a:r>
              <a:rPr lang="en-AU" sz="2400"/>
              <a:t>. </a:t>
            </a:r>
            <a:endParaRPr lang="en-AU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AU" sz="2400" smtClean="0"/>
              <a:t>A </a:t>
            </a:r>
            <a:r>
              <a:rPr lang="en-AU" sz="2400" dirty="0"/>
              <a:t>small entry fee must be paid to enter the reserve, but the dolphin interaction is free.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4067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93</TotalTime>
  <Words>371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Interconnections</vt:lpstr>
      <vt:lpstr>What does it mean?</vt:lpstr>
      <vt:lpstr>Place Perception </vt:lpstr>
      <vt:lpstr>Filters</vt:lpstr>
      <vt:lpstr>Familiarity</vt:lpstr>
      <vt:lpstr>Shell Beach</vt:lpstr>
      <vt:lpstr>Shell Beach</vt:lpstr>
      <vt:lpstr>Shell Beach</vt:lpstr>
      <vt:lpstr>Monkey Mia Dolphins</vt:lpstr>
      <vt:lpstr>Monkey Mia</vt:lpstr>
      <vt:lpstr>Identify places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Interconnections</dc:title>
  <dc:creator>ALLENBY Rebecca</dc:creator>
  <cp:lastModifiedBy>ALLENBY Rebecca</cp:lastModifiedBy>
  <cp:revision>20</cp:revision>
  <dcterms:created xsi:type="dcterms:W3CDTF">2017-08-21T01:32:54Z</dcterms:created>
  <dcterms:modified xsi:type="dcterms:W3CDTF">2017-08-21T03:06:35Z</dcterms:modified>
</cp:coreProperties>
</file>