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69" r:id="rId3"/>
    <p:sldId id="270" r:id="rId4"/>
    <p:sldId id="271" r:id="rId5"/>
    <p:sldId id="272" r:id="rId6"/>
    <p:sldId id="275" r:id="rId7"/>
    <p:sldId id="256" r:id="rId8"/>
    <p:sldId id="257" r:id="rId9"/>
    <p:sldId id="262" r:id="rId10"/>
    <p:sldId id="263" r:id="rId11"/>
    <p:sldId id="261" r:id="rId12"/>
    <p:sldId id="267" r:id="rId13"/>
    <p:sldId id="268" r:id="rId14"/>
    <p:sldId id="273" r:id="rId15"/>
    <p:sldId id="264" r:id="rId16"/>
    <p:sldId id="265" r:id="rId17"/>
    <p:sldId id="266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7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F562-64C5-4B51-8971-3DF9D14C0751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A7F562-64C5-4B51-8971-3DF9D14C0751}" type="datetimeFigureOut">
              <a:rPr lang="en-AU" smtClean="0"/>
              <a:t>8/09/2017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9BF5026-DFB7-4189-8E86-BDB2C1AB9EAF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ghtradar24.com/-32.05,115.89/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Nn-ym8y1_k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bmarinecablemap.com/#/submarine-cable/seamewe-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news.com.au/news/aussie-internet-pain-after-asian-subsea-cables-cut-4720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rlUPWpLWO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bmarinecablemap.com/#/submarine-cable/seamewe-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GSRG0TqxLW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1600" y="1484784"/>
            <a:ext cx="7028261" cy="3111210"/>
          </a:xfrm>
        </p:spPr>
        <p:txBody>
          <a:bodyPr/>
          <a:lstStyle/>
          <a:p>
            <a:r>
              <a:rPr lang="en-AU" dirty="0" smtClean="0"/>
              <a:t>Where does the internet come from?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851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Transport Innovations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dirty="0"/>
              <a:t>S</a:t>
            </a:r>
            <a:r>
              <a:rPr lang="en-AU" dirty="0" smtClean="0"/>
              <a:t>ignificant </a:t>
            </a:r>
            <a:r>
              <a:rPr lang="en-AU" dirty="0"/>
              <a:t>T</a:t>
            </a:r>
            <a:r>
              <a:rPr lang="en-AU" dirty="0" smtClean="0"/>
              <a:t>ransport </a:t>
            </a:r>
            <a:r>
              <a:rPr lang="en-AU" dirty="0"/>
              <a:t>I</a:t>
            </a:r>
            <a:r>
              <a:rPr lang="en-AU" dirty="0" smtClean="0"/>
              <a:t>nnovations:</a:t>
            </a:r>
          </a:p>
          <a:p>
            <a:pPr marL="45720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1.</a:t>
            </a:r>
          </a:p>
          <a:p>
            <a:pPr marL="45720" indent="0">
              <a:buNone/>
            </a:pPr>
            <a:r>
              <a:rPr lang="en-AU" b="1" u="sng" dirty="0" smtClean="0">
                <a:solidFill>
                  <a:srgbClr val="FF0000"/>
                </a:solidFill>
              </a:rPr>
              <a:t>Railway</a:t>
            </a:r>
            <a:r>
              <a:rPr lang="en-AU" b="1" dirty="0" smtClean="0"/>
              <a:t>: high speed “bullet” trains.</a:t>
            </a:r>
          </a:p>
          <a:p>
            <a:r>
              <a:rPr lang="en-AU" dirty="0" smtClean="0"/>
              <a:t>These trains travel over 400kms per hour</a:t>
            </a:r>
          </a:p>
          <a:p>
            <a:r>
              <a:rPr lang="en-AU" dirty="0" smtClean="0"/>
              <a:t>Japan, China, France, Germany, Italy, South Korea and Spain all have high speed trains.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662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713016"/>
          </a:xfrm>
        </p:spPr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764704"/>
            <a:ext cx="7715143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68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Transport Innovations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AU" dirty="0"/>
              <a:t>Significant Transport Innovations:</a:t>
            </a:r>
          </a:p>
          <a:p>
            <a:pPr marL="45720" indent="0">
              <a:buNone/>
            </a:pPr>
            <a:endParaRPr lang="en-AU" dirty="0"/>
          </a:p>
          <a:p>
            <a:pPr marL="45720" indent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2. </a:t>
            </a:r>
          </a:p>
          <a:p>
            <a:pPr marL="45720" indent="0">
              <a:buNone/>
            </a:pPr>
            <a:r>
              <a:rPr lang="en-AU" b="1" u="sng" dirty="0" smtClean="0">
                <a:solidFill>
                  <a:srgbClr val="FF0000"/>
                </a:solidFill>
              </a:rPr>
              <a:t>Megaships</a:t>
            </a:r>
            <a:r>
              <a:rPr lang="en-AU" b="1" dirty="0" smtClean="0">
                <a:solidFill>
                  <a:schemeClr val="tx1"/>
                </a:solidFill>
              </a:rPr>
              <a:t>: vast sea vessels</a:t>
            </a:r>
          </a:p>
          <a:p>
            <a:r>
              <a:rPr lang="en-AU" b="1" dirty="0">
                <a:solidFill>
                  <a:schemeClr val="tx1"/>
                </a:solidFill>
              </a:rPr>
              <a:t>C</a:t>
            </a:r>
            <a:r>
              <a:rPr lang="en-AU" b="1" dirty="0" smtClean="0">
                <a:solidFill>
                  <a:schemeClr val="tx1"/>
                </a:solidFill>
              </a:rPr>
              <a:t>ruise ships, container ships, bulk carriers</a:t>
            </a:r>
          </a:p>
          <a:p>
            <a:r>
              <a:rPr lang="en-AU" b="1" dirty="0" smtClean="0">
                <a:solidFill>
                  <a:schemeClr val="tx1"/>
                </a:solidFill>
              </a:rPr>
              <a:t>Transport people</a:t>
            </a:r>
          </a:p>
          <a:p>
            <a:r>
              <a:rPr lang="en-AU" b="1" dirty="0" smtClean="0">
                <a:solidFill>
                  <a:schemeClr val="tx1"/>
                </a:solidFill>
              </a:rPr>
              <a:t>Raw materials</a:t>
            </a:r>
          </a:p>
          <a:p>
            <a:r>
              <a:rPr lang="en-AU" b="1" dirty="0" smtClean="0">
                <a:solidFill>
                  <a:schemeClr val="tx1"/>
                </a:solidFill>
              </a:rPr>
              <a:t>Manufactured goods</a:t>
            </a:r>
          </a:p>
          <a:p>
            <a:r>
              <a:rPr lang="en-AU" b="1" dirty="0" smtClean="0">
                <a:solidFill>
                  <a:schemeClr val="tx1"/>
                </a:solidFill>
              </a:rPr>
              <a:t>High speeds, low costs</a:t>
            </a:r>
          </a:p>
          <a:p>
            <a:r>
              <a:rPr lang="en-AU" b="1" dirty="0" smtClean="0">
                <a:solidFill>
                  <a:schemeClr val="tx1"/>
                </a:solidFill>
              </a:rPr>
              <a:t>Link sites of production and consumption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2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Transport Innovations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dirty="0"/>
              <a:t>Significant Transport Innovations:</a:t>
            </a:r>
          </a:p>
          <a:p>
            <a:pPr marL="45720" indent="0">
              <a:buNone/>
            </a:pPr>
            <a:r>
              <a:rPr lang="en-AU" b="1" dirty="0" smtClean="0">
                <a:solidFill>
                  <a:srgbClr val="FF0000"/>
                </a:solidFill>
              </a:rPr>
              <a:t>3. </a:t>
            </a:r>
          </a:p>
          <a:p>
            <a:pPr marL="45720" indent="0">
              <a:buNone/>
            </a:pPr>
            <a:r>
              <a:rPr lang="en-AU" b="1" u="sng" dirty="0" smtClean="0">
                <a:solidFill>
                  <a:srgbClr val="FF0000"/>
                </a:solidFill>
              </a:rPr>
              <a:t>Aircraft</a:t>
            </a:r>
            <a:r>
              <a:rPr lang="en-AU" dirty="0" smtClean="0"/>
              <a:t>: High capacity aircraft </a:t>
            </a:r>
          </a:p>
          <a:p>
            <a:r>
              <a:rPr lang="en-AU" dirty="0" smtClean="0"/>
              <a:t>Boeing 747, Airbus 380</a:t>
            </a:r>
          </a:p>
          <a:p>
            <a:r>
              <a:rPr lang="en-AU" dirty="0" smtClean="0"/>
              <a:t>Can carry 853 people for </a:t>
            </a:r>
            <a:r>
              <a:rPr lang="en-AU" dirty="0" smtClean="0"/>
              <a:t>15,400kms </a:t>
            </a:r>
            <a:r>
              <a:rPr lang="en-AU" dirty="0" smtClean="0"/>
              <a:t>at 900kms per hour without refuelling</a:t>
            </a:r>
          </a:p>
          <a:p>
            <a:r>
              <a:rPr lang="en-AU" dirty="0" smtClean="0"/>
              <a:t>Reducing cost of travel results in higher rates of tourism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266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Flight tracker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smtClean="0"/>
              <a:t>Flightrader24 </a:t>
            </a:r>
          </a:p>
          <a:p>
            <a:r>
              <a:rPr lang="en-AU" dirty="0">
                <a:hlinkClick r:id="rId2"/>
              </a:rPr>
              <a:t>https://www.flightradar24.com/-</a:t>
            </a:r>
            <a:r>
              <a:rPr lang="en-AU" dirty="0" smtClean="0">
                <a:hlinkClick r:id="rId2"/>
              </a:rPr>
              <a:t>32.05,115.89/2</a:t>
            </a:r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Where are the main areas people are flying to?</a:t>
            </a:r>
          </a:p>
          <a:p>
            <a:r>
              <a:rPr lang="en-AU" dirty="0" smtClean="0"/>
              <a:t>Where are they not flying?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0341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89" y="5157192"/>
            <a:ext cx="6512511" cy="864096"/>
          </a:xfrm>
        </p:spPr>
        <p:txBody>
          <a:bodyPr/>
          <a:lstStyle/>
          <a:p>
            <a:r>
              <a:rPr lang="en-AU" dirty="0" smtClean="0"/>
              <a:t>Shrinking World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332656"/>
            <a:ext cx="6400800" cy="4752528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So what does a “</a:t>
            </a:r>
            <a:r>
              <a:rPr lang="en-AU" i="1" dirty="0" smtClean="0"/>
              <a:t>Shrinking World” </a:t>
            </a:r>
            <a:r>
              <a:rPr lang="en-AU" dirty="0" smtClean="0"/>
              <a:t>actually mean?</a:t>
            </a:r>
            <a:endParaRPr lang="en-AU" sz="1100" dirty="0"/>
          </a:p>
          <a:p>
            <a:pPr marL="45720" indent="0">
              <a:buNone/>
            </a:pPr>
            <a:r>
              <a:rPr lang="en-AU" dirty="0" smtClean="0"/>
              <a:t>It does </a:t>
            </a:r>
            <a:r>
              <a:rPr lang="en-AU" dirty="0" smtClean="0">
                <a:solidFill>
                  <a:srgbClr val="FF0000"/>
                </a:solidFill>
              </a:rPr>
              <a:t>not</a:t>
            </a:r>
            <a:r>
              <a:rPr lang="en-AU" dirty="0" smtClean="0"/>
              <a:t> mean that the world is actually getting smaller! Consider: the degree to which innovations of </a:t>
            </a:r>
            <a:r>
              <a:rPr lang="en-AU" dirty="0" smtClean="0">
                <a:solidFill>
                  <a:srgbClr val="FF0000"/>
                </a:solidFill>
              </a:rPr>
              <a:t>technology</a:t>
            </a:r>
            <a:r>
              <a:rPr lang="en-AU" dirty="0" smtClean="0"/>
              <a:t> and </a:t>
            </a:r>
            <a:r>
              <a:rPr lang="en-AU" dirty="0" smtClean="0">
                <a:solidFill>
                  <a:srgbClr val="FF0000"/>
                </a:solidFill>
              </a:rPr>
              <a:t>transportation</a:t>
            </a:r>
            <a:r>
              <a:rPr lang="en-AU" dirty="0" smtClean="0"/>
              <a:t> have impacted the speed of interconnection of people, communication, goods and services. It takes far less time so the world has “shrunk”.</a:t>
            </a:r>
          </a:p>
          <a:p>
            <a:pPr marL="45720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1. Innovation in technology:</a:t>
            </a:r>
          </a:p>
          <a:p>
            <a:pPr marL="45720" indent="0">
              <a:buNone/>
            </a:pPr>
            <a:r>
              <a:rPr lang="en-AU" dirty="0" smtClean="0"/>
              <a:t>The world appears to be smaller than it actually is because we can access people and information with the touch of a button through technology.</a:t>
            </a:r>
          </a:p>
          <a:p>
            <a:pPr marL="45720" indent="0">
              <a:buNone/>
            </a:pPr>
            <a:r>
              <a:rPr lang="en-AU" dirty="0" smtClean="0"/>
              <a:t>Compare a letter posted to a text.</a:t>
            </a:r>
          </a:p>
          <a:p>
            <a:pPr marL="45720" indent="0">
              <a:buNone/>
            </a:pPr>
            <a:r>
              <a:rPr lang="en-AU" dirty="0" smtClean="0">
                <a:solidFill>
                  <a:srgbClr val="FF0000"/>
                </a:solidFill>
              </a:rPr>
              <a:t>2. Innovation in transportation:</a:t>
            </a:r>
          </a:p>
          <a:p>
            <a:pPr marL="45720" indent="0">
              <a:buNone/>
            </a:pPr>
            <a:r>
              <a:rPr lang="en-AU" dirty="0" smtClean="0"/>
              <a:t>The world appears to be smaller than it actually is because we can travel at faster speeds, more cheaply and frequently.</a:t>
            </a:r>
          </a:p>
          <a:p>
            <a:pPr marL="45720" indent="0">
              <a:buNone/>
            </a:pPr>
            <a:r>
              <a:rPr lang="en-AU" dirty="0" smtClean="0"/>
              <a:t>Compare a horse and wagon to a bullet train.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56" y="5085184"/>
            <a:ext cx="2847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056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28770"/>
            <a:ext cx="5256584" cy="561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50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Questions………………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45720" lvl="0" indent="0">
              <a:buNone/>
            </a:pPr>
            <a:r>
              <a:rPr lang="en-AU" dirty="0"/>
              <a:t>Up until 500 years ago no one had ___________________ the globe.</a:t>
            </a:r>
          </a:p>
          <a:p>
            <a:pPr marL="45720" lvl="0" indent="0">
              <a:buNone/>
            </a:pPr>
            <a:r>
              <a:rPr lang="en-AU" dirty="0"/>
              <a:t>Why does the world seem like such a smaller place today?</a:t>
            </a:r>
          </a:p>
          <a:p>
            <a:pPr marL="45720" lvl="0" indent="0">
              <a:buNone/>
            </a:pPr>
            <a:r>
              <a:rPr lang="en-AU" dirty="0"/>
              <a:t>How many days does it take humans to go to the moon?</a:t>
            </a:r>
          </a:p>
          <a:p>
            <a:pPr marL="45720" lvl="0" indent="0">
              <a:buNone/>
            </a:pPr>
            <a:r>
              <a:rPr lang="en-AU" dirty="0"/>
              <a:t>Who was the first person to circumnavigate the globe?</a:t>
            </a:r>
          </a:p>
          <a:p>
            <a:pPr marL="45720" lvl="0" indent="0">
              <a:buNone/>
            </a:pPr>
            <a:r>
              <a:rPr lang="en-AU" dirty="0"/>
              <a:t>Between 1857 -1930 the time it took to cross the USA reduced from 3 weeks to _________?</a:t>
            </a:r>
          </a:p>
          <a:p>
            <a:pPr marL="45720" lvl="0" indent="0">
              <a:buNone/>
            </a:pPr>
            <a:r>
              <a:rPr lang="en-AU" dirty="0"/>
              <a:t>In the future where are humans looking to travel?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286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 smtClean="0"/>
              <a:t>The World is Shrinking</a:t>
            </a:r>
            <a:endParaRPr lang="en-AU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www.youtube.com/watch?v=Nn-ym8y1_kw</a:t>
            </a:r>
            <a:endParaRPr lang="en-AU" dirty="0" smtClean="0"/>
          </a:p>
          <a:p>
            <a:pPr marL="45720" indent="0">
              <a:buNone/>
            </a:pP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08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8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Internet cables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https://www.submarinecablemap.com/#/</a:t>
            </a:r>
            <a:r>
              <a:rPr lang="en-AU" dirty="0" smtClean="0">
                <a:hlinkClick r:id="rId2"/>
              </a:rPr>
              <a:t>submarine-cable/seamewe-3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36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4077072"/>
            <a:ext cx="6512511" cy="1143000"/>
          </a:xfrm>
        </p:spPr>
        <p:txBody>
          <a:bodyPr/>
          <a:lstStyle/>
          <a:p>
            <a:r>
              <a:rPr lang="en-AU" dirty="0"/>
              <a:t>Aussie internet pain after Asian subsea cables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www.itnews.com.au/news/aussie-internet-pain-after-asian-subsea-cables-cut-472070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168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3933056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All the undersea cables that power the internet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www.youtube.com/watch?v=9rlUPWpLWOw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062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Another map of the cables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https://www.submarinecablemap.com/#/</a:t>
            </a:r>
            <a:r>
              <a:rPr lang="en-AU" dirty="0" smtClean="0">
                <a:hlinkClick r:id="rId2"/>
              </a:rPr>
              <a:t>submarine-cable/seamewe-3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9326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dirty="0" smtClean="0"/>
              <a:t>How the internet sounded when I grew up…</a:t>
            </a:r>
          </a:p>
          <a:p>
            <a:endParaRPr lang="en-AU" dirty="0"/>
          </a:p>
          <a:p>
            <a:r>
              <a:rPr lang="en-AU" dirty="0" smtClean="0"/>
              <a:t>Dial up </a:t>
            </a:r>
          </a:p>
          <a:p>
            <a:pPr marL="45720" indent="0">
              <a:buNone/>
            </a:pPr>
            <a:r>
              <a:rPr lang="en-AU" dirty="0" smtClean="0">
                <a:hlinkClick r:id="rId2"/>
              </a:rPr>
              <a:t>https</a:t>
            </a:r>
            <a:r>
              <a:rPr lang="en-AU" dirty="0">
                <a:hlinkClick r:id="rId2"/>
              </a:rPr>
              <a:t>://</a:t>
            </a:r>
            <a:r>
              <a:rPr lang="en-AU" dirty="0" smtClean="0">
                <a:hlinkClick r:id="rId2"/>
              </a:rPr>
              <a:t>www.youtube.com/watch?v=GSRG0TqxLWc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7529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29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661248"/>
            <a:ext cx="5637010" cy="273416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Year 9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2600966"/>
          </a:xfrm>
        </p:spPr>
        <p:txBody>
          <a:bodyPr/>
          <a:lstStyle/>
          <a:p>
            <a:r>
              <a:rPr lang="en-AU" dirty="0" smtClean="0"/>
              <a:t>Transport Innovations</a:t>
            </a:r>
            <a:br>
              <a:rPr lang="en-AU" dirty="0" smtClean="0"/>
            </a:br>
            <a:r>
              <a:rPr lang="en-AU" sz="4000" smtClean="0"/>
              <a:t>Shrinking World………….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04664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83" y="2348880"/>
            <a:ext cx="313475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48597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93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 smtClean="0"/>
              <a:t>Advances in transport systems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404664"/>
            <a:ext cx="6400800" cy="396044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Advances in our transport systems have occurred because of: </a:t>
            </a:r>
          </a:p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</a:p>
          <a:p>
            <a:pPr marL="45720" indent="0">
              <a:buNone/>
            </a:pPr>
            <a:endParaRPr lang="en-A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These improvements have enhanced our connection between:</a:t>
            </a:r>
          </a:p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</a:p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Places</a:t>
            </a:r>
          </a:p>
          <a:p>
            <a:endParaRPr lang="en-A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of improved transport systems?  </a:t>
            </a:r>
          </a:p>
          <a:p>
            <a:pPr marL="45720" indent="0">
              <a:buNone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Explosive growth in:</a:t>
            </a:r>
          </a:p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International tourism </a:t>
            </a:r>
          </a:p>
          <a:p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World trade 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2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71600" y="548680"/>
            <a:ext cx="6400800" cy="5328592"/>
          </a:xfrm>
        </p:spPr>
        <p:txBody>
          <a:bodyPr/>
          <a:lstStyle/>
          <a:p>
            <a:pPr marL="45720" indent="0">
              <a:buNone/>
            </a:pPr>
            <a:r>
              <a:rPr lang="en-AU" dirty="0" smtClean="0"/>
              <a:t>As a result of the innovations in transport, people have been able to take advantage of:</a:t>
            </a:r>
          </a:p>
          <a:p>
            <a:pPr marL="45720" indent="0">
              <a:buNone/>
            </a:pPr>
            <a:endParaRPr lang="en-AU" dirty="0" smtClean="0"/>
          </a:p>
          <a:p>
            <a:pPr marL="502920" indent="-457200">
              <a:buFont typeface="+mj-lt"/>
              <a:buAutoNum type="arabicPeriod"/>
            </a:pPr>
            <a:r>
              <a:rPr lang="en-AU" dirty="0" smtClean="0"/>
              <a:t>Decreased travel costs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 smtClean="0"/>
              <a:t>Increased capacity (passenger loads)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 smtClean="0"/>
              <a:t>Improvements in safety and reliability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 smtClean="0"/>
              <a:t>Increased travel and transport speeds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 smtClean="0"/>
              <a:t>Greater comfort and convenience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 smtClean="0"/>
              <a:t>Increased fuel efficiency 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 smtClean="0"/>
              <a:t>Declining environmental impacts </a:t>
            </a:r>
            <a:r>
              <a:rPr lang="en-AU" dirty="0" err="1" smtClean="0"/>
              <a:t>ie</a:t>
            </a:r>
            <a:r>
              <a:rPr lang="en-AU" dirty="0" smtClean="0"/>
              <a:t>. noise &amp; air pollution </a:t>
            </a:r>
          </a:p>
          <a:p>
            <a:pPr marL="502920" indent="-457200">
              <a:buFont typeface="+mj-lt"/>
              <a:buAutoNum type="arabicPeriod"/>
            </a:pPr>
            <a:r>
              <a:rPr lang="en-AU" dirty="0" smtClean="0"/>
              <a:t>Low cost, same day, next day deliveries</a:t>
            </a:r>
          </a:p>
          <a:p>
            <a:pPr marL="4572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8953087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125</TotalTime>
  <Words>542</Words>
  <Application>Microsoft Office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Slipstream</vt:lpstr>
      <vt:lpstr>Where does the internet come from?</vt:lpstr>
      <vt:lpstr>Internet cables </vt:lpstr>
      <vt:lpstr>Aussie internet pain after Asian subsea cables cut</vt:lpstr>
      <vt:lpstr>All the undersea cables that power the internet </vt:lpstr>
      <vt:lpstr>Another map of the cables</vt:lpstr>
      <vt:lpstr>PowerPoint Presentation</vt:lpstr>
      <vt:lpstr>Transport Innovations Shrinking World………….</vt:lpstr>
      <vt:lpstr>Advances in transport systems</vt:lpstr>
      <vt:lpstr>PowerPoint Presentation</vt:lpstr>
      <vt:lpstr>Transport Innovations</vt:lpstr>
      <vt:lpstr>PowerPoint Presentation</vt:lpstr>
      <vt:lpstr>Transport Innovations</vt:lpstr>
      <vt:lpstr>Transport Innovations</vt:lpstr>
      <vt:lpstr>Flight tracker</vt:lpstr>
      <vt:lpstr>Shrinking World</vt:lpstr>
      <vt:lpstr>PowerPoint Presentation</vt:lpstr>
      <vt:lpstr>Questions………………</vt:lpstr>
      <vt:lpstr>The World is Shrinking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ALLENBY Rebecca</dc:creator>
  <cp:lastModifiedBy>GOODWIN Nina</cp:lastModifiedBy>
  <cp:revision>29</cp:revision>
  <dcterms:created xsi:type="dcterms:W3CDTF">2017-09-04T09:06:43Z</dcterms:created>
  <dcterms:modified xsi:type="dcterms:W3CDTF">2017-09-08T04:23:35Z</dcterms:modified>
</cp:coreProperties>
</file>