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0" r:id="rId2"/>
    <p:sldId id="291" r:id="rId3"/>
    <p:sldId id="256" r:id="rId4"/>
    <p:sldId id="278" r:id="rId5"/>
    <p:sldId id="279" r:id="rId6"/>
    <p:sldId id="280" r:id="rId7"/>
    <p:sldId id="281" r:id="rId8"/>
    <p:sldId id="282" r:id="rId9"/>
    <p:sldId id="283" r:id="rId10"/>
    <p:sldId id="284" r:id="rId11"/>
    <p:sldId id="28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374B22-9D06-424F-9FC2-89D7B3037FCA}" v="284" dt="2023-09-14T11:59:39.8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FFD68-B154-450A-A872-29A36DF960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396F5827-8615-4C19-A296-82D0D3FC55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2CC5B85B-E300-4330-824A-E2DDC8814E69}"/>
              </a:ext>
            </a:extLst>
          </p:cNvPr>
          <p:cNvSpPr>
            <a:spLocks noGrp="1"/>
          </p:cNvSpPr>
          <p:nvPr>
            <p:ph type="dt" sz="half" idx="10"/>
          </p:nvPr>
        </p:nvSpPr>
        <p:spPr/>
        <p:txBody>
          <a:bodyPr/>
          <a:lstStyle/>
          <a:p>
            <a:fld id="{C35E96EC-4EE9-4D99-96D6-78098CC82355}" type="datetimeFigureOut">
              <a:rPr lang="en-AU" smtClean="0"/>
              <a:t>15/02/2024</a:t>
            </a:fld>
            <a:endParaRPr lang="en-AU"/>
          </a:p>
        </p:txBody>
      </p:sp>
      <p:sp>
        <p:nvSpPr>
          <p:cNvPr id="5" name="Footer Placeholder 4">
            <a:extLst>
              <a:ext uri="{FF2B5EF4-FFF2-40B4-BE49-F238E27FC236}">
                <a16:creationId xmlns:a16="http://schemas.microsoft.com/office/drawing/2014/main" id="{46890DA7-26D5-42A6-B742-4079E057317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A736B14-8927-4F15-A08C-F6A812E6866A}"/>
              </a:ext>
            </a:extLst>
          </p:cNvPr>
          <p:cNvSpPr>
            <a:spLocks noGrp="1"/>
          </p:cNvSpPr>
          <p:nvPr>
            <p:ph type="sldNum" sz="quarter" idx="12"/>
          </p:nvPr>
        </p:nvSpPr>
        <p:spPr/>
        <p:txBody>
          <a:bodyPr/>
          <a:lstStyle/>
          <a:p>
            <a:fld id="{4970A75D-3EB7-4058-B118-4224C8EB95B2}" type="slidenum">
              <a:rPr lang="en-AU" smtClean="0"/>
              <a:t>‹#›</a:t>
            </a:fld>
            <a:endParaRPr lang="en-AU"/>
          </a:p>
        </p:txBody>
      </p:sp>
    </p:spTree>
    <p:extLst>
      <p:ext uri="{BB962C8B-B14F-4D97-AF65-F5344CB8AC3E}">
        <p14:creationId xmlns:p14="http://schemas.microsoft.com/office/powerpoint/2010/main" val="4029846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8A354-A4CA-4DED-B141-D2821EA2C5AC}"/>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D2799B2-3122-45B8-9D88-2B6EE3E67A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5B84224-ABCA-4C7A-B433-2402159123CA}"/>
              </a:ext>
            </a:extLst>
          </p:cNvPr>
          <p:cNvSpPr>
            <a:spLocks noGrp="1"/>
          </p:cNvSpPr>
          <p:nvPr>
            <p:ph type="dt" sz="half" idx="10"/>
          </p:nvPr>
        </p:nvSpPr>
        <p:spPr/>
        <p:txBody>
          <a:bodyPr/>
          <a:lstStyle/>
          <a:p>
            <a:fld id="{C35E96EC-4EE9-4D99-96D6-78098CC82355}" type="datetimeFigureOut">
              <a:rPr lang="en-AU" smtClean="0"/>
              <a:t>15/02/2024</a:t>
            </a:fld>
            <a:endParaRPr lang="en-AU"/>
          </a:p>
        </p:txBody>
      </p:sp>
      <p:sp>
        <p:nvSpPr>
          <p:cNvPr id="5" name="Footer Placeholder 4">
            <a:extLst>
              <a:ext uri="{FF2B5EF4-FFF2-40B4-BE49-F238E27FC236}">
                <a16:creationId xmlns:a16="http://schemas.microsoft.com/office/drawing/2014/main" id="{BDE81F36-DFB7-4BDE-8AFD-B0B32210DC9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CF9C217-4ABD-4EB5-8C0A-87C2F3B33201}"/>
              </a:ext>
            </a:extLst>
          </p:cNvPr>
          <p:cNvSpPr>
            <a:spLocks noGrp="1"/>
          </p:cNvSpPr>
          <p:nvPr>
            <p:ph type="sldNum" sz="quarter" idx="12"/>
          </p:nvPr>
        </p:nvSpPr>
        <p:spPr/>
        <p:txBody>
          <a:bodyPr/>
          <a:lstStyle/>
          <a:p>
            <a:fld id="{4970A75D-3EB7-4058-B118-4224C8EB95B2}" type="slidenum">
              <a:rPr lang="en-AU" smtClean="0"/>
              <a:t>‹#›</a:t>
            </a:fld>
            <a:endParaRPr lang="en-AU"/>
          </a:p>
        </p:txBody>
      </p:sp>
    </p:spTree>
    <p:extLst>
      <p:ext uri="{BB962C8B-B14F-4D97-AF65-F5344CB8AC3E}">
        <p14:creationId xmlns:p14="http://schemas.microsoft.com/office/powerpoint/2010/main" val="371775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301798-8FF3-4F7F-9249-34B17ECDFA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5D58BF8-D9E4-4759-93C5-FD6DE3B532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ABBD886-E3F1-41AB-9130-9E3592D3EBD9}"/>
              </a:ext>
            </a:extLst>
          </p:cNvPr>
          <p:cNvSpPr>
            <a:spLocks noGrp="1"/>
          </p:cNvSpPr>
          <p:nvPr>
            <p:ph type="dt" sz="half" idx="10"/>
          </p:nvPr>
        </p:nvSpPr>
        <p:spPr/>
        <p:txBody>
          <a:bodyPr/>
          <a:lstStyle/>
          <a:p>
            <a:fld id="{C35E96EC-4EE9-4D99-96D6-78098CC82355}" type="datetimeFigureOut">
              <a:rPr lang="en-AU" smtClean="0"/>
              <a:t>15/02/2024</a:t>
            </a:fld>
            <a:endParaRPr lang="en-AU"/>
          </a:p>
        </p:txBody>
      </p:sp>
      <p:sp>
        <p:nvSpPr>
          <p:cNvPr id="5" name="Footer Placeholder 4">
            <a:extLst>
              <a:ext uri="{FF2B5EF4-FFF2-40B4-BE49-F238E27FC236}">
                <a16:creationId xmlns:a16="http://schemas.microsoft.com/office/drawing/2014/main" id="{C8FFB545-7AD3-4F6E-AE11-C74D4F702FC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F9AE1F5-1296-4257-A650-3B7B5D81627D}"/>
              </a:ext>
            </a:extLst>
          </p:cNvPr>
          <p:cNvSpPr>
            <a:spLocks noGrp="1"/>
          </p:cNvSpPr>
          <p:nvPr>
            <p:ph type="sldNum" sz="quarter" idx="12"/>
          </p:nvPr>
        </p:nvSpPr>
        <p:spPr/>
        <p:txBody>
          <a:bodyPr/>
          <a:lstStyle/>
          <a:p>
            <a:fld id="{4970A75D-3EB7-4058-B118-4224C8EB95B2}" type="slidenum">
              <a:rPr lang="en-AU" smtClean="0"/>
              <a:t>‹#›</a:t>
            </a:fld>
            <a:endParaRPr lang="en-AU"/>
          </a:p>
        </p:txBody>
      </p:sp>
    </p:spTree>
    <p:extLst>
      <p:ext uri="{BB962C8B-B14F-4D97-AF65-F5344CB8AC3E}">
        <p14:creationId xmlns:p14="http://schemas.microsoft.com/office/powerpoint/2010/main" val="3101557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B730A-0CD7-4434-B250-E3260F7E887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7241432-EF0B-42B1-AC2B-62D011D9B0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C231F84-79EE-4A50-AE40-D6BE95F1991C}"/>
              </a:ext>
            </a:extLst>
          </p:cNvPr>
          <p:cNvSpPr>
            <a:spLocks noGrp="1"/>
          </p:cNvSpPr>
          <p:nvPr>
            <p:ph type="dt" sz="half" idx="10"/>
          </p:nvPr>
        </p:nvSpPr>
        <p:spPr/>
        <p:txBody>
          <a:bodyPr/>
          <a:lstStyle/>
          <a:p>
            <a:fld id="{C35E96EC-4EE9-4D99-96D6-78098CC82355}" type="datetimeFigureOut">
              <a:rPr lang="en-AU" smtClean="0"/>
              <a:t>15/02/2024</a:t>
            </a:fld>
            <a:endParaRPr lang="en-AU"/>
          </a:p>
        </p:txBody>
      </p:sp>
      <p:sp>
        <p:nvSpPr>
          <p:cNvPr id="5" name="Footer Placeholder 4">
            <a:extLst>
              <a:ext uri="{FF2B5EF4-FFF2-40B4-BE49-F238E27FC236}">
                <a16:creationId xmlns:a16="http://schemas.microsoft.com/office/drawing/2014/main" id="{3E5F54B9-0809-447E-A18E-814B2594073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CFB6E4A-1102-45D9-9BAC-3B996030BE72}"/>
              </a:ext>
            </a:extLst>
          </p:cNvPr>
          <p:cNvSpPr>
            <a:spLocks noGrp="1"/>
          </p:cNvSpPr>
          <p:nvPr>
            <p:ph type="sldNum" sz="quarter" idx="12"/>
          </p:nvPr>
        </p:nvSpPr>
        <p:spPr/>
        <p:txBody>
          <a:bodyPr/>
          <a:lstStyle/>
          <a:p>
            <a:fld id="{4970A75D-3EB7-4058-B118-4224C8EB95B2}" type="slidenum">
              <a:rPr lang="en-AU" smtClean="0"/>
              <a:t>‹#›</a:t>
            </a:fld>
            <a:endParaRPr lang="en-AU"/>
          </a:p>
        </p:txBody>
      </p:sp>
    </p:spTree>
    <p:extLst>
      <p:ext uri="{BB962C8B-B14F-4D97-AF65-F5344CB8AC3E}">
        <p14:creationId xmlns:p14="http://schemas.microsoft.com/office/powerpoint/2010/main" val="1198950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5E0FD-9C27-41CB-B6FF-10638E7B8D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2FEC4B5-17D1-4451-8441-D4FED02681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9BDC5C-EB2D-4519-B349-32454B4F96E6}"/>
              </a:ext>
            </a:extLst>
          </p:cNvPr>
          <p:cNvSpPr>
            <a:spLocks noGrp="1"/>
          </p:cNvSpPr>
          <p:nvPr>
            <p:ph type="dt" sz="half" idx="10"/>
          </p:nvPr>
        </p:nvSpPr>
        <p:spPr/>
        <p:txBody>
          <a:bodyPr/>
          <a:lstStyle/>
          <a:p>
            <a:fld id="{C35E96EC-4EE9-4D99-96D6-78098CC82355}" type="datetimeFigureOut">
              <a:rPr lang="en-AU" smtClean="0"/>
              <a:t>15/02/2024</a:t>
            </a:fld>
            <a:endParaRPr lang="en-AU"/>
          </a:p>
        </p:txBody>
      </p:sp>
      <p:sp>
        <p:nvSpPr>
          <p:cNvPr id="5" name="Footer Placeholder 4">
            <a:extLst>
              <a:ext uri="{FF2B5EF4-FFF2-40B4-BE49-F238E27FC236}">
                <a16:creationId xmlns:a16="http://schemas.microsoft.com/office/drawing/2014/main" id="{CD22A896-0434-49B0-903F-5173075F1E3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0661F96-3F5C-4EE7-86C0-B1AA50D4168F}"/>
              </a:ext>
            </a:extLst>
          </p:cNvPr>
          <p:cNvSpPr>
            <a:spLocks noGrp="1"/>
          </p:cNvSpPr>
          <p:nvPr>
            <p:ph type="sldNum" sz="quarter" idx="12"/>
          </p:nvPr>
        </p:nvSpPr>
        <p:spPr/>
        <p:txBody>
          <a:bodyPr/>
          <a:lstStyle/>
          <a:p>
            <a:fld id="{4970A75D-3EB7-4058-B118-4224C8EB95B2}" type="slidenum">
              <a:rPr lang="en-AU" smtClean="0"/>
              <a:t>‹#›</a:t>
            </a:fld>
            <a:endParaRPr lang="en-AU"/>
          </a:p>
        </p:txBody>
      </p:sp>
    </p:spTree>
    <p:extLst>
      <p:ext uri="{BB962C8B-B14F-4D97-AF65-F5344CB8AC3E}">
        <p14:creationId xmlns:p14="http://schemas.microsoft.com/office/powerpoint/2010/main" val="2880033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20543-429C-4651-B993-0F052368F4B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E83834B-FED7-44AA-9E39-49360DEC15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B685A03B-17AC-43C0-BB6D-B0E34D838B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1F7E8270-5ADE-44A0-9FD0-A089C7E845A6}"/>
              </a:ext>
            </a:extLst>
          </p:cNvPr>
          <p:cNvSpPr>
            <a:spLocks noGrp="1"/>
          </p:cNvSpPr>
          <p:nvPr>
            <p:ph type="dt" sz="half" idx="10"/>
          </p:nvPr>
        </p:nvSpPr>
        <p:spPr/>
        <p:txBody>
          <a:bodyPr/>
          <a:lstStyle/>
          <a:p>
            <a:fld id="{C35E96EC-4EE9-4D99-96D6-78098CC82355}" type="datetimeFigureOut">
              <a:rPr lang="en-AU" smtClean="0"/>
              <a:t>15/02/2024</a:t>
            </a:fld>
            <a:endParaRPr lang="en-AU"/>
          </a:p>
        </p:txBody>
      </p:sp>
      <p:sp>
        <p:nvSpPr>
          <p:cNvPr id="6" name="Footer Placeholder 5">
            <a:extLst>
              <a:ext uri="{FF2B5EF4-FFF2-40B4-BE49-F238E27FC236}">
                <a16:creationId xmlns:a16="http://schemas.microsoft.com/office/drawing/2014/main" id="{87D8AE3E-2310-49A0-B8D0-83266DC0C3B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F3FC162-7901-4A30-94AC-51F4E22E7117}"/>
              </a:ext>
            </a:extLst>
          </p:cNvPr>
          <p:cNvSpPr>
            <a:spLocks noGrp="1"/>
          </p:cNvSpPr>
          <p:nvPr>
            <p:ph type="sldNum" sz="quarter" idx="12"/>
          </p:nvPr>
        </p:nvSpPr>
        <p:spPr/>
        <p:txBody>
          <a:bodyPr/>
          <a:lstStyle/>
          <a:p>
            <a:fld id="{4970A75D-3EB7-4058-B118-4224C8EB95B2}" type="slidenum">
              <a:rPr lang="en-AU" smtClean="0"/>
              <a:t>‹#›</a:t>
            </a:fld>
            <a:endParaRPr lang="en-AU"/>
          </a:p>
        </p:txBody>
      </p:sp>
    </p:spTree>
    <p:extLst>
      <p:ext uri="{BB962C8B-B14F-4D97-AF65-F5344CB8AC3E}">
        <p14:creationId xmlns:p14="http://schemas.microsoft.com/office/powerpoint/2010/main" val="172513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54E0C-9BE8-4F1E-A1E6-F63D4A25BE15}"/>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687AE92-7601-47E3-BD57-A7678968CB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86D6DA-A733-4370-B5E3-72736B1233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3C508308-9281-4CE7-884D-D4EA49E8A4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09B3A4-5C9F-4D4B-8913-64BCF161DE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B4F38177-D412-4929-8EBD-8D76D4B9DF40}"/>
              </a:ext>
            </a:extLst>
          </p:cNvPr>
          <p:cNvSpPr>
            <a:spLocks noGrp="1"/>
          </p:cNvSpPr>
          <p:nvPr>
            <p:ph type="dt" sz="half" idx="10"/>
          </p:nvPr>
        </p:nvSpPr>
        <p:spPr/>
        <p:txBody>
          <a:bodyPr/>
          <a:lstStyle/>
          <a:p>
            <a:fld id="{C35E96EC-4EE9-4D99-96D6-78098CC82355}" type="datetimeFigureOut">
              <a:rPr lang="en-AU" smtClean="0"/>
              <a:t>15/02/2024</a:t>
            </a:fld>
            <a:endParaRPr lang="en-AU"/>
          </a:p>
        </p:txBody>
      </p:sp>
      <p:sp>
        <p:nvSpPr>
          <p:cNvPr id="8" name="Footer Placeholder 7">
            <a:extLst>
              <a:ext uri="{FF2B5EF4-FFF2-40B4-BE49-F238E27FC236}">
                <a16:creationId xmlns:a16="http://schemas.microsoft.com/office/drawing/2014/main" id="{76140503-D496-4EB2-BF8C-1A459D8AD1C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77C89340-7989-439F-B6C3-84D19E4CDF46}"/>
              </a:ext>
            </a:extLst>
          </p:cNvPr>
          <p:cNvSpPr>
            <a:spLocks noGrp="1"/>
          </p:cNvSpPr>
          <p:nvPr>
            <p:ph type="sldNum" sz="quarter" idx="12"/>
          </p:nvPr>
        </p:nvSpPr>
        <p:spPr/>
        <p:txBody>
          <a:bodyPr/>
          <a:lstStyle/>
          <a:p>
            <a:fld id="{4970A75D-3EB7-4058-B118-4224C8EB95B2}" type="slidenum">
              <a:rPr lang="en-AU" smtClean="0"/>
              <a:t>‹#›</a:t>
            </a:fld>
            <a:endParaRPr lang="en-AU"/>
          </a:p>
        </p:txBody>
      </p:sp>
    </p:spTree>
    <p:extLst>
      <p:ext uri="{BB962C8B-B14F-4D97-AF65-F5344CB8AC3E}">
        <p14:creationId xmlns:p14="http://schemas.microsoft.com/office/powerpoint/2010/main" val="753088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327D5-BB1D-47A1-8BB2-3F05954A4AE5}"/>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602429D7-91E6-4B28-9FE6-2A7D7DC58B1B}"/>
              </a:ext>
            </a:extLst>
          </p:cNvPr>
          <p:cNvSpPr>
            <a:spLocks noGrp="1"/>
          </p:cNvSpPr>
          <p:nvPr>
            <p:ph type="dt" sz="half" idx="10"/>
          </p:nvPr>
        </p:nvSpPr>
        <p:spPr/>
        <p:txBody>
          <a:bodyPr/>
          <a:lstStyle/>
          <a:p>
            <a:fld id="{C35E96EC-4EE9-4D99-96D6-78098CC82355}" type="datetimeFigureOut">
              <a:rPr lang="en-AU" smtClean="0"/>
              <a:t>15/02/2024</a:t>
            </a:fld>
            <a:endParaRPr lang="en-AU"/>
          </a:p>
        </p:txBody>
      </p:sp>
      <p:sp>
        <p:nvSpPr>
          <p:cNvPr id="4" name="Footer Placeholder 3">
            <a:extLst>
              <a:ext uri="{FF2B5EF4-FFF2-40B4-BE49-F238E27FC236}">
                <a16:creationId xmlns:a16="http://schemas.microsoft.com/office/drawing/2014/main" id="{B6C8420C-3E16-40F9-9BC8-98D42A4EF4D2}"/>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46A732C9-7407-46B8-A4B3-D2DA4ECE606C}"/>
              </a:ext>
            </a:extLst>
          </p:cNvPr>
          <p:cNvSpPr>
            <a:spLocks noGrp="1"/>
          </p:cNvSpPr>
          <p:nvPr>
            <p:ph type="sldNum" sz="quarter" idx="12"/>
          </p:nvPr>
        </p:nvSpPr>
        <p:spPr/>
        <p:txBody>
          <a:bodyPr/>
          <a:lstStyle/>
          <a:p>
            <a:fld id="{4970A75D-3EB7-4058-B118-4224C8EB95B2}" type="slidenum">
              <a:rPr lang="en-AU" smtClean="0"/>
              <a:t>‹#›</a:t>
            </a:fld>
            <a:endParaRPr lang="en-AU"/>
          </a:p>
        </p:txBody>
      </p:sp>
    </p:spTree>
    <p:extLst>
      <p:ext uri="{BB962C8B-B14F-4D97-AF65-F5344CB8AC3E}">
        <p14:creationId xmlns:p14="http://schemas.microsoft.com/office/powerpoint/2010/main" val="4258691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BA4C2-2D8F-43F1-BEBF-DF6645F7727B}"/>
              </a:ext>
            </a:extLst>
          </p:cNvPr>
          <p:cNvSpPr>
            <a:spLocks noGrp="1"/>
          </p:cNvSpPr>
          <p:nvPr>
            <p:ph type="dt" sz="half" idx="10"/>
          </p:nvPr>
        </p:nvSpPr>
        <p:spPr/>
        <p:txBody>
          <a:bodyPr/>
          <a:lstStyle/>
          <a:p>
            <a:fld id="{C35E96EC-4EE9-4D99-96D6-78098CC82355}" type="datetimeFigureOut">
              <a:rPr lang="en-AU" smtClean="0"/>
              <a:t>15/02/2024</a:t>
            </a:fld>
            <a:endParaRPr lang="en-AU"/>
          </a:p>
        </p:txBody>
      </p:sp>
      <p:sp>
        <p:nvSpPr>
          <p:cNvPr id="3" name="Footer Placeholder 2">
            <a:extLst>
              <a:ext uri="{FF2B5EF4-FFF2-40B4-BE49-F238E27FC236}">
                <a16:creationId xmlns:a16="http://schemas.microsoft.com/office/drawing/2014/main" id="{7647177C-A47B-423A-B0C1-9AF73686CD41}"/>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F7625858-B0DA-41CC-B396-64B7703ECB01}"/>
              </a:ext>
            </a:extLst>
          </p:cNvPr>
          <p:cNvSpPr>
            <a:spLocks noGrp="1"/>
          </p:cNvSpPr>
          <p:nvPr>
            <p:ph type="sldNum" sz="quarter" idx="12"/>
          </p:nvPr>
        </p:nvSpPr>
        <p:spPr/>
        <p:txBody>
          <a:bodyPr/>
          <a:lstStyle/>
          <a:p>
            <a:fld id="{4970A75D-3EB7-4058-B118-4224C8EB95B2}" type="slidenum">
              <a:rPr lang="en-AU" smtClean="0"/>
              <a:t>‹#›</a:t>
            </a:fld>
            <a:endParaRPr lang="en-AU"/>
          </a:p>
        </p:txBody>
      </p:sp>
    </p:spTree>
    <p:extLst>
      <p:ext uri="{BB962C8B-B14F-4D97-AF65-F5344CB8AC3E}">
        <p14:creationId xmlns:p14="http://schemas.microsoft.com/office/powerpoint/2010/main" val="892386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97B3B-CA27-4303-BA2A-2E8E91164C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4C2548D8-A52C-4558-9973-0839EF47BE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BCD66307-3E77-4714-8224-A869F9D08C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1222AC-330A-45E2-B27A-F2155726068F}"/>
              </a:ext>
            </a:extLst>
          </p:cNvPr>
          <p:cNvSpPr>
            <a:spLocks noGrp="1"/>
          </p:cNvSpPr>
          <p:nvPr>
            <p:ph type="dt" sz="half" idx="10"/>
          </p:nvPr>
        </p:nvSpPr>
        <p:spPr/>
        <p:txBody>
          <a:bodyPr/>
          <a:lstStyle/>
          <a:p>
            <a:fld id="{C35E96EC-4EE9-4D99-96D6-78098CC82355}" type="datetimeFigureOut">
              <a:rPr lang="en-AU" smtClean="0"/>
              <a:t>15/02/2024</a:t>
            </a:fld>
            <a:endParaRPr lang="en-AU"/>
          </a:p>
        </p:txBody>
      </p:sp>
      <p:sp>
        <p:nvSpPr>
          <p:cNvPr id="6" name="Footer Placeholder 5">
            <a:extLst>
              <a:ext uri="{FF2B5EF4-FFF2-40B4-BE49-F238E27FC236}">
                <a16:creationId xmlns:a16="http://schemas.microsoft.com/office/drawing/2014/main" id="{3AB4536A-F95B-4989-A5CA-4EA61699DB2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85913EE-4294-4CA1-8F68-747A33C0487A}"/>
              </a:ext>
            </a:extLst>
          </p:cNvPr>
          <p:cNvSpPr>
            <a:spLocks noGrp="1"/>
          </p:cNvSpPr>
          <p:nvPr>
            <p:ph type="sldNum" sz="quarter" idx="12"/>
          </p:nvPr>
        </p:nvSpPr>
        <p:spPr/>
        <p:txBody>
          <a:bodyPr/>
          <a:lstStyle/>
          <a:p>
            <a:fld id="{4970A75D-3EB7-4058-B118-4224C8EB95B2}" type="slidenum">
              <a:rPr lang="en-AU" smtClean="0"/>
              <a:t>‹#›</a:t>
            </a:fld>
            <a:endParaRPr lang="en-AU"/>
          </a:p>
        </p:txBody>
      </p:sp>
    </p:spTree>
    <p:extLst>
      <p:ext uri="{BB962C8B-B14F-4D97-AF65-F5344CB8AC3E}">
        <p14:creationId xmlns:p14="http://schemas.microsoft.com/office/powerpoint/2010/main" val="2217977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DE3A1-86CB-4CEB-8EA6-D04BF6E66F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C965F83F-6981-40A1-AACD-359053AEE2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80E99BC2-469A-425B-9FEA-5C2D33D5D0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8A5D2B-FFDA-4B38-8F02-AB17873585B9}"/>
              </a:ext>
            </a:extLst>
          </p:cNvPr>
          <p:cNvSpPr>
            <a:spLocks noGrp="1"/>
          </p:cNvSpPr>
          <p:nvPr>
            <p:ph type="dt" sz="half" idx="10"/>
          </p:nvPr>
        </p:nvSpPr>
        <p:spPr/>
        <p:txBody>
          <a:bodyPr/>
          <a:lstStyle/>
          <a:p>
            <a:fld id="{C35E96EC-4EE9-4D99-96D6-78098CC82355}" type="datetimeFigureOut">
              <a:rPr lang="en-AU" smtClean="0"/>
              <a:t>15/02/2024</a:t>
            </a:fld>
            <a:endParaRPr lang="en-AU"/>
          </a:p>
        </p:txBody>
      </p:sp>
      <p:sp>
        <p:nvSpPr>
          <p:cNvPr id="6" name="Footer Placeholder 5">
            <a:extLst>
              <a:ext uri="{FF2B5EF4-FFF2-40B4-BE49-F238E27FC236}">
                <a16:creationId xmlns:a16="http://schemas.microsoft.com/office/drawing/2014/main" id="{68F232C1-F688-4303-8FB7-51B81D53F7E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A33C465-61D5-447E-B047-0A99FF9D04AA}"/>
              </a:ext>
            </a:extLst>
          </p:cNvPr>
          <p:cNvSpPr>
            <a:spLocks noGrp="1"/>
          </p:cNvSpPr>
          <p:nvPr>
            <p:ph type="sldNum" sz="quarter" idx="12"/>
          </p:nvPr>
        </p:nvSpPr>
        <p:spPr/>
        <p:txBody>
          <a:bodyPr/>
          <a:lstStyle/>
          <a:p>
            <a:fld id="{4970A75D-3EB7-4058-B118-4224C8EB95B2}" type="slidenum">
              <a:rPr lang="en-AU" smtClean="0"/>
              <a:t>‹#›</a:t>
            </a:fld>
            <a:endParaRPr lang="en-AU"/>
          </a:p>
        </p:txBody>
      </p:sp>
    </p:spTree>
    <p:extLst>
      <p:ext uri="{BB962C8B-B14F-4D97-AF65-F5344CB8AC3E}">
        <p14:creationId xmlns:p14="http://schemas.microsoft.com/office/powerpoint/2010/main" val="4229098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F9FF3F-D78B-4C1E-8A91-C1F700E198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133A76E-A6E2-44F1-9B98-B55EEE6C5F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B0899F7-13A8-467B-81B9-2C1584D416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5E96EC-4EE9-4D99-96D6-78098CC82355}" type="datetimeFigureOut">
              <a:rPr lang="en-AU" smtClean="0"/>
              <a:t>15/02/2024</a:t>
            </a:fld>
            <a:endParaRPr lang="en-AU"/>
          </a:p>
        </p:txBody>
      </p:sp>
      <p:sp>
        <p:nvSpPr>
          <p:cNvPr id="5" name="Footer Placeholder 4">
            <a:extLst>
              <a:ext uri="{FF2B5EF4-FFF2-40B4-BE49-F238E27FC236}">
                <a16:creationId xmlns:a16="http://schemas.microsoft.com/office/drawing/2014/main" id="{8C8CD699-D4C8-48B3-A29A-7EF1C1B220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EC91641B-4165-4774-88CB-22C302035E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70A75D-3EB7-4058-B118-4224C8EB95B2}" type="slidenum">
              <a:rPr lang="en-AU" smtClean="0"/>
              <a:t>‹#›</a:t>
            </a:fld>
            <a:endParaRPr lang="en-AU"/>
          </a:p>
        </p:txBody>
      </p:sp>
    </p:spTree>
    <p:extLst>
      <p:ext uri="{BB962C8B-B14F-4D97-AF65-F5344CB8AC3E}">
        <p14:creationId xmlns:p14="http://schemas.microsoft.com/office/powerpoint/2010/main" val="385130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Colorful leaf patterns">
            <a:extLst>
              <a:ext uri="{FF2B5EF4-FFF2-40B4-BE49-F238E27FC236}">
                <a16:creationId xmlns:a16="http://schemas.microsoft.com/office/drawing/2014/main" id="{16CB2F0D-6286-18D8-9A56-D55FD953EEF5}"/>
              </a:ext>
            </a:extLst>
          </p:cNvPr>
          <p:cNvPicPr>
            <a:picLocks noChangeAspect="1"/>
          </p:cNvPicPr>
          <p:nvPr/>
        </p:nvPicPr>
        <p:blipFill rotWithShape="1">
          <a:blip r:embed="rId2"/>
          <a:srcRect t="5753" b="13890"/>
          <a:stretch/>
        </p:blipFill>
        <p:spPr>
          <a:xfrm>
            <a:off x="20" y="10"/>
            <a:ext cx="12191980" cy="6857989"/>
          </a:xfrm>
          <a:prstGeom prst="rect">
            <a:avLst/>
          </a:prstGeom>
        </p:spPr>
      </p:pic>
      <p:sp>
        <p:nvSpPr>
          <p:cNvPr id="5" name="TextBox 4">
            <a:extLst>
              <a:ext uri="{FF2B5EF4-FFF2-40B4-BE49-F238E27FC236}">
                <a16:creationId xmlns:a16="http://schemas.microsoft.com/office/drawing/2014/main" id="{3154D12C-5993-FE42-9C75-7DB32013BCBF}"/>
              </a:ext>
            </a:extLst>
          </p:cNvPr>
          <p:cNvSpPr txBox="1"/>
          <p:nvPr/>
        </p:nvSpPr>
        <p:spPr>
          <a:xfrm>
            <a:off x="1305014" y="1558717"/>
            <a:ext cx="9378176" cy="510986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AU" sz="2400" b="1" dirty="0">
                <a:solidFill>
                  <a:schemeClr val="tx1"/>
                </a:solidFill>
              </a:rPr>
              <a:t>Do now activity</a:t>
            </a:r>
          </a:p>
          <a:p>
            <a:pPr marL="342900" indent="-342900">
              <a:buFont typeface="+mj-lt"/>
              <a:buAutoNum type="arabicPeriod"/>
            </a:pPr>
            <a:r>
              <a:rPr lang="en-AU" sz="2400" b="1" dirty="0">
                <a:solidFill>
                  <a:schemeClr val="tx1"/>
                </a:solidFill>
              </a:rPr>
              <a:t>Grab an EXIT Ticket- complete and hand in </a:t>
            </a:r>
          </a:p>
          <a:p>
            <a:pPr marL="342900" indent="-342900">
              <a:buFont typeface="+mj-lt"/>
              <a:buAutoNum type="arabicPeriod"/>
            </a:pPr>
            <a:r>
              <a:rPr lang="en-AU" sz="2400" b="1" dirty="0">
                <a:solidFill>
                  <a:schemeClr val="tx1"/>
                </a:solidFill>
              </a:rPr>
              <a:t>Bags outside and caps off</a:t>
            </a:r>
          </a:p>
          <a:p>
            <a:pPr marL="342900" indent="-342900">
              <a:buFont typeface="+mj-lt"/>
              <a:buAutoNum type="arabicPeriod"/>
            </a:pPr>
            <a:r>
              <a:rPr lang="en-AU" sz="2400" b="1" dirty="0">
                <a:solidFill>
                  <a:schemeClr val="tx1"/>
                </a:solidFill>
              </a:rPr>
              <a:t>Exercise books and stationary on the desk</a:t>
            </a:r>
          </a:p>
          <a:p>
            <a:pPr marL="342900" indent="-342900">
              <a:buFont typeface="+mj-lt"/>
              <a:buAutoNum type="arabicPeriod"/>
            </a:pPr>
            <a:r>
              <a:rPr lang="en-AU" sz="2400" b="1" dirty="0">
                <a:solidFill>
                  <a:schemeClr val="tx1"/>
                </a:solidFill>
              </a:rPr>
              <a:t>Copy down the LI and SC in your exercise books </a:t>
            </a:r>
          </a:p>
          <a:p>
            <a:endParaRPr lang="en-AU" sz="2400" dirty="0"/>
          </a:p>
          <a:p>
            <a:endParaRPr lang="en-AU" sz="2400" dirty="0"/>
          </a:p>
          <a:p>
            <a:endParaRPr lang="en-AU" sz="2400" dirty="0"/>
          </a:p>
          <a:p>
            <a:pPr>
              <a:lnSpc>
                <a:spcPct val="107000"/>
              </a:lnSpc>
              <a:spcAft>
                <a:spcPts val="800"/>
              </a:spcAft>
            </a:pPr>
            <a:r>
              <a:rPr lang="en-ZA" sz="2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Learning intentions (LI) Able to describe the impacts of land degradation and competing demands for land on food security </a:t>
            </a:r>
            <a:endParaRPr lang="en-AU"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ZA" sz="2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Success criteria (SC) Able to discuss and explain land degradation and the impacts.  </a:t>
            </a:r>
            <a:endParaRPr lang="en-AU"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pic>
        <p:nvPicPr>
          <p:cNvPr id="1030" name="Picture 6" descr="copy red rubber stamp on white background. copy sign. Stock Illustration |  Adobe Stock">
            <a:extLst>
              <a:ext uri="{FF2B5EF4-FFF2-40B4-BE49-F238E27FC236}">
                <a16:creationId xmlns:a16="http://schemas.microsoft.com/office/drawing/2014/main" id="{5DEE39BA-C8E8-D8D6-DDEF-2F0D7CF7F6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6167" y="4909026"/>
            <a:ext cx="1622017" cy="136245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B181984-32A9-3864-FDF1-918DAFBE6A6F}"/>
              </a:ext>
            </a:extLst>
          </p:cNvPr>
          <p:cNvSpPr txBox="1"/>
          <p:nvPr/>
        </p:nvSpPr>
        <p:spPr>
          <a:xfrm>
            <a:off x="7077456" y="256032"/>
            <a:ext cx="4105656" cy="369332"/>
          </a:xfrm>
          <a:prstGeom prst="rect">
            <a:avLst/>
          </a:prstGeom>
          <a:noFill/>
        </p:spPr>
        <p:txBody>
          <a:bodyPr wrap="square" rtlCol="0">
            <a:spAutoFit/>
          </a:bodyPr>
          <a:lstStyle/>
          <a:p>
            <a:r>
              <a:rPr lang="en-AU" b="1" u="sng"/>
              <a:t>15/02/2023 </a:t>
            </a:r>
            <a:r>
              <a:rPr lang="en-AU" b="1" u="sng" dirty="0"/>
              <a:t>Topic: Land degradation </a:t>
            </a:r>
          </a:p>
        </p:txBody>
      </p:sp>
    </p:spTree>
    <p:extLst>
      <p:ext uri="{BB962C8B-B14F-4D97-AF65-F5344CB8AC3E}">
        <p14:creationId xmlns:p14="http://schemas.microsoft.com/office/powerpoint/2010/main" val="230238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0E02CC-442D-427F-B00A-B4B830852C91}"/>
              </a:ext>
            </a:extLst>
          </p:cNvPr>
          <p:cNvPicPr>
            <a:picLocks noChangeAspect="1"/>
          </p:cNvPicPr>
          <p:nvPr/>
        </p:nvPicPr>
        <p:blipFill>
          <a:blip r:embed="rId2"/>
          <a:stretch>
            <a:fillRect/>
          </a:stretch>
        </p:blipFill>
        <p:spPr>
          <a:xfrm>
            <a:off x="2944736" y="1052134"/>
            <a:ext cx="6302528" cy="4096642"/>
          </a:xfrm>
          <a:prstGeom prst="rect">
            <a:avLst/>
          </a:prstGeom>
          <a:ln w="38100">
            <a:solidFill>
              <a:schemeClr val="accent2">
                <a:lumMod val="75000"/>
              </a:schemeClr>
            </a:solidFill>
          </a:ln>
        </p:spPr>
      </p:pic>
      <p:sp>
        <p:nvSpPr>
          <p:cNvPr id="3" name="Title 1">
            <a:extLst>
              <a:ext uri="{FF2B5EF4-FFF2-40B4-BE49-F238E27FC236}">
                <a16:creationId xmlns:a16="http://schemas.microsoft.com/office/drawing/2014/main" id="{C5B2443C-952B-417D-8C04-D1247DEE992A}"/>
              </a:ext>
            </a:extLst>
          </p:cNvPr>
          <p:cNvSpPr txBox="1">
            <a:spLocks/>
          </p:cNvSpPr>
          <p:nvPr/>
        </p:nvSpPr>
        <p:spPr>
          <a:xfrm>
            <a:off x="2944736" y="292634"/>
            <a:ext cx="6302528" cy="1012693"/>
          </a:xfrm>
          <a:prstGeom prst="rect">
            <a:avLst/>
          </a:prstGeom>
        </p:spPr>
        <p:txBody>
          <a:bodyP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5000" b="1" dirty="0">
                <a:latin typeface="Abadi Extra Light" panose="020B0204020104020204" pitchFamily="34" charset="0"/>
              </a:rPr>
              <a:t> g. Introduced plant species</a:t>
            </a:r>
          </a:p>
        </p:txBody>
      </p:sp>
      <p:cxnSp>
        <p:nvCxnSpPr>
          <p:cNvPr id="5" name="Straight Arrow Connector 4">
            <a:extLst>
              <a:ext uri="{FF2B5EF4-FFF2-40B4-BE49-F238E27FC236}">
                <a16:creationId xmlns:a16="http://schemas.microsoft.com/office/drawing/2014/main" id="{FC9015F1-7140-449E-B222-970FAE4B560F}"/>
              </a:ext>
            </a:extLst>
          </p:cNvPr>
          <p:cNvCxnSpPr>
            <a:cxnSpLocks/>
          </p:cNvCxnSpPr>
          <p:nvPr/>
        </p:nvCxnSpPr>
        <p:spPr>
          <a:xfrm flipH="1">
            <a:off x="8398413" y="2860788"/>
            <a:ext cx="1913206" cy="1136423"/>
          </a:xfrm>
          <a:prstGeom prst="straightConnector1">
            <a:avLst/>
          </a:prstGeom>
          <a:ln w="666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 name="Subtitle 2">
            <a:extLst>
              <a:ext uri="{FF2B5EF4-FFF2-40B4-BE49-F238E27FC236}">
                <a16:creationId xmlns:a16="http://schemas.microsoft.com/office/drawing/2014/main" id="{66D7FEE1-3CB5-48B6-8693-E36A4336971A}"/>
              </a:ext>
            </a:extLst>
          </p:cNvPr>
          <p:cNvSpPr txBox="1">
            <a:spLocks/>
          </p:cNvSpPr>
          <p:nvPr/>
        </p:nvSpPr>
        <p:spPr>
          <a:xfrm>
            <a:off x="970671" y="5292535"/>
            <a:ext cx="10550769" cy="1272831"/>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AU" sz="2400" dirty="0">
                <a:latin typeface="Abadi Extra Light" panose="020B0204020104020204" pitchFamily="34" charset="0"/>
              </a:rPr>
              <a:t>Introduced plant species such as blackberries and Paterson’s Curse (Salvation Jane) choke the landscape and compete with native vegetation. Their dense groundcover prevents light from reaching the soil.</a:t>
            </a:r>
          </a:p>
        </p:txBody>
      </p:sp>
    </p:spTree>
    <p:extLst>
      <p:ext uri="{BB962C8B-B14F-4D97-AF65-F5344CB8AC3E}">
        <p14:creationId xmlns:p14="http://schemas.microsoft.com/office/powerpoint/2010/main" val="2247006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0E02CC-442D-427F-B00A-B4B830852C91}"/>
              </a:ext>
            </a:extLst>
          </p:cNvPr>
          <p:cNvPicPr>
            <a:picLocks noChangeAspect="1"/>
          </p:cNvPicPr>
          <p:nvPr/>
        </p:nvPicPr>
        <p:blipFill>
          <a:blip r:embed="rId2"/>
          <a:stretch>
            <a:fillRect/>
          </a:stretch>
        </p:blipFill>
        <p:spPr>
          <a:xfrm>
            <a:off x="2944736" y="1052134"/>
            <a:ext cx="6302528" cy="4096642"/>
          </a:xfrm>
          <a:prstGeom prst="rect">
            <a:avLst/>
          </a:prstGeom>
          <a:ln w="38100">
            <a:solidFill>
              <a:schemeClr val="accent2">
                <a:lumMod val="75000"/>
              </a:schemeClr>
            </a:solidFill>
          </a:ln>
        </p:spPr>
      </p:pic>
      <p:sp>
        <p:nvSpPr>
          <p:cNvPr id="3" name="Title 1">
            <a:extLst>
              <a:ext uri="{FF2B5EF4-FFF2-40B4-BE49-F238E27FC236}">
                <a16:creationId xmlns:a16="http://schemas.microsoft.com/office/drawing/2014/main" id="{C5B2443C-952B-417D-8C04-D1247DEE992A}"/>
              </a:ext>
            </a:extLst>
          </p:cNvPr>
          <p:cNvSpPr txBox="1">
            <a:spLocks/>
          </p:cNvSpPr>
          <p:nvPr/>
        </p:nvSpPr>
        <p:spPr>
          <a:xfrm>
            <a:off x="4614798" y="292634"/>
            <a:ext cx="3159354" cy="101269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5000" b="1" dirty="0">
                <a:latin typeface="Abadi Extra Light" panose="020B0204020104020204" pitchFamily="34" charset="0"/>
              </a:rPr>
              <a:t>h. Salinity </a:t>
            </a:r>
          </a:p>
        </p:txBody>
      </p:sp>
      <p:cxnSp>
        <p:nvCxnSpPr>
          <p:cNvPr id="5" name="Straight Arrow Connector 4">
            <a:extLst>
              <a:ext uri="{FF2B5EF4-FFF2-40B4-BE49-F238E27FC236}">
                <a16:creationId xmlns:a16="http://schemas.microsoft.com/office/drawing/2014/main" id="{FC9015F1-7140-449E-B222-970FAE4B560F}"/>
              </a:ext>
            </a:extLst>
          </p:cNvPr>
          <p:cNvCxnSpPr>
            <a:cxnSpLocks/>
          </p:cNvCxnSpPr>
          <p:nvPr/>
        </p:nvCxnSpPr>
        <p:spPr>
          <a:xfrm>
            <a:off x="1394691" y="1414573"/>
            <a:ext cx="3919015" cy="522059"/>
          </a:xfrm>
          <a:prstGeom prst="straightConnector1">
            <a:avLst/>
          </a:prstGeom>
          <a:ln w="666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Subtitle 2">
            <a:extLst>
              <a:ext uri="{FF2B5EF4-FFF2-40B4-BE49-F238E27FC236}">
                <a16:creationId xmlns:a16="http://schemas.microsoft.com/office/drawing/2014/main" id="{87C29C08-0E5F-4DF5-BBDC-394D399532EE}"/>
              </a:ext>
            </a:extLst>
          </p:cNvPr>
          <p:cNvSpPr txBox="1">
            <a:spLocks/>
          </p:cNvSpPr>
          <p:nvPr/>
        </p:nvSpPr>
        <p:spPr>
          <a:xfrm>
            <a:off x="866335" y="5322180"/>
            <a:ext cx="10459329" cy="96737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AU" sz="2000" dirty="0">
                <a:latin typeface="Abadi Extra Light" panose="020B0204020104020204" pitchFamily="34" charset="0"/>
              </a:rPr>
              <a:t>Salinity occurs naturally in areas where there is low rainfall and high evaporation and also where the land was below sea level millions of years ago. Salinity is also caused by excess irrigation and clearing natural vegetation. In some cases the water table rises, bringing salt to the surface.</a:t>
            </a:r>
          </a:p>
        </p:txBody>
      </p:sp>
    </p:spTree>
    <p:extLst>
      <p:ext uri="{BB962C8B-B14F-4D97-AF65-F5344CB8AC3E}">
        <p14:creationId xmlns:p14="http://schemas.microsoft.com/office/powerpoint/2010/main" val="319432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7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een and dry land">
            <a:extLst>
              <a:ext uri="{FF2B5EF4-FFF2-40B4-BE49-F238E27FC236}">
                <a16:creationId xmlns:a16="http://schemas.microsoft.com/office/drawing/2014/main" id="{4B87F3CF-82A8-1EBC-7407-3F4C776A9B23}"/>
              </a:ext>
            </a:extLst>
          </p:cNvPr>
          <p:cNvPicPr>
            <a:picLocks noChangeAspect="1"/>
          </p:cNvPicPr>
          <p:nvPr/>
        </p:nvPicPr>
        <p:blipFill rotWithShape="1">
          <a:blip r:embed="rId2">
            <a:alphaModFix amt="35000"/>
          </a:blip>
          <a:srcRect l="3160" r="10616"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EADEE4B4-6241-6715-BCCD-BD5A3E0170AF}"/>
              </a:ext>
            </a:extLst>
          </p:cNvPr>
          <p:cNvSpPr>
            <a:spLocks noGrp="1"/>
          </p:cNvSpPr>
          <p:nvPr>
            <p:ph type="title"/>
          </p:nvPr>
        </p:nvSpPr>
        <p:spPr>
          <a:xfrm>
            <a:off x="838200" y="365125"/>
            <a:ext cx="10515600" cy="1325563"/>
          </a:xfrm>
        </p:spPr>
        <p:txBody>
          <a:bodyPr>
            <a:normAutofit/>
          </a:bodyPr>
          <a:lstStyle/>
          <a:p>
            <a:r>
              <a:rPr lang="en-AU">
                <a:solidFill>
                  <a:srgbClr val="FFFFFF"/>
                </a:solidFill>
              </a:rPr>
              <a:t>Glossary:</a:t>
            </a:r>
            <a:br>
              <a:rPr lang="en-AU">
                <a:solidFill>
                  <a:srgbClr val="FFFFFF"/>
                </a:solidFill>
              </a:rPr>
            </a:br>
            <a:endParaRPr lang="en-AU">
              <a:solidFill>
                <a:srgbClr val="FFFFFF"/>
              </a:solidFill>
            </a:endParaRPr>
          </a:p>
        </p:txBody>
      </p:sp>
      <p:sp>
        <p:nvSpPr>
          <p:cNvPr id="4" name="Content Placeholder 3">
            <a:extLst>
              <a:ext uri="{FF2B5EF4-FFF2-40B4-BE49-F238E27FC236}">
                <a16:creationId xmlns:a16="http://schemas.microsoft.com/office/drawing/2014/main" id="{4443C8D0-A54B-47F6-E2EC-6EED55C74A21}"/>
              </a:ext>
            </a:extLst>
          </p:cNvPr>
          <p:cNvSpPr txBox="1">
            <a:spLocks noGrp="1"/>
          </p:cNvSpPr>
          <p:nvPr>
            <p:ph idx="1"/>
          </p:nvPr>
        </p:nvSpPr>
        <p:spPr>
          <a:xfrm>
            <a:off x="838200" y="1825625"/>
            <a:ext cx="10515600" cy="4351338"/>
          </a:xfrm>
          <a:prstGeom prst="rect">
            <a:avLst/>
          </a:prstGeom>
        </p:spPr>
        <p:txBody>
          <a:bodyPr rtlCol="0">
            <a:normAutofit/>
          </a:bodyPr>
          <a:lstStyle/>
          <a:p>
            <a:r>
              <a:rPr lang="en-ZA" sz="3600" b="1" dirty="0">
                <a:solidFill>
                  <a:srgbClr val="FFFFFF"/>
                </a:solidFill>
                <a:latin typeface="Abadi" panose="020B0604020202020204" pitchFamily="34" charset="0"/>
                <a:ea typeface="Calibri" panose="020F0502020204030204" pitchFamily="34" charset="0"/>
                <a:cs typeface="Times New Roman" panose="02020603050405020304" pitchFamily="18" charset="0"/>
              </a:rPr>
              <a:t>D</a:t>
            </a:r>
            <a:r>
              <a:rPr lang="en-ZA" sz="3600" b="1" dirty="0">
                <a:solidFill>
                  <a:srgbClr val="FFFFFF"/>
                </a:solidFill>
                <a:effectLst/>
                <a:latin typeface="Abadi" panose="020B0604020202020204" pitchFamily="34" charset="0"/>
                <a:ea typeface="Calibri" panose="020F0502020204030204" pitchFamily="34" charset="0"/>
                <a:cs typeface="Times New Roman" panose="02020603050405020304" pitchFamily="18" charset="0"/>
              </a:rPr>
              <a:t>esertification: </a:t>
            </a:r>
            <a:r>
              <a:rPr lang="en-AU" sz="3600" b="0" i="0" dirty="0">
                <a:solidFill>
                  <a:srgbClr val="FFFFFF"/>
                </a:solidFill>
                <a:effectLst/>
                <a:latin typeface="Abadi" panose="020B0604020202020204" pitchFamily="34" charset="0"/>
              </a:rPr>
              <a:t>the process by which vegetation in drylands i.e. arid and semi-arid lands, such as grasslands or shrublands, decreases and eventually disappears.</a:t>
            </a:r>
            <a:endParaRPr lang="en-ZA" sz="3600" b="1" dirty="0">
              <a:solidFill>
                <a:srgbClr val="FFFFFF"/>
              </a:solidFill>
              <a:latin typeface="Abadi" panose="020B0604020202020204" pitchFamily="34" charset="0"/>
              <a:ea typeface="Calibri" panose="020F0502020204030204" pitchFamily="34" charset="0"/>
              <a:cs typeface="Times New Roman" panose="02020603050405020304" pitchFamily="18" charset="0"/>
            </a:endParaRPr>
          </a:p>
          <a:p>
            <a:r>
              <a:rPr lang="en-ZA" sz="3600" b="1" dirty="0">
                <a:solidFill>
                  <a:srgbClr val="FFFFFF"/>
                </a:solidFill>
                <a:latin typeface="Abadi" panose="020B0604020202020204" pitchFamily="34" charset="0"/>
                <a:ea typeface="Calibri" panose="020F0502020204030204" pitchFamily="34" charset="0"/>
                <a:cs typeface="Times New Roman" panose="02020603050405020304" pitchFamily="18" charset="0"/>
              </a:rPr>
              <a:t>M</a:t>
            </a:r>
            <a:r>
              <a:rPr lang="en-ZA" sz="3600" b="1" dirty="0">
                <a:solidFill>
                  <a:srgbClr val="FFFFFF"/>
                </a:solidFill>
                <a:effectLst/>
                <a:latin typeface="Abadi" panose="020B0604020202020204" pitchFamily="34" charset="0"/>
                <a:ea typeface="Calibri" panose="020F0502020204030204" pitchFamily="34" charset="0"/>
                <a:cs typeface="Times New Roman" panose="02020603050405020304" pitchFamily="18" charset="0"/>
              </a:rPr>
              <a:t>arginal land : </a:t>
            </a:r>
            <a:r>
              <a:rPr lang="en-AU" sz="3600" b="0" i="0" dirty="0">
                <a:solidFill>
                  <a:srgbClr val="FFFFFF"/>
                </a:solidFill>
                <a:effectLst/>
                <a:latin typeface="Abadi" panose="020B0604020202020204" pitchFamily="34" charset="0"/>
              </a:rPr>
              <a:t>land that has little or no agricultural or industrial value.</a:t>
            </a:r>
            <a:endParaRPr lang="en-AU" sz="3600" dirty="0">
              <a:solidFill>
                <a:srgbClr val="FFFFFF"/>
              </a:solidFill>
              <a:latin typeface="Abadi" panose="020B0604020202020204" pitchFamily="34" charset="0"/>
            </a:endParaRPr>
          </a:p>
        </p:txBody>
      </p:sp>
    </p:spTree>
    <p:extLst>
      <p:ext uri="{BB962C8B-B14F-4D97-AF65-F5344CB8AC3E}">
        <p14:creationId xmlns:p14="http://schemas.microsoft.com/office/powerpoint/2010/main" val="229387930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1">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14" name="Freeform: Shape 13">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16" name="Freeform: Shape 15">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E0B2A1B-F7F3-406A-8033-9E5735F05F25}"/>
              </a:ext>
            </a:extLst>
          </p:cNvPr>
          <p:cNvSpPr>
            <a:spLocks noGrp="1"/>
          </p:cNvSpPr>
          <p:nvPr>
            <p:ph type="ctrTitle"/>
          </p:nvPr>
        </p:nvSpPr>
        <p:spPr>
          <a:xfrm>
            <a:off x="650295" y="376488"/>
            <a:ext cx="3234018" cy="1034559"/>
          </a:xfrm>
        </p:spPr>
        <p:txBody>
          <a:bodyPr anchor="b">
            <a:normAutofit/>
          </a:bodyPr>
          <a:lstStyle/>
          <a:p>
            <a:r>
              <a:rPr lang="en-AU" sz="3000" b="1" dirty="0">
                <a:solidFill>
                  <a:schemeClr val="accent4">
                    <a:lumMod val="50000"/>
                  </a:schemeClr>
                </a:solidFill>
              </a:rPr>
              <a:t>What causes land degradation?</a:t>
            </a:r>
          </a:p>
        </p:txBody>
      </p:sp>
      <p:sp>
        <p:nvSpPr>
          <p:cNvPr id="3" name="Subtitle 2">
            <a:extLst>
              <a:ext uri="{FF2B5EF4-FFF2-40B4-BE49-F238E27FC236}">
                <a16:creationId xmlns:a16="http://schemas.microsoft.com/office/drawing/2014/main" id="{20AF11A4-CF5E-4DB9-999E-31BF48C07C11}"/>
              </a:ext>
            </a:extLst>
          </p:cNvPr>
          <p:cNvSpPr>
            <a:spLocks noGrp="1"/>
          </p:cNvSpPr>
          <p:nvPr>
            <p:ph type="subTitle" idx="1"/>
          </p:nvPr>
        </p:nvSpPr>
        <p:spPr>
          <a:xfrm>
            <a:off x="515626" y="1981476"/>
            <a:ext cx="3503355" cy="3412649"/>
          </a:xfrm>
        </p:spPr>
        <p:txBody>
          <a:bodyPr anchor="t">
            <a:noAutofit/>
          </a:bodyPr>
          <a:lstStyle/>
          <a:p>
            <a:r>
              <a:rPr lang="en-AU" sz="1800" dirty="0">
                <a:solidFill>
                  <a:schemeClr val="tx1">
                    <a:lumMod val="95000"/>
                    <a:lumOff val="5000"/>
                  </a:schemeClr>
                </a:solidFill>
                <a:latin typeface="Abadi Extra Light" panose="020B0204020104020204" pitchFamily="34" charset="0"/>
              </a:rPr>
              <a:t>Land can be degraded in many ways, but most of the causes can be traced back to the influences of human activity on the natural environment. Degradation is the process that reduces the lands capacity to produce crops, support natural vegetation and provide fodder for livestock. Land degradations causes physical, chemical and biological changes; the natural environment deteriorates and the landscape undergoes dramatic changes. Common causes of land degradation include soil erosion, increased salinity, pollution and desertification. </a:t>
            </a:r>
          </a:p>
        </p:txBody>
      </p:sp>
      <p:pic>
        <p:nvPicPr>
          <p:cNvPr id="9" name="Picture 8" descr="C:\Users\denise.cooke\AppData\Local\Microsoft\Windows\INetCache\Content.Word\c03uf002.png">
            <a:extLst>
              <a:ext uri="{FF2B5EF4-FFF2-40B4-BE49-F238E27FC236}">
                <a16:creationId xmlns:a16="http://schemas.microsoft.com/office/drawing/2014/main" id="{C5DD98EF-834A-4201-AFC8-938FFD1188E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889071" y="376488"/>
            <a:ext cx="5087869" cy="6105024"/>
          </a:xfrm>
          <a:prstGeom prst="rect">
            <a:avLst/>
          </a:prstGeom>
          <a:noFill/>
          <a:ln w="63500">
            <a:solidFill>
              <a:schemeClr val="accent4"/>
            </a:solidFill>
          </a:ln>
        </p:spPr>
      </p:pic>
    </p:spTree>
    <p:extLst>
      <p:ext uri="{BB962C8B-B14F-4D97-AF65-F5344CB8AC3E}">
        <p14:creationId xmlns:p14="http://schemas.microsoft.com/office/powerpoint/2010/main" val="2609951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0E02CC-442D-427F-B00A-B4B830852C91}"/>
              </a:ext>
            </a:extLst>
          </p:cNvPr>
          <p:cNvPicPr>
            <a:picLocks noChangeAspect="1"/>
          </p:cNvPicPr>
          <p:nvPr/>
        </p:nvPicPr>
        <p:blipFill>
          <a:blip r:embed="rId2"/>
          <a:stretch>
            <a:fillRect/>
          </a:stretch>
        </p:blipFill>
        <p:spPr>
          <a:xfrm>
            <a:off x="2944736" y="1052134"/>
            <a:ext cx="6302528" cy="4096642"/>
          </a:xfrm>
          <a:prstGeom prst="rect">
            <a:avLst/>
          </a:prstGeom>
          <a:ln w="38100">
            <a:solidFill>
              <a:schemeClr val="accent2">
                <a:lumMod val="75000"/>
              </a:schemeClr>
            </a:solidFill>
          </a:ln>
        </p:spPr>
      </p:pic>
      <p:sp>
        <p:nvSpPr>
          <p:cNvPr id="3" name="Title 1">
            <a:extLst>
              <a:ext uri="{FF2B5EF4-FFF2-40B4-BE49-F238E27FC236}">
                <a16:creationId xmlns:a16="http://schemas.microsoft.com/office/drawing/2014/main" id="{C5B2443C-952B-417D-8C04-D1247DEE992A}"/>
              </a:ext>
            </a:extLst>
          </p:cNvPr>
          <p:cNvSpPr txBox="1">
            <a:spLocks/>
          </p:cNvSpPr>
          <p:nvPr/>
        </p:nvSpPr>
        <p:spPr>
          <a:xfrm>
            <a:off x="4505739" y="379075"/>
            <a:ext cx="2842592" cy="8120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4800" b="1" dirty="0">
                <a:latin typeface="Abadi Extra Light" panose="020B0204020104020204" pitchFamily="34" charset="0"/>
              </a:rPr>
              <a:t>a. Erosion</a:t>
            </a:r>
          </a:p>
        </p:txBody>
      </p:sp>
      <p:cxnSp>
        <p:nvCxnSpPr>
          <p:cNvPr id="5" name="Straight Arrow Connector 4">
            <a:extLst>
              <a:ext uri="{FF2B5EF4-FFF2-40B4-BE49-F238E27FC236}">
                <a16:creationId xmlns:a16="http://schemas.microsoft.com/office/drawing/2014/main" id="{FC9015F1-7140-449E-B222-970FAE4B560F}"/>
              </a:ext>
            </a:extLst>
          </p:cNvPr>
          <p:cNvCxnSpPr>
            <a:cxnSpLocks/>
          </p:cNvCxnSpPr>
          <p:nvPr/>
        </p:nvCxnSpPr>
        <p:spPr>
          <a:xfrm>
            <a:off x="969818" y="785091"/>
            <a:ext cx="1871855" cy="1084581"/>
          </a:xfrm>
          <a:prstGeom prst="straightConnector1">
            <a:avLst/>
          </a:prstGeom>
          <a:ln w="666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58FB8F8-F682-4977-BD31-7A0CD34EA215}"/>
              </a:ext>
            </a:extLst>
          </p:cNvPr>
          <p:cNvSpPr txBox="1"/>
          <p:nvPr/>
        </p:nvSpPr>
        <p:spPr>
          <a:xfrm>
            <a:off x="1111347" y="5323637"/>
            <a:ext cx="10410093" cy="923330"/>
          </a:xfrm>
          <a:prstGeom prst="rect">
            <a:avLst/>
          </a:prstGeom>
          <a:noFill/>
        </p:spPr>
        <p:txBody>
          <a:bodyPr wrap="square">
            <a:spAutoFit/>
          </a:bodyPr>
          <a:lstStyle/>
          <a:p>
            <a:pPr algn="just"/>
            <a:r>
              <a:rPr lang="en-AU" sz="1800" dirty="0">
                <a:latin typeface="Abadi Extra Light" panose="020B0204020104020204" pitchFamily="34" charset="0"/>
              </a:rPr>
              <a:t>When land is cleared or overgrazed, it becomes vulnerable to erosion by wind and water. The nutrient-rich soil is either washed or blown away, reducing the quality and quantity of crop yields. Dust storms result and sediment is transported to rivers, where it can smother marine species.</a:t>
            </a:r>
          </a:p>
        </p:txBody>
      </p:sp>
    </p:spTree>
    <p:extLst>
      <p:ext uri="{BB962C8B-B14F-4D97-AF65-F5344CB8AC3E}">
        <p14:creationId xmlns:p14="http://schemas.microsoft.com/office/powerpoint/2010/main" val="440757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0E02CC-442D-427F-B00A-B4B830852C91}"/>
              </a:ext>
            </a:extLst>
          </p:cNvPr>
          <p:cNvPicPr>
            <a:picLocks noChangeAspect="1"/>
          </p:cNvPicPr>
          <p:nvPr/>
        </p:nvPicPr>
        <p:blipFill>
          <a:blip r:embed="rId2"/>
          <a:stretch>
            <a:fillRect/>
          </a:stretch>
        </p:blipFill>
        <p:spPr>
          <a:xfrm>
            <a:off x="2944736" y="1052134"/>
            <a:ext cx="6302528" cy="4096642"/>
          </a:xfrm>
          <a:prstGeom prst="rect">
            <a:avLst/>
          </a:prstGeom>
          <a:ln w="38100">
            <a:solidFill>
              <a:schemeClr val="accent2">
                <a:lumMod val="75000"/>
              </a:schemeClr>
            </a:solidFill>
          </a:ln>
        </p:spPr>
      </p:pic>
      <p:sp>
        <p:nvSpPr>
          <p:cNvPr id="3" name="Title 1">
            <a:extLst>
              <a:ext uri="{FF2B5EF4-FFF2-40B4-BE49-F238E27FC236}">
                <a16:creationId xmlns:a16="http://schemas.microsoft.com/office/drawing/2014/main" id="{C5B2443C-952B-417D-8C04-D1247DEE992A}"/>
              </a:ext>
            </a:extLst>
          </p:cNvPr>
          <p:cNvSpPr txBox="1">
            <a:spLocks/>
          </p:cNvSpPr>
          <p:nvPr/>
        </p:nvSpPr>
        <p:spPr>
          <a:xfrm>
            <a:off x="2944736" y="415608"/>
            <a:ext cx="6302528" cy="101269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4000" b="1" dirty="0">
                <a:latin typeface="Abadi Extra Light" panose="020B0204020104020204" pitchFamily="34" charset="0"/>
              </a:rPr>
              <a:t> b. </a:t>
            </a:r>
            <a:r>
              <a:rPr lang="en-AU" sz="4000" b="1" dirty="0"/>
              <a:t>Introduced animal species</a:t>
            </a:r>
            <a:r>
              <a:rPr lang="en-AU" sz="4000" b="1" dirty="0">
                <a:latin typeface="Abadi Extra Light" panose="020B0204020104020204" pitchFamily="34" charset="0"/>
              </a:rPr>
              <a:t> </a:t>
            </a:r>
          </a:p>
        </p:txBody>
      </p:sp>
      <p:cxnSp>
        <p:nvCxnSpPr>
          <p:cNvPr id="5" name="Straight Arrow Connector 4">
            <a:extLst>
              <a:ext uri="{FF2B5EF4-FFF2-40B4-BE49-F238E27FC236}">
                <a16:creationId xmlns:a16="http://schemas.microsoft.com/office/drawing/2014/main" id="{FC9015F1-7140-449E-B222-970FAE4B560F}"/>
              </a:ext>
            </a:extLst>
          </p:cNvPr>
          <p:cNvCxnSpPr>
            <a:cxnSpLocks/>
          </p:cNvCxnSpPr>
          <p:nvPr/>
        </p:nvCxnSpPr>
        <p:spPr>
          <a:xfrm flipV="1">
            <a:off x="1519310" y="4435059"/>
            <a:ext cx="2429270" cy="333888"/>
          </a:xfrm>
          <a:prstGeom prst="straightConnector1">
            <a:avLst/>
          </a:prstGeom>
          <a:ln w="666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 name="Subtitle 2">
            <a:extLst>
              <a:ext uri="{FF2B5EF4-FFF2-40B4-BE49-F238E27FC236}">
                <a16:creationId xmlns:a16="http://schemas.microsoft.com/office/drawing/2014/main" id="{472FB7BD-1E77-449E-8363-ED1334E53CA2}"/>
              </a:ext>
            </a:extLst>
          </p:cNvPr>
          <p:cNvSpPr txBox="1">
            <a:spLocks/>
          </p:cNvSpPr>
          <p:nvPr/>
        </p:nvSpPr>
        <p:spPr>
          <a:xfrm>
            <a:off x="970671" y="5278955"/>
            <a:ext cx="10607040" cy="101269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AU" sz="2000" dirty="0">
                <a:latin typeface="Abadi Extra Light" panose="020B0204020104020204" pitchFamily="34" charset="0"/>
              </a:rPr>
              <a:t>Introduced species such as rabbits eat grass, shrubs and young trees (saplings) down to the soil, thus exposing it to erosion. Their burrows increase erosion as they destabilise the soil. Rabbits also compete with native animals for food and burrows.</a:t>
            </a:r>
          </a:p>
        </p:txBody>
      </p:sp>
    </p:spTree>
    <p:extLst>
      <p:ext uri="{BB962C8B-B14F-4D97-AF65-F5344CB8AC3E}">
        <p14:creationId xmlns:p14="http://schemas.microsoft.com/office/powerpoint/2010/main" val="472154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0E02CC-442D-427F-B00A-B4B830852C91}"/>
              </a:ext>
            </a:extLst>
          </p:cNvPr>
          <p:cNvPicPr>
            <a:picLocks noChangeAspect="1"/>
          </p:cNvPicPr>
          <p:nvPr/>
        </p:nvPicPr>
        <p:blipFill>
          <a:blip r:embed="rId2"/>
          <a:stretch>
            <a:fillRect/>
          </a:stretch>
        </p:blipFill>
        <p:spPr>
          <a:xfrm>
            <a:off x="2944736" y="1052134"/>
            <a:ext cx="6302528" cy="4096642"/>
          </a:xfrm>
          <a:prstGeom prst="rect">
            <a:avLst/>
          </a:prstGeom>
          <a:ln w="38100">
            <a:solidFill>
              <a:schemeClr val="accent2">
                <a:lumMod val="75000"/>
              </a:schemeClr>
            </a:solidFill>
          </a:ln>
        </p:spPr>
      </p:pic>
      <p:sp>
        <p:nvSpPr>
          <p:cNvPr id="3" name="Title 1">
            <a:extLst>
              <a:ext uri="{FF2B5EF4-FFF2-40B4-BE49-F238E27FC236}">
                <a16:creationId xmlns:a16="http://schemas.microsoft.com/office/drawing/2014/main" id="{C5B2443C-952B-417D-8C04-D1247DEE992A}"/>
              </a:ext>
            </a:extLst>
          </p:cNvPr>
          <p:cNvSpPr txBox="1">
            <a:spLocks/>
          </p:cNvSpPr>
          <p:nvPr/>
        </p:nvSpPr>
        <p:spPr>
          <a:xfrm>
            <a:off x="4516323" y="292634"/>
            <a:ext cx="3159354" cy="101269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4800" b="1" dirty="0">
                <a:latin typeface="Abadi Extra Light" panose="020B0204020104020204" pitchFamily="34" charset="0"/>
              </a:rPr>
              <a:t>c. Tourism  </a:t>
            </a:r>
          </a:p>
        </p:txBody>
      </p:sp>
      <p:cxnSp>
        <p:nvCxnSpPr>
          <p:cNvPr id="5" name="Straight Arrow Connector 4">
            <a:extLst>
              <a:ext uri="{FF2B5EF4-FFF2-40B4-BE49-F238E27FC236}">
                <a16:creationId xmlns:a16="http://schemas.microsoft.com/office/drawing/2014/main" id="{FC9015F1-7140-449E-B222-970FAE4B560F}"/>
              </a:ext>
            </a:extLst>
          </p:cNvPr>
          <p:cNvCxnSpPr>
            <a:cxnSpLocks/>
          </p:cNvCxnSpPr>
          <p:nvPr/>
        </p:nvCxnSpPr>
        <p:spPr>
          <a:xfrm flipH="1" flipV="1">
            <a:off x="7287860" y="1305327"/>
            <a:ext cx="3530991" cy="1034395"/>
          </a:xfrm>
          <a:prstGeom prst="straightConnector1">
            <a:avLst/>
          </a:prstGeom>
          <a:ln w="666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Subtitle 2">
            <a:extLst>
              <a:ext uri="{FF2B5EF4-FFF2-40B4-BE49-F238E27FC236}">
                <a16:creationId xmlns:a16="http://schemas.microsoft.com/office/drawing/2014/main" id="{D61B515A-295B-490C-9429-BF3B77FE777F}"/>
              </a:ext>
            </a:extLst>
          </p:cNvPr>
          <p:cNvSpPr txBox="1">
            <a:spLocks/>
          </p:cNvSpPr>
          <p:nvPr/>
        </p:nvSpPr>
        <p:spPr>
          <a:xfrm>
            <a:off x="1659988" y="5292535"/>
            <a:ext cx="9355015" cy="1272831"/>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400" dirty="0">
                <a:latin typeface="Abadi Extra Light" panose="020B0204020104020204" pitchFamily="34" charset="0"/>
              </a:rPr>
              <a:t>Tourism encourages the clearing of sand dunes for high-density housing,  and mountain slopes for ski runs, leaving the surface exposed to erosion.</a:t>
            </a:r>
          </a:p>
        </p:txBody>
      </p:sp>
    </p:spTree>
    <p:extLst>
      <p:ext uri="{BB962C8B-B14F-4D97-AF65-F5344CB8AC3E}">
        <p14:creationId xmlns:p14="http://schemas.microsoft.com/office/powerpoint/2010/main" val="183596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7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0E02CC-442D-427F-B00A-B4B830852C91}"/>
              </a:ext>
            </a:extLst>
          </p:cNvPr>
          <p:cNvPicPr>
            <a:picLocks noChangeAspect="1"/>
          </p:cNvPicPr>
          <p:nvPr/>
        </p:nvPicPr>
        <p:blipFill>
          <a:blip r:embed="rId2"/>
          <a:stretch>
            <a:fillRect/>
          </a:stretch>
        </p:blipFill>
        <p:spPr>
          <a:xfrm>
            <a:off x="2944736" y="1052134"/>
            <a:ext cx="6302528" cy="4096642"/>
          </a:xfrm>
          <a:prstGeom prst="rect">
            <a:avLst/>
          </a:prstGeom>
          <a:ln w="38100">
            <a:solidFill>
              <a:schemeClr val="accent2">
                <a:lumMod val="75000"/>
              </a:schemeClr>
            </a:solidFill>
          </a:ln>
        </p:spPr>
      </p:pic>
      <p:sp>
        <p:nvSpPr>
          <p:cNvPr id="3" name="Title 1">
            <a:extLst>
              <a:ext uri="{FF2B5EF4-FFF2-40B4-BE49-F238E27FC236}">
                <a16:creationId xmlns:a16="http://schemas.microsoft.com/office/drawing/2014/main" id="{C5B2443C-952B-417D-8C04-D1247DEE992A}"/>
              </a:ext>
            </a:extLst>
          </p:cNvPr>
          <p:cNvSpPr txBox="1">
            <a:spLocks/>
          </p:cNvSpPr>
          <p:nvPr/>
        </p:nvSpPr>
        <p:spPr>
          <a:xfrm>
            <a:off x="3938955" y="292634"/>
            <a:ext cx="3784208" cy="101269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5000" b="1" dirty="0">
                <a:latin typeface="Abadi Extra Light" panose="020B0204020104020204" pitchFamily="34" charset="0"/>
              </a:rPr>
              <a:t>d. Overgrazing</a:t>
            </a:r>
          </a:p>
        </p:txBody>
      </p:sp>
      <p:cxnSp>
        <p:nvCxnSpPr>
          <p:cNvPr id="5" name="Straight Arrow Connector 4">
            <a:extLst>
              <a:ext uri="{FF2B5EF4-FFF2-40B4-BE49-F238E27FC236}">
                <a16:creationId xmlns:a16="http://schemas.microsoft.com/office/drawing/2014/main" id="{FC9015F1-7140-449E-B222-970FAE4B560F}"/>
              </a:ext>
            </a:extLst>
          </p:cNvPr>
          <p:cNvCxnSpPr>
            <a:cxnSpLocks/>
          </p:cNvCxnSpPr>
          <p:nvPr/>
        </p:nvCxnSpPr>
        <p:spPr>
          <a:xfrm flipH="1">
            <a:off x="7411431" y="2796326"/>
            <a:ext cx="2886120" cy="1023228"/>
          </a:xfrm>
          <a:prstGeom prst="straightConnector1">
            <a:avLst/>
          </a:prstGeom>
          <a:ln w="666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Subtitle 2">
            <a:extLst>
              <a:ext uri="{FF2B5EF4-FFF2-40B4-BE49-F238E27FC236}">
                <a16:creationId xmlns:a16="http://schemas.microsoft.com/office/drawing/2014/main" id="{F429B9F7-728B-4E22-A77C-A99A3FE6268E}"/>
              </a:ext>
            </a:extLst>
          </p:cNvPr>
          <p:cNvSpPr txBox="1">
            <a:spLocks/>
          </p:cNvSpPr>
          <p:nvPr/>
        </p:nvSpPr>
        <p:spPr>
          <a:xfrm>
            <a:off x="1280161" y="5292535"/>
            <a:ext cx="9777046" cy="1272831"/>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AU" sz="2400" dirty="0">
                <a:latin typeface="Abadi Extra Light" panose="020B0204020104020204" pitchFamily="34" charset="0"/>
              </a:rPr>
              <a:t>Overgrazing leads to nutrient –rich soil being washed away. Animals with hard hoofs such as sheep and cattle trample vegetation and compact the soil. This leads to increased run off after rain. </a:t>
            </a:r>
          </a:p>
        </p:txBody>
      </p:sp>
    </p:spTree>
    <p:extLst>
      <p:ext uri="{BB962C8B-B14F-4D97-AF65-F5344CB8AC3E}">
        <p14:creationId xmlns:p14="http://schemas.microsoft.com/office/powerpoint/2010/main" val="1737438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7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0E02CC-442D-427F-B00A-B4B830852C91}"/>
              </a:ext>
            </a:extLst>
          </p:cNvPr>
          <p:cNvPicPr>
            <a:picLocks noChangeAspect="1"/>
          </p:cNvPicPr>
          <p:nvPr/>
        </p:nvPicPr>
        <p:blipFill>
          <a:blip r:embed="rId2"/>
          <a:stretch>
            <a:fillRect/>
          </a:stretch>
        </p:blipFill>
        <p:spPr>
          <a:xfrm>
            <a:off x="2944736" y="1052134"/>
            <a:ext cx="6302528" cy="4096642"/>
          </a:xfrm>
          <a:prstGeom prst="rect">
            <a:avLst/>
          </a:prstGeom>
          <a:ln w="38100">
            <a:solidFill>
              <a:schemeClr val="accent2">
                <a:lumMod val="75000"/>
              </a:schemeClr>
            </a:solidFill>
          </a:ln>
        </p:spPr>
      </p:pic>
      <p:sp>
        <p:nvSpPr>
          <p:cNvPr id="3" name="Title 1">
            <a:extLst>
              <a:ext uri="{FF2B5EF4-FFF2-40B4-BE49-F238E27FC236}">
                <a16:creationId xmlns:a16="http://schemas.microsoft.com/office/drawing/2014/main" id="{C5B2443C-952B-417D-8C04-D1247DEE992A}"/>
              </a:ext>
            </a:extLst>
          </p:cNvPr>
          <p:cNvSpPr txBox="1">
            <a:spLocks/>
          </p:cNvSpPr>
          <p:nvPr/>
        </p:nvSpPr>
        <p:spPr>
          <a:xfrm>
            <a:off x="3636497" y="292634"/>
            <a:ext cx="4600136" cy="101269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5000" b="1" dirty="0">
                <a:latin typeface="Abadi Extra Light" panose="020B0204020104020204" pitchFamily="34" charset="0"/>
              </a:rPr>
              <a:t>e. Climate Change </a:t>
            </a:r>
          </a:p>
        </p:txBody>
      </p:sp>
      <p:cxnSp>
        <p:nvCxnSpPr>
          <p:cNvPr id="5" name="Straight Arrow Connector 4">
            <a:extLst>
              <a:ext uri="{FF2B5EF4-FFF2-40B4-BE49-F238E27FC236}">
                <a16:creationId xmlns:a16="http://schemas.microsoft.com/office/drawing/2014/main" id="{FC9015F1-7140-449E-B222-970FAE4B560F}"/>
              </a:ext>
            </a:extLst>
          </p:cNvPr>
          <p:cNvCxnSpPr>
            <a:cxnSpLocks/>
          </p:cNvCxnSpPr>
          <p:nvPr/>
        </p:nvCxnSpPr>
        <p:spPr>
          <a:xfrm flipH="1" flipV="1">
            <a:off x="8070413" y="1417869"/>
            <a:ext cx="3394756" cy="840928"/>
          </a:xfrm>
          <a:prstGeom prst="straightConnector1">
            <a:avLst/>
          </a:prstGeom>
          <a:ln w="666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Subtitle 2">
            <a:extLst>
              <a:ext uri="{FF2B5EF4-FFF2-40B4-BE49-F238E27FC236}">
                <a16:creationId xmlns:a16="http://schemas.microsoft.com/office/drawing/2014/main" id="{A97AA3CC-58C4-43C1-B61D-3BC0525287B9}"/>
              </a:ext>
            </a:extLst>
          </p:cNvPr>
          <p:cNvSpPr txBox="1">
            <a:spLocks/>
          </p:cNvSpPr>
          <p:nvPr/>
        </p:nvSpPr>
        <p:spPr>
          <a:xfrm>
            <a:off x="815926" y="5418728"/>
            <a:ext cx="10241279" cy="1280582"/>
          </a:xfrm>
          <a:prstGeom prst="rect">
            <a:avLst/>
          </a:prstGeom>
        </p:spPr>
        <p:txBody>
          <a:bodyPr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200" dirty="0">
                <a:latin typeface="Abadi Extra Light" panose="020B0204020104020204" pitchFamily="34" charset="0"/>
              </a:rPr>
              <a:t>Climate change will affect land degradation in the future. Higher sea levels will flood low-lying coastal areas. Expanding cities, removal of vegetation and use of concrete reduces the ability of the land to absorb moisture. This not only increases erosion, but can reduce the amount of rainfall in an area.</a:t>
            </a:r>
          </a:p>
        </p:txBody>
      </p:sp>
    </p:spTree>
    <p:extLst>
      <p:ext uri="{BB962C8B-B14F-4D97-AF65-F5344CB8AC3E}">
        <p14:creationId xmlns:p14="http://schemas.microsoft.com/office/powerpoint/2010/main" val="2986514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0E02CC-442D-427F-B00A-B4B830852C91}"/>
              </a:ext>
            </a:extLst>
          </p:cNvPr>
          <p:cNvPicPr>
            <a:picLocks noChangeAspect="1"/>
          </p:cNvPicPr>
          <p:nvPr/>
        </p:nvPicPr>
        <p:blipFill>
          <a:blip r:embed="rId2"/>
          <a:stretch>
            <a:fillRect/>
          </a:stretch>
        </p:blipFill>
        <p:spPr>
          <a:xfrm>
            <a:off x="2944736" y="1052134"/>
            <a:ext cx="6302528" cy="4096642"/>
          </a:xfrm>
          <a:prstGeom prst="rect">
            <a:avLst/>
          </a:prstGeom>
          <a:ln w="38100">
            <a:solidFill>
              <a:schemeClr val="accent2">
                <a:lumMod val="75000"/>
              </a:schemeClr>
            </a:solidFill>
          </a:ln>
        </p:spPr>
      </p:pic>
      <p:sp>
        <p:nvSpPr>
          <p:cNvPr id="3" name="Title 1">
            <a:extLst>
              <a:ext uri="{FF2B5EF4-FFF2-40B4-BE49-F238E27FC236}">
                <a16:creationId xmlns:a16="http://schemas.microsoft.com/office/drawing/2014/main" id="{C5B2443C-952B-417D-8C04-D1247DEE992A}"/>
              </a:ext>
            </a:extLst>
          </p:cNvPr>
          <p:cNvSpPr txBox="1">
            <a:spLocks/>
          </p:cNvSpPr>
          <p:nvPr/>
        </p:nvSpPr>
        <p:spPr>
          <a:xfrm>
            <a:off x="4315916" y="322408"/>
            <a:ext cx="3560165" cy="101269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4800" b="1" dirty="0">
                <a:latin typeface="Abadi Extra Light" panose="020B0204020104020204" pitchFamily="34" charset="0"/>
              </a:rPr>
              <a:t>f. Urban living </a:t>
            </a:r>
          </a:p>
        </p:txBody>
      </p:sp>
      <p:cxnSp>
        <p:nvCxnSpPr>
          <p:cNvPr id="5" name="Straight Arrow Connector 4">
            <a:extLst>
              <a:ext uri="{FF2B5EF4-FFF2-40B4-BE49-F238E27FC236}">
                <a16:creationId xmlns:a16="http://schemas.microsoft.com/office/drawing/2014/main" id="{FC9015F1-7140-449E-B222-970FAE4B560F}"/>
              </a:ext>
            </a:extLst>
          </p:cNvPr>
          <p:cNvCxnSpPr>
            <a:cxnSpLocks/>
          </p:cNvCxnSpPr>
          <p:nvPr/>
        </p:nvCxnSpPr>
        <p:spPr>
          <a:xfrm flipH="1" flipV="1">
            <a:off x="8351767" y="2535922"/>
            <a:ext cx="2621830" cy="446429"/>
          </a:xfrm>
          <a:prstGeom prst="straightConnector1">
            <a:avLst/>
          </a:prstGeom>
          <a:ln w="666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Subtitle 2">
            <a:extLst>
              <a:ext uri="{FF2B5EF4-FFF2-40B4-BE49-F238E27FC236}">
                <a16:creationId xmlns:a16="http://schemas.microsoft.com/office/drawing/2014/main" id="{EA5DC8DB-DBE7-4554-AC73-39733A40C6D3}"/>
              </a:ext>
            </a:extLst>
          </p:cNvPr>
          <p:cNvSpPr txBox="1">
            <a:spLocks/>
          </p:cNvSpPr>
          <p:nvPr/>
        </p:nvSpPr>
        <p:spPr>
          <a:xfrm>
            <a:off x="876886" y="5278955"/>
            <a:ext cx="10438227" cy="1012694"/>
          </a:xfrm>
          <a:prstGeom prst="rect">
            <a:avLst/>
          </a:prstGeom>
        </p:spPr>
        <p:txBody>
          <a:bodyPr anchor="ct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AU" sz="2200" dirty="0">
                <a:solidFill>
                  <a:schemeClr val="tx2"/>
                </a:solidFill>
                <a:latin typeface="Abadi Extra Light" panose="020B0204020104020204" pitchFamily="34" charset="0"/>
              </a:rPr>
              <a:t>Urban communities produce large quantities of waste, which is deposited in landfills. Much of the rubbish remains toxic or, in the case of plastic bags, takes hundreds of years to break down. Liquid and solid waste seeps into groundwater and runs off into rivers and eventually into the sea, killing marine species.</a:t>
            </a:r>
          </a:p>
        </p:txBody>
      </p:sp>
    </p:spTree>
    <p:extLst>
      <p:ext uri="{BB962C8B-B14F-4D97-AF65-F5344CB8AC3E}">
        <p14:creationId xmlns:p14="http://schemas.microsoft.com/office/powerpoint/2010/main" val="235092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606</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Abadi</vt:lpstr>
      <vt:lpstr>Abadi Extra Light</vt:lpstr>
      <vt:lpstr>Arial</vt:lpstr>
      <vt:lpstr>Calibri</vt:lpstr>
      <vt:lpstr>Calibri Light</vt:lpstr>
      <vt:lpstr>Office Theme</vt:lpstr>
      <vt:lpstr>PowerPoint Presentation</vt:lpstr>
      <vt:lpstr>Glossary: </vt:lpstr>
      <vt:lpstr>What causes land degradation?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causes land degradation?</dc:title>
  <dc:creator>Denise Cooke</dc:creator>
  <cp:lastModifiedBy>LACHMAN Sarah [Narrogin Senior High School]</cp:lastModifiedBy>
  <cp:revision>18</cp:revision>
  <dcterms:created xsi:type="dcterms:W3CDTF">2022-08-09T00:00:17Z</dcterms:created>
  <dcterms:modified xsi:type="dcterms:W3CDTF">2024-02-15T02:08:49Z</dcterms:modified>
</cp:coreProperties>
</file>