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71" r:id="rId5"/>
    <p:sldId id="264" r:id="rId6"/>
    <p:sldId id="274" r:id="rId7"/>
    <p:sldId id="275" r:id="rId8"/>
    <p:sldId id="276" r:id="rId9"/>
    <p:sldId id="277" r:id="rId10"/>
    <p:sldId id="278" r:id="rId11"/>
    <p:sldId id="279" r:id="rId12"/>
    <p:sldId id="280" r:id="rId13"/>
    <p:sldId id="281"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C8D2CFC-7FBC-4F2C-9DC1-147E5996F45C}" type="datetimeFigureOut">
              <a:rPr lang="en-AU" smtClean="0"/>
              <a:t>22/05/2017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039191-7186-41D5-875C-93DC919074DA}" type="slidenum">
              <a:rPr lang="en-AU" smtClean="0"/>
              <a:t>‹#›</a:t>
            </a:fld>
            <a:endParaRPr lang="en-AU"/>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D2CFC-7FBC-4F2C-9DC1-147E5996F45C}" type="datetimeFigureOut">
              <a:rPr lang="en-AU" smtClean="0"/>
              <a:t>22/05/2017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D2CFC-7FBC-4F2C-9DC1-147E5996F45C}" type="datetimeFigureOut">
              <a:rPr lang="en-AU" smtClean="0"/>
              <a:t>22/05/2017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C8D2CFC-7FBC-4F2C-9DC1-147E5996F45C}" type="datetimeFigureOut">
              <a:rPr lang="en-AU" smtClean="0"/>
              <a:t>22/05/2017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039191-7186-41D5-875C-93DC919074DA}" type="slidenum">
              <a:rPr lang="en-AU" smtClean="0"/>
              <a:t>‹#›</a:t>
            </a:fld>
            <a:endParaRPr lang="en-AU"/>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D2CFC-7FBC-4F2C-9DC1-147E5996F45C}" type="datetimeFigureOut">
              <a:rPr lang="en-AU" smtClean="0"/>
              <a:t>22/05/2017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C8D2CFC-7FBC-4F2C-9DC1-147E5996F45C}" type="datetimeFigureOut">
              <a:rPr lang="en-AU" smtClean="0"/>
              <a:t>22/05/2017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C8D2CFC-7FBC-4F2C-9DC1-147E5996F45C}" type="datetimeFigureOut">
              <a:rPr lang="en-AU" smtClean="0"/>
              <a:t>22/05/2017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8D2CFC-7FBC-4F2C-9DC1-147E5996F45C}" type="datetimeFigureOut">
              <a:rPr lang="en-AU" smtClean="0"/>
              <a:t>22/05/2017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D2CFC-7FBC-4F2C-9DC1-147E5996F45C}" type="datetimeFigureOut">
              <a:rPr lang="en-AU" smtClean="0"/>
              <a:t>22/05/2017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D2CFC-7FBC-4F2C-9DC1-147E5996F45C}" type="datetimeFigureOut">
              <a:rPr lang="en-AU" smtClean="0"/>
              <a:t>22/05/2017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D2CFC-7FBC-4F2C-9DC1-147E5996F45C}" type="datetimeFigureOut">
              <a:rPr lang="en-AU" smtClean="0"/>
              <a:t>22/05/2017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C039191-7186-41D5-875C-93DC919074DA}"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C8D2CFC-7FBC-4F2C-9DC1-147E5996F45C}" type="datetimeFigureOut">
              <a:rPr lang="en-AU" smtClean="0"/>
              <a:t>22/05/2017</a:t>
            </a:fld>
            <a:endParaRPr lang="en-AU"/>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AU"/>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C039191-7186-41D5-875C-93DC919074DA}" type="slidenum">
              <a:rPr lang="en-AU" smtClean="0"/>
              <a:t>‹#›</a:t>
            </a:fld>
            <a:endParaRPr lang="en-AU"/>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youtube.com/watch?v=7177rk4Q00Y&amp;feature=youtu.be"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TZH-RXT-nD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AU" sz="4400" dirty="0"/>
              <a:t>6</a:t>
            </a:r>
            <a:r>
              <a:rPr lang="en-AU" sz="4400" dirty="0" smtClean="0"/>
              <a:t> Key Concepts </a:t>
            </a:r>
          </a:p>
        </p:txBody>
      </p:sp>
      <p:sp>
        <p:nvSpPr>
          <p:cNvPr id="2" name="Title 1"/>
          <p:cNvSpPr>
            <a:spLocks noGrp="1"/>
          </p:cNvSpPr>
          <p:nvPr>
            <p:ph type="ctrTitle"/>
          </p:nvPr>
        </p:nvSpPr>
        <p:spPr/>
        <p:txBody>
          <a:bodyPr/>
          <a:lstStyle/>
          <a:p>
            <a:r>
              <a:rPr lang="en-AU" dirty="0" smtClean="0"/>
              <a:t>Civics and Citizenship</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425"/>
            <a:ext cx="2254434" cy="2908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7246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LOBBY GROUPS ARE ALSO KNOWN AS INTEREST GROUPS AND PRESSUE GROUPS</a:t>
            </a:r>
            <a:endParaRPr lang="en-AU" b="1" dirty="0"/>
          </a:p>
        </p:txBody>
      </p:sp>
      <p:sp>
        <p:nvSpPr>
          <p:cNvPr id="3" name="Content Placeholder 2"/>
          <p:cNvSpPr>
            <a:spLocks noGrp="1"/>
          </p:cNvSpPr>
          <p:nvPr>
            <p:ph sz="quarter" idx="13"/>
          </p:nvPr>
        </p:nvSpPr>
        <p:spPr/>
        <p:txBody>
          <a:bodyPr>
            <a:normAutofit/>
          </a:bodyPr>
          <a:lstStyle/>
          <a:p>
            <a:r>
              <a:rPr lang="en-AU" sz="2800" dirty="0"/>
              <a:t>An </a:t>
            </a:r>
            <a:r>
              <a:rPr lang="en-AU" sz="2800" b="1" dirty="0"/>
              <a:t>interest</a:t>
            </a:r>
            <a:r>
              <a:rPr lang="en-AU" sz="2800" dirty="0"/>
              <a:t> (or pressure) </a:t>
            </a:r>
            <a:r>
              <a:rPr lang="en-AU" sz="2800" b="1" dirty="0"/>
              <a:t>group</a:t>
            </a:r>
            <a:r>
              <a:rPr lang="en-AU" sz="2800" dirty="0"/>
              <a:t> is a group of people or a formal organisation that seeks to protect the interests of its members or promote a particular cause. Interest groups aim to influence a particular government policy in a particular area. They are not necessarily interested in offering candidates for parliament but in influencing government policy.</a:t>
            </a:r>
          </a:p>
        </p:txBody>
      </p:sp>
    </p:spTree>
    <p:extLst>
      <p:ext uri="{BB962C8B-B14F-4D97-AF65-F5344CB8AC3E}">
        <p14:creationId xmlns:p14="http://schemas.microsoft.com/office/powerpoint/2010/main" val="868063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BRAINSTORM</a:t>
            </a:r>
            <a:endParaRPr lang="en-AU" b="1" dirty="0"/>
          </a:p>
        </p:txBody>
      </p:sp>
      <p:sp>
        <p:nvSpPr>
          <p:cNvPr id="3" name="Content Placeholder 2"/>
          <p:cNvSpPr>
            <a:spLocks noGrp="1"/>
          </p:cNvSpPr>
          <p:nvPr>
            <p:ph sz="quarter" idx="13"/>
          </p:nvPr>
        </p:nvSpPr>
        <p:spPr/>
        <p:txBody>
          <a:bodyPr/>
          <a:lstStyle/>
          <a:p>
            <a:r>
              <a:rPr lang="en-AU" dirty="0" smtClean="0"/>
              <a:t>CAN YOU THINK OF TWO GROUPS IN AUSTRALIA THAT SEEK TO CHANGE GOVERNMENT POLICY ON A CERTAIN ISSUE? </a:t>
            </a:r>
          </a:p>
          <a:p>
            <a:r>
              <a:rPr lang="en-AU" dirty="0" smtClean="0"/>
              <a:t>WRITE THEM DOWN  </a:t>
            </a:r>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2492896"/>
            <a:ext cx="3879874" cy="3879874"/>
          </a:xfrm>
          <a:prstGeom prst="rect">
            <a:avLst/>
          </a:prstGeom>
        </p:spPr>
      </p:pic>
    </p:spTree>
    <p:extLst>
      <p:ext uri="{BB962C8B-B14F-4D97-AF65-F5344CB8AC3E}">
        <p14:creationId xmlns:p14="http://schemas.microsoft.com/office/powerpoint/2010/main" val="2655897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773" y="2757487"/>
            <a:ext cx="3400425" cy="13430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6016" y="836712"/>
            <a:ext cx="3635896" cy="158235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980728"/>
            <a:ext cx="2845296" cy="160212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37449"/>
            <a:ext cx="2590800" cy="17240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4702" y="4321599"/>
            <a:ext cx="2610991" cy="1955723"/>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3508" y="2757487"/>
            <a:ext cx="3543300" cy="1285875"/>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78705" y="4301156"/>
            <a:ext cx="2892574" cy="1929408"/>
          </a:xfrm>
          <a:prstGeom prst="rect">
            <a:avLst/>
          </a:prstGeom>
        </p:spPr>
      </p:pic>
    </p:spTree>
    <p:extLst>
      <p:ext uri="{BB962C8B-B14F-4D97-AF65-F5344CB8AC3E}">
        <p14:creationId xmlns:p14="http://schemas.microsoft.com/office/powerpoint/2010/main" val="3513818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ROE 8 HIGHWAY PROTEST</a:t>
            </a:r>
            <a:endParaRPr lang="en-AU" dirty="0"/>
          </a:p>
        </p:txBody>
      </p:sp>
      <p:sp>
        <p:nvSpPr>
          <p:cNvPr id="3" name="Content Placeholder 2"/>
          <p:cNvSpPr>
            <a:spLocks noGrp="1"/>
          </p:cNvSpPr>
          <p:nvPr>
            <p:ph sz="quarter" idx="13"/>
          </p:nvPr>
        </p:nvSpPr>
        <p:spPr/>
        <p:txBody>
          <a:bodyPr/>
          <a:lstStyle/>
          <a:p>
            <a:pPr marL="0" indent="0">
              <a:buNone/>
            </a:pPr>
            <a:r>
              <a:rPr lang="en-AU" dirty="0" smtClean="0"/>
              <a:t>SAVE BEELIER WETLANDS </a:t>
            </a:r>
            <a:r>
              <a:rPr lang="en-AU" dirty="0"/>
              <a:t>GROUP        </a:t>
            </a:r>
            <a:r>
              <a:rPr lang="en-AU" dirty="0">
                <a:hlinkClick r:id="rId2"/>
              </a:rPr>
              <a:t>https://</a:t>
            </a:r>
            <a:r>
              <a:rPr lang="en-AU" dirty="0" smtClean="0">
                <a:hlinkClick r:id="rId2"/>
              </a:rPr>
              <a:t>www.youtube.com/watch?v=7177rk4Q00Y&amp;feature=youtu.be</a:t>
            </a:r>
            <a:endParaRPr lang="en-AU" dirty="0" smtClean="0"/>
          </a:p>
          <a:p>
            <a:pPr marL="0" indent="0">
              <a:buNone/>
            </a:pPr>
            <a:endParaRPr lang="en-AU"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065" y="2553453"/>
            <a:ext cx="4175658" cy="278307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7219" y="2553453"/>
            <a:ext cx="3923766" cy="2783076"/>
          </a:xfrm>
          <a:prstGeom prst="rect">
            <a:avLst/>
          </a:prstGeom>
        </p:spPr>
      </p:pic>
    </p:spTree>
    <p:extLst>
      <p:ext uri="{BB962C8B-B14F-4D97-AF65-F5344CB8AC3E}">
        <p14:creationId xmlns:p14="http://schemas.microsoft.com/office/powerpoint/2010/main" val="1318183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Save </a:t>
            </a:r>
            <a:r>
              <a:rPr lang="en-AU" dirty="0" err="1" smtClean="0"/>
              <a:t>beelier</a:t>
            </a:r>
            <a:r>
              <a:rPr lang="en-AU" dirty="0" smtClean="0"/>
              <a:t> </a:t>
            </a:r>
            <a:r>
              <a:rPr lang="en-AU" dirty="0" smtClean="0"/>
              <a:t>wetlands group!</a:t>
            </a:r>
            <a:endParaRPr lang="en-AU" dirty="0"/>
          </a:p>
        </p:txBody>
      </p:sp>
      <p:sp>
        <p:nvSpPr>
          <p:cNvPr id="3" name="Content Placeholder 2"/>
          <p:cNvSpPr>
            <a:spLocks noGrp="1"/>
          </p:cNvSpPr>
          <p:nvPr>
            <p:ph sz="quarter" idx="13"/>
          </p:nvPr>
        </p:nvSpPr>
        <p:spPr/>
        <p:txBody>
          <a:bodyPr/>
          <a:lstStyle/>
          <a:p>
            <a:r>
              <a:rPr lang="en-AU" dirty="0">
                <a:hlinkClick r:id="rId2"/>
              </a:rPr>
              <a:t>https://</a:t>
            </a:r>
            <a:r>
              <a:rPr lang="en-AU" dirty="0" smtClean="0">
                <a:hlinkClick r:id="rId2"/>
              </a:rPr>
              <a:t>www.youtube.com/watch?v=TZH-RXT-nDw</a:t>
            </a:r>
            <a:endParaRPr lang="en-AU" dirty="0" smtClean="0"/>
          </a:p>
          <a:p>
            <a:pPr marL="0" indent="0">
              <a:buNone/>
            </a:pPr>
            <a:endParaRPr lang="en-AU" dirty="0"/>
          </a:p>
          <a:p>
            <a:pPr>
              <a:buAutoNum type="arabicPeriod"/>
            </a:pPr>
            <a:r>
              <a:rPr lang="en-AU" sz="2000" dirty="0" smtClean="0"/>
              <a:t>What is the </a:t>
            </a:r>
            <a:r>
              <a:rPr lang="en-AU" sz="2000" dirty="0" smtClean="0"/>
              <a:t>aim of this group?</a:t>
            </a:r>
          </a:p>
          <a:p>
            <a:pPr>
              <a:buAutoNum type="arabicPeriod"/>
            </a:pPr>
            <a:r>
              <a:rPr lang="en-AU" sz="2000" dirty="0" smtClean="0"/>
              <a:t>What methods do they use to get their message across?</a:t>
            </a:r>
          </a:p>
          <a:p>
            <a:pPr>
              <a:buAutoNum type="arabicPeriod"/>
            </a:pPr>
            <a:r>
              <a:rPr lang="en-AU" sz="2000" dirty="0" smtClean="0"/>
              <a:t>How effective do you think they are?</a:t>
            </a:r>
            <a:endParaRPr lang="en-AU" sz="2000" dirty="0"/>
          </a:p>
        </p:txBody>
      </p:sp>
    </p:spTree>
    <p:extLst>
      <p:ext uri="{BB962C8B-B14F-4D97-AF65-F5344CB8AC3E}">
        <p14:creationId xmlns:p14="http://schemas.microsoft.com/office/powerpoint/2010/main" val="417557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six Key Concepts  </a:t>
            </a:r>
            <a:br>
              <a:rPr lang="en-AU" dirty="0" smtClean="0"/>
            </a:br>
            <a:r>
              <a:rPr lang="en-AU" dirty="0" smtClean="0"/>
              <a:t>Civics and Citizenship</a:t>
            </a:r>
            <a:endParaRPr lang="en-AU" dirty="0"/>
          </a:p>
        </p:txBody>
      </p:sp>
      <p:sp>
        <p:nvSpPr>
          <p:cNvPr id="3" name="Content Placeholder 2"/>
          <p:cNvSpPr>
            <a:spLocks noGrp="1"/>
          </p:cNvSpPr>
          <p:nvPr>
            <p:ph sz="quarter" idx="13"/>
          </p:nvPr>
        </p:nvSpPr>
        <p:spPr/>
        <p:txBody>
          <a:bodyPr/>
          <a:lstStyle/>
          <a:p>
            <a:pPr marL="514350" indent="-514350">
              <a:buFont typeface="+mj-lt"/>
              <a:buAutoNum type="arabicPeriod"/>
            </a:pPr>
            <a:r>
              <a:rPr lang="en-AU" sz="3200" dirty="0"/>
              <a:t>Westminster System</a:t>
            </a:r>
          </a:p>
          <a:p>
            <a:pPr marL="514350" indent="-514350">
              <a:buFont typeface="+mj-lt"/>
              <a:buAutoNum type="arabicPeriod"/>
            </a:pPr>
            <a:r>
              <a:rPr lang="en-AU" sz="3200" dirty="0" smtClean="0"/>
              <a:t>Democracy</a:t>
            </a:r>
            <a:endParaRPr lang="en-AU" sz="3200" dirty="0"/>
          </a:p>
          <a:p>
            <a:pPr marL="514350" indent="-514350">
              <a:buFont typeface="+mj-lt"/>
              <a:buAutoNum type="arabicPeriod"/>
            </a:pPr>
            <a:r>
              <a:rPr lang="en-AU" sz="3200" dirty="0"/>
              <a:t>Democratic Values</a:t>
            </a:r>
          </a:p>
          <a:p>
            <a:pPr marL="514350" indent="-514350">
              <a:buFont typeface="+mj-lt"/>
              <a:buAutoNum type="arabicPeriod"/>
            </a:pPr>
            <a:r>
              <a:rPr lang="en-AU" sz="3200" dirty="0"/>
              <a:t>Justice</a:t>
            </a:r>
          </a:p>
          <a:p>
            <a:pPr marL="514350" indent="-514350">
              <a:buFont typeface="+mj-lt"/>
              <a:buAutoNum type="arabicPeriod"/>
            </a:pPr>
            <a:r>
              <a:rPr lang="en-AU" sz="3200" dirty="0" smtClean="0"/>
              <a:t>Participation</a:t>
            </a:r>
          </a:p>
          <a:p>
            <a:pPr marL="514350" indent="-514350">
              <a:buFont typeface="+mj-lt"/>
              <a:buAutoNum type="arabicPeriod"/>
            </a:pPr>
            <a:r>
              <a:rPr lang="en-AU" sz="3200" dirty="0" smtClean="0"/>
              <a:t>Rights and Responsibilities</a:t>
            </a:r>
          </a:p>
          <a:p>
            <a:pPr marL="514350" indent="-514350">
              <a:buFont typeface="+mj-lt"/>
              <a:buAutoNum type="arabicPeriod"/>
            </a:pPr>
            <a:endParaRPr lang="en-AU" dirty="0" smtClean="0"/>
          </a:p>
          <a:p>
            <a:pPr marL="514350" indent="-514350">
              <a:buFont typeface="+mj-lt"/>
              <a:buAutoNum type="arabicPeriod"/>
            </a:pPr>
            <a:endParaRPr lang="en-AU" dirty="0"/>
          </a:p>
          <a:p>
            <a:endParaRPr lang="en-AU"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0"/>
            <a:ext cx="4222886" cy="3487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148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Westminster system</a:t>
            </a:r>
            <a:endParaRPr lang="en-AU" dirty="0"/>
          </a:p>
        </p:txBody>
      </p:sp>
      <p:sp>
        <p:nvSpPr>
          <p:cNvPr id="3" name="Content Placeholder 2"/>
          <p:cNvSpPr>
            <a:spLocks noGrp="1"/>
          </p:cNvSpPr>
          <p:nvPr>
            <p:ph sz="quarter" idx="13"/>
          </p:nvPr>
        </p:nvSpPr>
        <p:spPr/>
        <p:txBody>
          <a:bodyPr>
            <a:noAutofit/>
          </a:bodyPr>
          <a:lstStyle/>
          <a:p>
            <a:pPr marL="0" indent="0">
              <a:buNone/>
            </a:pPr>
            <a:r>
              <a:rPr lang="en-AU" sz="2000" u="sng" dirty="0"/>
              <a:t>A</a:t>
            </a:r>
            <a:r>
              <a:rPr lang="en-AU" sz="2000" u="sng" dirty="0" smtClean="0"/>
              <a:t> democratic system of government modelled from the United Kingdom (Palace of Westminster seat of British Parliament). </a:t>
            </a:r>
          </a:p>
          <a:p>
            <a:pPr marL="0" indent="0">
              <a:buNone/>
            </a:pPr>
            <a:r>
              <a:rPr lang="en-AU" sz="2000" u="sng" dirty="0" smtClean="0"/>
              <a:t>Features of </a:t>
            </a:r>
            <a:r>
              <a:rPr lang="en-AU" sz="2000" u="sng" dirty="0"/>
              <a:t>the Westminster </a:t>
            </a:r>
            <a:r>
              <a:rPr lang="en-AU" sz="2000" u="sng" dirty="0" smtClean="0"/>
              <a:t>system:</a:t>
            </a:r>
          </a:p>
          <a:p>
            <a:pPr>
              <a:buFont typeface="+mj-lt"/>
              <a:buAutoNum type="arabicPeriod"/>
            </a:pPr>
            <a:r>
              <a:rPr lang="en-AU" sz="2000" dirty="0" smtClean="0"/>
              <a:t>Executive branch – made up of members of the legislature</a:t>
            </a:r>
          </a:p>
          <a:p>
            <a:pPr>
              <a:buFont typeface="+mj-lt"/>
              <a:buAutoNum type="arabicPeriod"/>
            </a:pPr>
            <a:r>
              <a:rPr lang="en-AU" sz="2000" dirty="0" smtClean="0"/>
              <a:t>Opposition parties</a:t>
            </a:r>
          </a:p>
          <a:p>
            <a:pPr>
              <a:buFont typeface="+mj-lt"/>
              <a:buAutoNum type="arabicPeriod"/>
            </a:pPr>
            <a:r>
              <a:rPr lang="en-AU" sz="2000" dirty="0" smtClean="0"/>
              <a:t>Bicameral or Unicameral legislature</a:t>
            </a:r>
            <a:endParaRPr lang="en-AU" sz="2000" dirty="0"/>
          </a:p>
          <a:p>
            <a:pPr>
              <a:buFont typeface="+mj-lt"/>
              <a:buAutoNum type="arabicPeriod"/>
            </a:pPr>
            <a:r>
              <a:rPr lang="en-AU" sz="2000" dirty="0"/>
              <a:t>C</a:t>
            </a:r>
            <a:r>
              <a:rPr lang="en-AU" sz="2000" dirty="0" smtClean="0"/>
              <a:t>eremonial </a:t>
            </a:r>
            <a:r>
              <a:rPr lang="en-AU" sz="2000" dirty="0"/>
              <a:t>head of </a:t>
            </a:r>
            <a:r>
              <a:rPr lang="en-AU" sz="2000" dirty="0" smtClean="0"/>
              <a:t>state, different </a:t>
            </a:r>
            <a:r>
              <a:rPr lang="en-AU" sz="2000" dirty="0"/>
              <a:t>from the head of government </a:t>
            </a:r>
            <a:r>
              <a:rPr lang="en-AU" sz="2000" dirty="0" smtClean="0"/>
              <a:t>and who </a:t>
            </a:r>
            <a:r>
              <a:rPr lang="en-AU" sz="2000" dirty="0"/>
              <a:t>may possess </a:t>
            </a:r>
            <a:r>
              <a:rPr lang="en-AU" sz="2000" dirty="0" smtClean="0"/>
              <a:t>powers which are symbolic and not </a:t>
            </a:r>
            <a:r>
              <a:rPr lang="en-AU" sz="2000" dirty="0"/>
              <a:t>normally </a:t>
            </a:r>
            <a:r>
              <a:rPr lang="en-AU" sz="2000" dirty="0" smtClean="0"/>
              <a:t>exercised</a:t>
            </a:r>
            <a:endParaRPr lang="en-AU" sz="2000" dirty="0"/>
          </a:p>
        </p:txBody>
      </p:sp>
    </p:spTree>
    <p:extLst>
      <p:ext uri="{BB962C8B-B14F-4D97-AF65-F5344CB8AC3E}">
        <p14:creationId xmlns:p14="http://schemas.microsoft.com/office/powerpoint/2010/main" val="3613678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democracy</a:t>
            </a:r>
            <a:endParaRPr lang="en-AU" dirty="0"/>
          </a:p>
        </p:txBody>
      </p:sp>
      <p:sp>
        <p:nvSpPr>
          <p:cNvPr id="3" name="Content Placeholder 2"/>
          <p:cNvSpPr>
            <a:spLocks noGrp="1"/>
          </p:cNvSpPr>
          <p:nvPr>
            <p:ph sz="quarter" idx="13"/>
          </p:nvPr>
        </p:nvSpPr>
        <p:spPr>
          <a:xfrm>
            <a:off x="539552" y="1916832"/>
            <a:ext cx="7924800" cy="4114800"/>
          </a:xfrm>
        </p:spPr>
        <p:txBody>
          <a:bodyPr>
            <a:noAutofit/>
          </a:bodyPr>
          <a:lstStyle/>
          <a:p>
            <a:pPr marL="0" indent="0">
              <a:buNone/>
            </a:pPr>
            <a:r>
              <a:rPr lang="en-AU" sz="2400" dirty="0" smtClean="0"/>
              <a:t>The concept of democracy is about the acceptance of the will of the majority combined with the rule of law and particular freedoms. </a:t>
            </a:r>
          </a:p>
          <a:p>
            <a:r>
              <a:rPr lang="en-AU" sz="2400" dirty="0" smtClean="0"/>
              <a:t>Decision making within the local and wider community and the ideas of sovereignty and government restraint</a:t>
            </a:r>
          </a:p>
          <a:p>
            <a:r>
              <a:rPr lang="en-AU" sz="2400" dirty="0" smtClean="0"/>
              <a:t>Roles and responsibilities of the individual within society</a:t>
            </a:r>
          </a:p>
          <a:p>
            <a:r>
              <a:rPr lang="en-AU" sz="2400" dirty="0" smtClean="0"/>
              <a:t>The roles of the Commonwealth Constitution and its key elements</a:t>
            </a:r>
          </a:p>
          <a:p>
            <a:r>
              <a:rPr lang="en-AU" sz="2400" dirty="0" smtClean="0"/>
              <a:t>The political and legal institutions and their roles</a:t>
            </a:r>
            <a:endParaRPr lang="en-AU" sz="2400"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5091"/>
            <a:ext cx="3455987"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854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Democratic values</a:t>
            </a:r>
            <a:endParaRPr lang="en-AU" dirty="0"/>
          </a:p>
        </p:txBody>
      </p:sp>
      <p:sp>
        <p:nvSpPr>
          <p:cNvPr id="3" name="Content Placeholder 2"/>
          <p:cNvSpPr>
            <a:spLocks noGrp="1"/>
          </p:cNvSpPr>
          <p:nvPr>
            <p:ph sz="quarter" idx="13"/>
          </p:nvPr>
        </p:nvSpPr>
        <p:spPr>
          <a:xfrm>
            <a:off x="611560" y="2278891"/>
            <a:ext cx="7924800" cy="4114800"/>
          </a:xfrm>
        </p:spPr>
        <p:txBody>
          <a:bodyPr/>
          <a:lstStyle/>
          <a:p>
            <a:pPr marL="0" indent="0">
              <a:buNone/>
            </a:pPr>
            <a:endParaRPr lang="en-AU" sz="2000" dirty="0" smtClean="0"/>
          </a:p>
          <a:p>
            <a:pPr marL="0" indent="0">
              <a:buNone/>
            </a:pPr>
            <a:r>
              <a:rPr lang="en-AU" sz="2000" u="sng" dirty="0" smtClean="0"/>
              <a:t>The </a:t>
            </a:r>
            <a:r>
              <a:rPr lang="en-AU" sz="2000" u="sng" dirty="0"/>
              <a:t>Australian democracy has at its heart, the following core </a:t>
            </a:r>
            <a:r>
              <a:rPr lang="en-AU" sz="2000" b="1" u="sng" dirty="0" smtClean="0"/>
              <a:t>values</a:t>
            </a:r>
            <a:r>
              <a:rPr lang="en-AU" sz="2000" u="sng" dirty="0"/>
              <a:t>:</a:t>
            </a:r>
          </a:p>
          <a:p>
            <a:pPr>
              <a:buFont typeface="+mj-lt"/>
              <a:buAutoNum type="arabicPeriod"/>
            </a:pPr>
            <a:r>
              <a:rPr lang="en-AU" sz="2000" dirty="0"/>
              <a:t>F</a:t>
            </a:r>
            <a:r>
              <a:rPr lang="en-AU" sz="2000" dirty="0" smtClean="0"/>
              <a:t>reedom </a:t>
            </a:r>
            <a:r>
              <a:rPr lang="en-AU" sz="2000" dirty="0"/>
              <a:t>of election and being elected;</a:t>
            </a:r>
          </a:p>
          <a:p>
            <a:pPr>
              <a:buFont typeface="+mj-lt"/>
              <a:buAutoNum type="arabicPeriod"/>
            </a:pPr>
            <a:r>
              <a:rPr lang="en-AU" sz="2000" dirty="0"/>
              <a:t>F</a:t>
            </a:r>
            <a:r>
              <a:rPr lang="en-AU" sz="2000" dirty="0" smtClean="0"/>
              <a:t>reedom </a:t>
            </a:r>
            <a:r>
              <a:rPr lang="en-AU" sz="2000" dirty="0"/>
              <a:t>of assembly and political participation;</a:t>
            </a:r>
          </a:p>
          <a:p>
            <a:pPr>
              <a:buFont typeface="+mj-lt"/>
              <a:buAutoNum type="arabicPeriod"/>
            </a:pPr>
            <a:r>
              <a:rPr lang="en-AU" sz="2000" dirty="0"/>
              <a:t>F</a:t>
            </a:r>
            <a:r>
              <a:rPr lang="en-AU" sz="2000" dirty="0" smtClean="0"/>
              <a:t>reedom </a:t>
            </a:r>
            <a:r>
              <a:rPr lang="en-AU" sz="2000" dirty="0"/>
              <a:t>of speech, expression and religious belief;</a:t>
            </a:r>
          </a:p>
          <a:p>
            <a:pPr>
              <a:buFont typeface="+mj-lt"/>
              <a:buAutoNum type="arabicPeriod"/>
            </a:pPr>
            <a:r>
              <a:rPr lang="en-AU" sz="2000" dirty="0"/>
              <a:t>R</a:t>
            </a:r>
            <a:r>
              <a:rPr lang="en-AU" sz="2000" dirty="0" smtClean="0"/>
              <a:t>ule </a:t>
            </a:r>
            <a:r>
              <a:rPr lang="en-AU" sz="2000" dirty="0"/>
              <a:t>of law; </a:t>
            </a:r>
          </a:p>
          <a:p>
            <a:pPr>
              <a:buFont typeface="+mj-lt"/>
              <a:buAutoNum type="arabicPeriod"/>
            </a:pPr>
            <a:r>
              <a:rPr lang="en-AU" sz="2000" dirty="0"/>
              <a:t>H</a:t>
            </a:r>
            <a:r>
              <a:rPr lang="en-AU" sz="2000" dirty="0" smtClean="0"/>
              <a:t>uman </a:t>
            </a:r>
            <a:r>
              <a:rPr lang="en-AU" sz="2000" dirty="0"/>
              <a:t>rights.</a:t>
            </a:r>
          </a:p>
          <a:p>
            <a:endParaRPr lang="en-A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32656"/>
            <a:ext cx="3275856" cy="2256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007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Justice</a:t>
            </a:r>
            <a:endParaRPr lang="en-AU" dirty="0"/>
          </a:p>
        </p:txBody>
      </p:sp>
      <p:sp>
        <p:nvSpPr>
          <p:cNvPr id="3" name="Content Placeholder 2"/>
          <p:cNvSpPr>
            <a:spLocks noGrp="1"/>
          </p:cNvSpPr>
          <p:nvPr>
            <p:ph sz="quarter" idx="13"/>
          </p:nvPr>
        </p:nvSpPr>
        <p:spPr>
          <a:xfrm>
            <a:off x="609600" y="1600200"/>
            <a:ext cx="7924800" cy="1972816"/>
          </a:xfrm>
        </p:spPr>
        <p:txBody>
          <a:bodyPr>
            <a:noAutofit/>
          </a:bodyPr>
          <a:lstStyle/>
          <a:p>
            <a:pPr marL="457200" indent="-457200">
              <a:buAutoNum type="arabicPeriod"/>
            </a:pPr>
            <a:r>
              <a:rPr lang="en-AU" sz="2000" dirty="0" smtClean="0"/>
              <a:t>The rule of law and its application; the idea of equality before the law, the importance of judicial independence and objectivity leading to the law being perceived as fair.</a:t>
            </a:r>
          </a:p>
          <a:p>
            <a:pPr marL="457200" indent="-457200">
              <a:buAutoNum type="arabicPeriod"/>
            </a:pPr>
            <a:r>
              <a:rPr lang="en-AU" sz="2000" dirty="0" smtClean="0"/>
              <a:t>The processes of the courts and parliaments in Australia and the centrality of the rule of law </a:t>
            </a:r>
            <a:r>
              <a:rPr lang="en-AU" sz="2000" dirty="0" err="1" smtClean="0"/>
              <a:t>i.e</a:t>
            </a:r>
            <a:r>
              <a:rPr lang="en-AU" sz="2000" dirty="0" smtClean="0"/>
              <a:t> no one is above the law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501008"/>
            <a:ext cx="3186836" cy="2376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136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924800" cy="1143000"/>
          </a:xfrm>
        </p:spPr>
        <p:txBody>
          <a:bodyPr/>
          <a:lstStyle/>
          <a:p>
            <a:r>
              <a:rPr lang="en-AU" dirty="0" smtClean="0"/>
              <a:t>participation</a:t>
            </a:r>
            <a:endParaRPr lang="en-AU" dirty="0"/>
          </a:p>
        </p:txBody>
      </p:sp>
      <p:sp>
        <p:nvSpPr>
          <p:cNvPr id="3" name="Content Placeholder 2"/>
          <p:cNvSpPr>
            <a:spLocks noGrp="1"/>
          </p:cNvSpPr>
          <p:nvPr>
            <p:ph sz="quarter" idx="13"/>
          </p:nvPr>
        </p:nvSpPr>
        <p:spPr>
          <a:xfrm>
            <a:off x="539552" y="1268760"/>
            <a:ext cx="7924800" cy="4114800"/>
          </a:xfrm>
        </p:spPr>
        <p:txBody>
          <a:bodyPr>
            <a:normAutofit/>
          </a:bodyPr>
          <a:lstStyle/>
          <a:p>
            <a:pPr marL="0" indent="0">
              <a:buNone/>
            </a:pPr>
            <a:r>
              <a:rPr lang="en-AU" sz="2400" dirty="0" smtClean="0"/>
              <a:t>The concept of participation is about how an individual can be involved in the political and legal system as both a decision maker and as an agent of change in terms of being proactive and reactive. An understanding of the concept of participation is developed in the following ways:</a:t>
            </a:r>
          </a:p>
          <a:p>
            <a:r>
              <a:rPr lang="en-AU" sz="2400" dirty="0" smtClean="0"/>
              <a:t>The role and place of political parties, pressure groups and community groups within society</a:t>
            </a:r>
          </a:p>
          <a:p>
            <a:r>
              <a:rPr lang="en-AU" sz="2400" dirty="0" smtClean="0"/>
              <a:t>The electoral system and the conduct of elections in Australia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581128"/>
            <a:ext cx="2871902" cy="2156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201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Rights and responsibilities</a:t>
            </a:r>
            <a:endParaRPr lang="en-AU" dirty="0"/>
          </a:p>
        </p:txBody>
      </p:sp>
      <p:sp>
        <p:nvSpPr>
          <p:cNvPr id="3" name="Content Placeholder 2"/>
          <p:cNvSpPr>
            <a:spLocks noGrp="1"/>
          </p:cNvSpPr>
          <p:nvPr>
            <p:ph sz="quarter" idx="13"/>
          </p:nvPr>
        </p:nvSpPr>
        <p:spPr/>
        <p:txBody>
          <a:bodyPr>
            <a:noAutofit/>
          </a:bodyPr>
          <a:lstStyle/>
          <a:p>
            <a:r>
              <a:rPr lang="en-AU" sz="2000" dirty="0"/>
              <a:t>R</a:t>
            </a:r>
            <a:r>
              <a:rPr lang="en-AU" sz="2000" dirty="0" smtClean="0"/>
              <a:t>ights and freedoms an individual has within Australian society as well as the obligations of citizens, especially within the political and legal system. The various ways rights are protected in Australia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852936"/>
            <a:ext cx="2846610" cy="3552746"/>
          </a:xfrm>
          <a:prstGeom prst="rect">
            <a:avLst/>
          </a:prstGeom>
        </p:spPr>
      </p:pic>
    </p:spTree>
    <p:extLst>
      <p:ext uri="{BB962C8B-B14F-4D97-AF65-F5344CB8AC3E}">
        <p14:creationId xmlns:p14="http://schemas.microsoft.com/office/powerpoint/2010/main" val="3665285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3568" y="1556792"/>
            <a:ext cx="7772400" cy="1470025"/>
          </a:xfrm>
        </p:spPr>
        <p:txBody>
          <a:bodyPr/>
          <a:lstStyle/>
          <a:p>
            <a:r>
              <a:rPr lang="en-AU" b="1" dirty="0" smtClean="0"/>
              <a:t>Lobby groups in Australia</a:t>
            </a:r>
            <a:endParaRPr lang="en-AU"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212976"/>
            <a:ext cx="4153644" cy="2976778"/>
          </a:xfrm>
          <a:prstGeom prst="rect">
            <a:avLst/>
          </a:prstGeom>
        </p:spPr>
      </p:pic>
    </p:spTree>
    <p:extLst>
      <p:ext uri="{BB962C8B-B14F-4D97-AF65-F5344CB8AC3E}">
        <p14:creationId xmlns:p14="http://schemas.microsoft.com/office/powerpoint/2010/main" val="412252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235</TotalTime>
  <Words>504</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Horizon</vt:lpstr>
      <vt:lpstr>Civics and Citizenship</vt:lpstr>
      <vt:lpstr>six Key Concepts   Civics and Citizenship</vt:lpstr>
      <vt:lpstr>Westminster system</vt:lpstr>
      <vt:lpstr>democracy</vt:lpstr>
      <vt:lpstr>Democratic values</vt:lpstr>
      <vt:lpstr>Justice</vt:lpstr>
      <vt:lpstr>participation</vt:lpstr>
      <vt:lpstr>Rights and responsibilities</vt:lpstr>
      <vt:lpstr>Lobby groups in Australia</vt:lpstr>
      <vt:lpstr>LOBBY GROUPS ARE ALSO KNOWN AS INTEREST GROUPS AND PRESSUE GROUPS</vt:lpstr>
      <vt:lpstr>BRAINSTORM</vt:lpstr>
      <vt:lpstr>PowerPoint Presentation</vt:lpstr>
      <vt:lpstr>ROE 8 HIGHWAY PROTEST</vt:lpstr>
      <vt:lpstr>Save beelier wetlands group!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 and Citizenship</dc:title>
  <dc:creator>ALLENBY Rebecca</dc:creator>
  <cp:lastModifiedBy>GOODWIN Nina</cp:lastModifiedBy>
  <cp:revision>44</cp:revision>
  <dcterms:created xsi:type="dcterms:W3CDTF">2017-05-04T07:11:07Z</dcterms:created>
  <dcterms:modified xsi:type="dcterms:W3CDTF">2017-05-22T01:59:49Z</dcterms:modified>
</cp:coreProperties>
</file>