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96"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E63679C-BA11-481E-B89D-92FCD0FFCCC3}" type="datetimeFigureOut">
              <a:rPr lang="en-AU" smtClean="0"/>
              <a:t>19/11/2013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413012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E63679C-BA11-481E-B89D-92FCD0FFCCC3}" type="datetimeFigureOut">
              <a:rPr lang="en-AU" smtClean="0"/>
              <a:t>19/11/2013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44518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E63679C-BA11-481E-B89D-92FCD0FFCCC3}" type="datetimeFigureOut">
              <a:rPr lang="en-AU" smtClean="0"/>
              <a:t>19/11/2013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132252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E63679C-BA11-481E-B89D-92FCD0FFCCC3}" type="datetimeFigureOut">
              <a:rPr lang="en-AU" smtClean="0"/>
              <a:t>19/11/2013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278550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63679C-BA11-481E-B89D-92FCD0FFCCC3}" type="datetimeFigureOut">
              <a:rPr lang="en-AU" smtClean="0"/>
              <a:t>19/11/2013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339874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E63679C-BA11-481E-B89D-92FCD0FFCCC3}" type="datetimeFigureOut">
              <a:rPr lang="en-AU" smtClean="0"/>
              <a:t>19/11/2013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127506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E63679C-BA11-481E-B89D-92FCD0FFCCC3}" type="datetimeFigureOut">
              <a:rPr lang="en-AU" smtClean="0"/>
              <a:t>19/11/2013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191798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E63679C-BA11-481E-B89D-92FCD0FFCCC3}" type="datetimeFigureOut">
              <a:rPr lang="en-AU" smtClean="0"/>
              <a:t>19/11/2013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111625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3679C-BA11-481E-B89D-92FCD0FFCCC3}" type="datetimeFigureOut">
              <a:rPr lang="en-AU" smtClean="0"/>
              <a:t>19/11/2013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405065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3679C-BA11-481E-B89D-92FCD0FFCCC3}" type="datetimeFigureOut">
              <a:rPr lang="en-AU" smtClean="0"/>
              <a:t>19/11/2013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336122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3679C-BA11-481E-B89D-92FCD0FFCCC3}" type="datetimeFigureOut">
              <a:rPr lang="en-AU" smtClean="0"/>
              <a:t>19/11/2013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2B33D0-1D89-4FB0-A72C-F07C9679F1D4}" type="slidenum">
              <a:rPr lang="en-AU" smtClean="0"/>
              <a:t>‹#›</a:t>
            </a:fld>
            <a:endParaRPr lang="en-AU"/>
          </a:p>
        </p:txBody>
      </p:sp>
    </p:spTree>
    <p:extLst>
      <p:ext uri="{BB962C8B-B14F-4D97-AF65-F5344CB8AC3E}">
        <p14:creationId xmlns:p14="http://schemas.microsoft.com/office/powerpoint/2010/main" val="366252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63679C-BA11-481E-B89D-92FCD0FFCCC3}" type="datetimeFigureOut">
              <a:rPr lang="en-AU" smtClean="0"/>
              <a:t>19/11/2013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B33D0-1D89-4FB0-A72C-F07C9679F1D4}" type="slidenum">
              <a:rPr lang="en-AU" smtClean="0"/>
              <a:t>‹#›</a:t>
            </a:fld>
            <a:endParaRPr lang="en-AU"/>
          </a:p>
        </p:txBody>
      </p:sp>
    </p:spTree>
    <p:extLst>
      <p:ext uri="{BB962C8B-B14F-4D97-AF65-F5344CB8AC3E}">
        <p14:creationId xmlns:p14="http://schemas.microsoft.com/office/powerpoint/2010/main" val="856945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google.com.au/url?sa=i&amp;rct=j&amp;q=valley+formed+by+a+glacier&amp;source=images&amp;cd=&amp;docid=iRL9FC0FY-g76M&amp;tbnid=m2XY4Mfi1VlQPM:&amp;ved=0CAUQjRw&amp;url=http://library.thinkquest.org/3876/glaciers.html&amp;ei=6sZgUtjqOo_OkgWFu4HACg&amp;psig=AFQjCNFV1Hph0jm35VnR7xeEcugZjNWxnQ&amp;ust=138216046795108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Geology Mid Topic Test - Review</a:t>
            </a:r>
            <a:endParaRPr lang="en-AU" dirty="0"/>
          </a:p>
        </p:txBody>
      </p:sp>
      <p:sp>
        <p:nvSpPr>
          <p:cNvPr id="3" name="Subtitle 2"/>
          <p:cNvSpPr>
            <a:spLocks noGrp="1"/>
          </p:cNvSpPr>
          <p:nvPr>
            <p:ph type="subTitle" idx="1"/>
          </p:nvPr>
        </p:nvSpPr>
        <p:spPr/>
        <p:txBody>
          <a:bodyPr/>
          <a:lstStyle/>
          <a:p>
            <a:r>
              <a:rPr lang="en-AU" dirty="0" smtClean="0"/>
              <a:t>Year 8 Science</a:t>
            </a:r>
            <a:endParaRPr lang="en-AU" dirty="0"/>
          </a:p>
        </p:txBody>
      </p:sp>
    </p:spTree>
    <p:extLst>
      <p:ext uri="{BB962C8B-B14F-4D97-AF65-F5344CB8AC3E}">
        <p14:creationId xmlns:p14="http://schemas.microsoft.com/office/powerpoint/2010/main" val="118020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72816"/>
            <a:ext cx="8229600" cy="1143000"/>
          </a:xfrm>
        </p:spPr>
        <p:txBody>
          <a:bodyPr>
            <a:normAutofit fontScale="90000"/>
          </a:bodyPr>
          <a:lstStyle/>
          <a:p>
            <a:pPr algn="l"/>
            <a:r>
              <a:rPr lang="en-AU" dirty="0" smtClean="0"/>
              <a:t>(d) Nick </a:t>
            </a:r>
            <a:r>
              <a:rPr lang="en-AU" dirty="0"/>
              <a:t>found a rock that he recognised as a mudstone, and it had abundant fossil shells in it. Assess the limitations of (problems with) this key in light of </a:t>
            </a:r>
            <a:r>
              <a:rPr lang="en-AU" dirty="0" smtClean="0"/>
              <a:t>Nick’s </a:t>
            </a:r>
            <a:r>
              <a:rPr lang="en-AU" dirty="0"/>
              <a:t>discovery.				</a:t>
            </a:r>
          </a:p>
        </p:txBody>
      </p:sp>
      <p:sp>
        <p:nvSpPr>
          <p:cNvPr id="3" name="Content Placeholder 2"/>
          <p:cNvSpPr>
            <a:spLocks noGrp="1"/>
          </p:cNvSpPr>
          <p:nvPr>
            <p:ph idx="1"/>
          </p:nvPr>
        </p:nvSpPr>
        <p:spPr/>
        <p:txBody>
          <a:bodyPr/>
          <a:lstStyle/>
          <a:p>
            <a:endParaRPr lang="en-AU" dirty="0" smtClean="0"/>
          </a:p>
          <a:p>
            <a:endParaRPr lang="en-AU" dirty="0"/>
          </a:p>
          <a:p>
            <a:endParaRPr lang="en-AU" dirty="0" smtClean="0"/>
          </a:p>
          <a:p>
            <a:endParaRPr lang="en-AU" dirty="0"/>
          </a:p>
          <a:p>
            <a:endParaRPr lang="en-AU" dirty="0" smtClean="0"/>
          </a:p>
          <a:p>
            <a:r>
              <a:rPr lang="en-AU" dirty="0"/>
              <a:t>The key would not correctly identify the rock as it has features of both limestone and mudstone.</a:t>
            </a:r>
          </a:p>
          <a:p>
            <a:endParaRPr lang="en-AU" dirty="0"/>
          </a:p>
        </p:txBody>
      </p:sp>
    </p:spTree>
    <p:extLst>
      <p:ext uri="{BB962C8B-B14F-4D97-AF65-F5344CB8AC3E}">
        <p14:creationId xmlns:p14="http://schemas.microsoft.com/office/powerpoint/2010/main" val="229112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8229600" cy="1143000"/>
          </a:xfrm>
        </p:spPr>
        <p:txBody>
          <a:bodyPr>
            <a:normAutofit fontScale="90000"/>
          </a:bodyPr>
          <a:lstStyle/>
          <a:p>
            <a:pPr algn="l"/>
            <a:r>
              <a:rPr lang="en-AU" dirty="0" smtClean="0"/>
              <a:t>(e) Explain </a:t>
            </a:r>
            <a:r>
              <a:rPr lang="en-AU" dirty="0"/>
              <a:t>why crystal size in igneous rocks is affected by how fast the rock cools. 											</a:t>
            </a:r>
          </a:p>
        </p:txBody>
      </p:sp>
      <p:sp>
        <p:nvSpPr>
          <p:cNvPr id="3" name="Content Placeholder 2"/>
          <p:cNvSpPr>
            <a:spLocks noGrp="1"/>
          </p:cNvSpPr>
          <p:nvPr>
            <p:ph idx="1"/>
          </p:nvPr>
        </p:nvSpPr>
        <p:spPr/>
        <p:txBody>
          <a:bodyPr>
            <a:normAutofit fontScale="92500" lnSpcReduction="20000"/>
          </a:bodyPr>
          <a:lstStyle/>
          <a:p>
            <a:endParaRPr lang="en-AU" dirty="0" smtClean="0"/>
          </a:p>
          <a:p>
            <a:endParaRPr lang="en-AU" dirty="0"/>
          </a:p>
          <a:p>
            <a:r>
              <a:rPr lang="en-AU" dirty="0"/>
              <a:t>Slow cooling (over millions of years) produces large crystals because the particles can move around and keep adding to a nearby crystal, which then continues to grow bigger.</a:t>
            </a:r>
          </a:p>
          <a:p>
            <a:r>
              <a:rPr lang="en-AU" dirty="0"/>
              <a:t>Fast cooling (in days or years) does not allow particles enough time to move to large crystals growing nearby and add to these. Instead, they form lots of tiny crystals. Some form no obvious crystals.</a:t>
            </a:r>
          </a:p>
          <a:p>
            <a:endParaRPr lang="en-AU" dirty="0"/>
          </a:p>
        </p:txBody>
      </p:sp>
    </p:spTree>
    <p:extLst>
      <p:ext uri="{BB962C8B-B14F-4D97-AF65-F5344CB8AC3E}">
        <p14:creationId xmlns:p14="http://schemas.microsoft.com/office/powerpoint/2010/main" val="428247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3096344"/>
          </a:xfrm>
        </p:spPr>
        <p:txBody>
          <a:bodyPr>
            <a:normAutofit fontScale="90000"/>
          </a:bodyPr>
          <a:lstStyle/>
          <a:p>
            <a:pPr algn="l"/>
            <a:r>
              <a:rPr lang="en-AU" sz="3100" dirty="0" smtClean="0"/>
              <a:t>6. </a:t>
            </a:r>
            <a:r>
              <a:rPr lang="en-AU" sz="3100" dirty="0" err="1" smtClean="0"/>
              <a:t>Pania</a:t>
            </a:r>
            <a:r>
              <a:rPr lang="en-AU" sz="3100" dirty="0" smtClean="0"/>
              <a:t> </a:t>
            </a:r>
            <a:r>
              <a:rPr lang="en-AU" sz="3100" dirty="0"/>
              <a:t>and </a:t>
            </a:r>
            <a:r>
              <a:rPr lang="en-AU" sz="3100" dirty="0" err="1"/>
              <a:t>Taye</a:t>
            </a:r>
            <a:r>
              <a:rPr lang="en-AU" sz="3100" dirty="0"/>
              <a:t> collected sediment from four different places along the course of a river. They made a sketch map of the river with the sampling locations, and they labelled the bottles of sediment. Identify which sediment samples match which location, and explain your four choices.	</a:t>
            </a:r>
            <a:r>
              <a:rPr lang="en-AU" dirty="0"/>
              <a:t>			</a:t>
            </a:r>
          </a:p>
        </p:txBody>
      </p:sp>
      <p:sp>
        <p:nvSpPr>
          <p:cNvPr id="3" name="Content Placeholder 2"/>
          <p:cNvSpPr>
            <a:spLocks noGrp="1"/>
          </p:cNvSpPr>
          <p:nvPr>
            <p:ph idx="1"/>
          </p:nvPr>
        </p:nvSpPr>
        <p:spPr/>
        <p:txBody>
          <a:bodyPr/>
          <a:lstStyle/>
          <a:p>
            <a:endParaRPr lang="en-AU" dirty="0"/>
          </a:p>
        </p:txBody>
      </p:sp>
      <p:pic>
        <p:nvPicPr>
          <p:cNvPr id="4" name="Picture 3" descr="Test8_p7Q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284984"/>
            <a:ext cx="6912768" cy="3764657"/>
          </a:xfrm>
          <a:prstGeom prst="rect">
            <a:avLst/>
          </a:prstGeom>
          <a:noFill/>
          <a:ln>
            <a:noFill/>
          </a:ln>
        </p:spPr>
      </p:pic>
    </p:spTree>
    <p:extLst>
      <p:ext uri="{BB962C8B-B14F-4D97-AF65-F5344CB8AC3E}">
        <p14:creationId xmlns:p14="http://schemas.microsoft.com/office/powerpoint/2010/main" val="89609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6190467"/>
              </p:ext>
            </p:extLst>
          </p:nvPr>
        </p:nvGraphicFramePr>
        <p:xfrm>
          <a:off x="251520" y="1412778"/>
          <a:ext cx="8568952" cy="4824533"/>
        </p:xfrm>
        <a:graphic>
          <a:graphicData uri="http://schemas.openxmlformats.org/drawingml/2006/table">
            <a:tbl>
              <a:tblPr firstRow="1" firstCol="1" bandRow="1">
                <a:tableStyleId>{5C22544A-7EE6-4342-B048-85BDC9FD1C3A}</a:tableStyleId>
              </a:tblPr>
              <a:tblGrid>
                <a:gridCol w="889161"/>
                <a:gridCol w="1839516"/>
                <a:gridCol w="5840275"/>
              </a:tblGrid>
              <a:tr h="415943">
                <a:tc>
                  <a:txBody>
                    <a:bodyPr/>
                    <a:lstStyle/>
                    <a:p>
                      <a:pPr>
                        <a:lnSpc>
                          <a:spcPct val="115000"/>
                        </a:lnSpc>
                        <a:spcAft>
                          <a:spcPts val="0"/>
                        </a:spcAft>
                      </a:pPr>
                      <a:r>
                        <a:rPr lang="en-AU" sz="1100">
                          <a:effectLst/>
                        </a:rPr>
                        <a:t>Sample</a:t>
                      </a:r>
                      <a:endParaRPr lang="en-AU" sz="1100">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Location</a:t>
                      </a:r>
                      <a:endParaRPr lang="en-AU" sz="1100">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Reason</a:t>
                      </a:r>
                      <a:endParaRPr lang="en-AU" sz="1100">
                        <a:effectLst/>
                        <a:latin typeface="Calibri"/>
                        <a:ea typeface="Calibri"/>
                        <a:cs typeface="Times New Roman"/>
                      </a:endParaRPr>
                    </a:p>
                  </a:txBody>
                  <a:tcPr marL="68580" marR="68580" marT="0" marB="0"/>
                </a:tc>
              </a:tr>
              <a:tr h="951518">
                <a:tc>
                  <a:txBody>
                    <a:bodyPr/>
                    <a:lstStyle/>
                    <a:p>
                      <a:pPr>
                        <a:lnSpc>
                          <a:spcPct val="115000"/>
                        </a:lnSpc>
                        <a:spcAft>
                          <a:spcPts val="0"/>
                        </a:spcAft>
                      </a:pPr>
                      <a:r>
                        <a:rPr lang="en-AU" sz="1100">
                          <a:effectLst/>
                        </a:rPr>
                        <a:t>A</a:t>
                      </a:r>
                      <a:endParaRPr lang="en-AU" sz="1100">
                        <a:effectLst/>
                        <a:latin typeface="Calibri"/>
                        <a:ea typeface="Calibri"/>
                        <a:cs typeface="Times New Roman"/>
                      </a:endParaRPr>
                    </a:p>
                  </a:txBody>
                  <a:tcPr marL="68580" marR="68580" marT="0" marB="0"/>
                </a:tc>
                <a:tc>
                  <a:txBody>
                    <a:bodyPr/>
                    <a:lstStyle/>
                    <a:p>
                      <a:pPr>
                        <a:lnSpc>
                          <a:spcPct val="115000"/>
                        </a:lnSpc>
                        <a:spcAft>
                          <a:spcPts val="0"/>
                        </a:spcAft>
                      </a:pPr>
                      <a:r>
                        <a:rPr lang="en-AU" sz="1800" dirty="0">
                          <a:effectLst/>
                        </a:rPr>
                        <a:t>from the low hills</a:t>
                      </a:r>
                      <a:endParaRPr lang="en-AU" sz="1800" dirty="0">
                        <a:effectLst/>
                        <a:latin typeface="Calibri"/>
                        <a:ea typeface="Calibri"/>
                        <a:cs typeface="Times New Roman"/>
                      </a:endParaRPr>
                    </a:p>
                  </a:txBody>
                  <a:tcPr marL="68580" marR="68580" marT="0" marB="0"/>
                </a:tc>
                <a:tc>
                  <a:txBody>
                    <a:bodyPr/>
                    <a:lstStyle/>
                    <a:p>
                      <a:pPr>
                        <a:spcBef>
                          <a:spcPts val="200"/>
                        </a:spcBef>
                        <a:spcAft>
                          <a:spcPts val="400"/>
                        </a:spcAft>
                      </a:pPr>
                      <a:r>
                        <a:rPr lang="en-AU" sz="1800" dirty="0">
                          <a:effectLst/>
                        </a:rPr>
                        <a:t>. The grains are still large, but are rounded from travelling.</a:t>
                      </a:r>
                    </a:p>
                    <a:p>
                      <a:pPr>
                        <a:lnSpc>
                          <a:spcPct val="115000"/>
                        </a:lnSpc>
                        <a:spcAft>
                          <a:spcPts val="0"/>
                        </a:spcAft>
                      </a:pPr>
                      <a:r>
                        <a:rPr lang="en-AU" sz="1800" dirty="0">
                          <a:effectLst/>
                        </a:rPr>
                        <a:t> </a:t>
                      </a:r>
                      <a:endParaRPr lang="en-AU" sz="1800" dirty="0">
                        <a:effectLst/>
                        <a:latin typeface="Calibri"/>
                        <a:ea typeface="Calibri"/>
                        <a:cs typeface="Times New Roman"/>
                      </a:endParaRPr>
                    </a:p>
                  </a:txBody>
                  <a:tcPr marL="68580" marR="68580" marT="0" marB="0"/>
                </a:tc>
              </a:tr>
              <a:tr h="1299640">
                <a:tc>
                  <a:txBody>
                    <a:bodyPr/>
                    <a:lstStyle/>
                    <a:p>
                      <a:pPr>
                        <a:lnSpc>
                          <a:spcPct val="115000"/>
                        </a:lnSpc>
                        <a:spcAft>
                          <a:spcPts val="0"/>
                        </a:spcAft>
                      </a:pPr>
                      <a:r>
                        <a:rPr lang="en-AU" sz="1100">
                          <a:effectLst/>
                        </a:rPr>
                        <a:t>B</a:t>
                      </a:r>
                      <a:endParaRPr lang="en-AU" sz="1100">
                        <a:effectLst/>
                        <a:latin typeface="Calibri"/>
                        <a:ea typeface="Calibri"/>
                        <a:cs typeface="Times New Roman"/>
                      </a:endParaRPr>
                    </a:p>
                  </a:txBody>
                  <a:tcPr marL="68580" marR="68580" marT="0" marB="0"/>
                </a:tc>
                <a:tc>
                  <a:txBody>
                    <a:bodyPr/>
                    <a:lstStyle/>
                    <a:p>
                      <a:pPr>
                        <a:lnSpc>
                          <a:spcPct val="115000"/>
                        </a:lnSpc>
                        <a:spcAft>
                          <a:spcPts val="0"/>
                        </a:spcAft>
                      </a:pPr>
                      <a:r>
                        <a:rPr lang="en-AU" sz="1800">
                          <a:effectLst/>
                        </a:rPr>
                        <a:t>Winding part of the river on the flat plain</a:t>
                      </a:r>
                      <a:endParaRPr lang="en-AU" sz="1800">
                        <a:effectLst/>
                        <a:latin typeface="Calibri"/>
                        <a:ea typeface="Calibri"/>
                        <a:cs typeface="Times New Roman"/>
                      </a:endParaRPr>
                    </a:p>
                  </a:txBody>
                  <a:tcPr marL="68580" marR="68580" marT="0" marB="0"/>
                </a:tc>
                <a:tc>
                  <a:txBody>
                    <a:bodyPr/>
                    <a:lstStyle/>
                    <a:p>
                      <a:pPr>
                        <a:lnSpc>
                          <a:spcPct val="115000"/>
                        </a:lnSpc>
                        <a:spcAft>
                          <a:spcPts val="0"/>
                        </a:spcAft>
                      </a:pPr>
                      <a:r>
                        <a:rPr lang="en-AU" sz="1800" dirty="0">
                          <a:effectLst/>
                        </a:rPr>
                        <a:t>The grains have been worn small and very rounded from constant rolling in the water.</a:t>
                      </a:r>
                      <a:endParaRPr lang="en-AU" sz="1800" dirty="0">
                        <a:effectLst/>
                        <a:latin typeface="Calibri"/>
                        <a:ea typeface="Calibri"/>
                        <a:cs typeface="Times New Roman"/>
                      </a:endParaRPr>
                    </a:p>
                  </a:txBody>
                  <a:tcPr marL="68580" marR="68580" marT="0" marB="0"/>
                </a:tc>
              </a:tr>
              <a:tr h="1299640">
                <a:tc>
                  <a:txBody>
                    <a:bodyPr/>
                    <a:lstStyle/>
                    <a:p>
                      <a:pPr>
                        <a:lnSpc>
                          <a:spcPct val="115000"/>
                        </a:lnSpc>
                        <a:spcAft>
                          <a:spcPts val="0"/>
                        </a:spcAft>
                      </a:pPr>
                      <a:r>
                        <a:rPr lang="en-AU" sz="1100">
                          <a:effectLst/>
                        </a:rPr>
                        <a:t>C</a:t>
                      </a:r>
                      <a:endParaRPr lang="en-AU" sz="1100">
                        <a:effectLst/>
                        <a:latin typeface="Calibri"/>
                        <a:ea typeface="Calibri"/>
                        <a:cs typeface="Times New Roman"/>
                      </a:endParaRPr>
                    </a:p>
                  </a:txBody>
                  <a:tcPr marL="68580" marR="68580" marT="0" marB="0"/>
                </a:tc>
                <a:tc>
                  <a:txBody>
                    <a:bodyPr/>
                    <a:lstStyle/>
                    <a:p>
                      <a:pPr>
                        <a:lnSpc>
                          <a:spcPct val="115000"/>
                        </a:lnSpc>
                        <a:spcAft>
                          <a:spcPts val="0"/>
                        </a:spcAft>
                      </a:pPr>
                      <a:r>
                        <a:rPr lang="en-AU" sz="1800">
                          <a:effectLst/>
                        </a:rPr>
                        <a:t>Mountain waterfall</a:t>
                      </a:r>
                      <a:endParaRPr lang="en-AU" sz="1800">
                        <a:effectLst/>
                        <a:latin typeface="Calibri"/>
                        <a:ea typeface="Calibri"/>
                        <a:cs typeface="Times New Roman"/>
                      </a:endParaRPr>
                    </a:p>
                  </a:txBody>
                  <a:tcPr marL="68580" marR="68580" marT="0" marB="0"/>
                </a:tc>
                <a:tc>
                  <a:txBody>
                    <a:bodyPr/>
                    <a:lstStyle/>
                    <a:p>
                      <a:pPr>
                        <a:lnSpc>
                          <a:spcPct val="115000"/>
                        </a:lnSpc>
                        <a:spcAft>
                          <a:spcPts val="0"/>
                        </a:spcAft>
                      </a:pPr>
                      <a:r>
                        <a:rPr lang="en-AU" sz="1800" dirty="0">
                          <a:effectLst/>
                        </a:rPr>
                        <a:t>The sediment has large pieces consistent with a high-energy environment, and they have not yet travelled far enough after being smashed to be rounded.</a:t>
                      </a:r>
                      <a:endParaRPr lang="en-AU" sz="1800" dirty="0">
                        <a:effectLst/>
                        <a:latin typeface="Calibri"/>
                        <a:ea typeface="Calibri"/>
                        <a:cs typeface="Times New Roman"/>
                      </a:endParaRPr>
                    </a:p>
                  </a:txBody>
                  <a:tcPr marL="68580" marR="68580" marT="0" marB="0"/>
                </a:tc>
              </a:tr>
              <a:tr h="857792">
                <a:tc>
                  <a:txBody>
                    <a:bodyPr/>
                    <a:lstStyle/>
                    <a:p>
                      <a:pPr>
                        <a:lnSpc>
                          <a:spcPct val="115000"/>
                        </a:lnSpc>
                        <a:spcAft>
                          <a:spcPts val="0"/>
                        </a:spcAft>
                      </a:pPr>
                      <a:r>
                        <a:rPr lang="en-AU" sz="1100">
                          <a:effectLst/>
                        </a:rPr>
                        <a:t>D</a:t>
                      </a:r>
                      <a:endParaRPr lang="en-AU" sz="1100">
                        <a:effectLst/>
                        <a:latin typeface="Calibri"/>
                        <a:ea typeface="Calibri"/>
                        <a:cs typeface="Times New Roman"/>
                      </a:endParaRPr>
                    </a:p>
                  </a:txBody>
                  <a:tcPr marL="68580" marR="68580" marT="0" marB="0"/>
                </a:tc>
                <a:tc>
                  <a:txBody>
                    <a:bodyPr/>
                    <a:lstStyle/>
                    <a:p>
                      <a:pPr>
                        <a:lnSpc>
                          <a:spcPct val="115000"/>
                        </a:lnSpc>
                        <a:spcAft>
                          <a:spcPts val="0"/>
                        </a:spcAft>
                      </a:pPr>
                      <a:r>
                        <a:rPr lang="en-AU" sz="1800">
                          <a:effectLst/>
                        </a:rPr>
                        <a:t>Mouth of the river</a:t>
                      </a:r>
                      <a:endParaRPr lang="en-AU" sz="1800">
                        <a:effectLst/>
                        <a:latin typeface="Calibri"/>
                        <a:ea typeface="Calibri"/>
                        <a:cs typeface="Times New Roman"/>
                      </a:endParaRPr>
                    </a:p>
                  </a:txBody>
                  <a:tcPr marL="68580" marR="68580" marT="0" marB="0"/>
                </a:tc>
                <a:tc>
                  <a:txBody>
                    <a:bodyPr/>
                    <a:lstStyle/>
                    <a:p>
                      <a:pPr>
                        <a:lnSpc>
                          <a:spcPct val="115000"/>
                        </a:lnSpc>
                        <a:spcAft>
                          <a:spcPts val="0"/>
                        </a:spcAft>
                      </a:pPr>
                      <a:r>
                        <a:rPr lang="en-AU" sz="1800" dirty="0">
                          <a:effectLst/>
                        </a:rPr>
                        <a:t>The water has become quieter and quieter and only fine grains are being transported now.</a:t>
                      </a:r>
                      <a:endParaRPr lang="en-AU"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37572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smtClean="0"/>
              <a:t>Multiple Choice – highlight the correct answers</a:t>
            </a:r>
            <a:endParaRPr lang="en-AU" dirty="0"/>
          </a:p>
        </p:txBody>
      </p:sp>
    </p:spTree>
    <p:extLst>
      <p:ext uri="{BB962C8B-B14F-4D97-AF65-F5344CB8AC3E}">
        <p14:creationId xmlns:p14="http://schemas.microsoft.com/office/powerpoint/2010/main" val="164663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584176"/>
          </a:xfrm>
        </p:spPr>
        <p:txBody>
          <a:bodyPr>
            <a:normAutofit fontScale="90000"/>
          </a:bodyPr>
          <a:lstStyle/>
          <a:p>
            <a:r>
              <a:rPr lang="en-AU" dirty="0" smtClean="0"/>
              <a:t>1.	Explain how the three different types of sedimentary rocks are formed</a:t>
            </a:r>
            <a:br>
              <a:rPr lang="en-AU" dirty="0" smtClean="0"/>
            </a:br>
            <a:endParaRPr lang="en-AU" dirty="0"/>
          </a:p>
        </p:txBody>
      </p:sp>
      <p:sp>
        <p:nvSpPr>
          <p:cNvPr id="3" name="Content Placeholder 2"/>
          <p:cNvSpPr>
            <a:spLocks noGrp="1"/>
          </p:cNvSpPr>
          <p:nvPr>
            <p:ph idx="1"/>
          </p:nvPr>
        </p:nvSpPr>
        <p:spPr>
          <a:xfrm>
            <a:off x="457200" y="2420888"/>
            <a:ext cx="8229600" cy="3705275"/>
          </a:xfrm>
        </p:spPr>
        <p:txBody>
          <a:bodyPr>
            <a:normAutofit/>
          </a:bodyPr>
          <a:lstStyle/>
          <a:p>
            <a:r>
              <a:rPr lang="en-AU" dirty="0" err="1" smtClean="0"/>
              <a:t>Clastic</a:t>
            </a:r>
            <a:r>
              <a:rPr lang="en-AU" dirty="0" smtClean="0"/>
              <a:t>: Weathered </a:t>
            </a:r>
            <a:r>
              <a:rPr lang="en-AU" dirty="0"/>
              <a:t>and eroded materials are deposited in layers and cemented together</a:t>
            </a:r>
          </a:p>
          <a:p>
            <a:r>
              <a:rPr lang="en-AU" dirty="0"/>
              <a:t>Organic</a:t>
            </a:r>
            <a:r>
              <a:rPr lang="en-AU" dirty="0" smtClean="0"/>
              <a:t>: Made </a:t>
            </a:r>
            <a:r>
              <a:rPr lang="en-AU" dirty="0"/>
              <a:t>from the remains of organisms accumulating and being cemented together</a:t>
            </a:r>
          </a:p>
          <a:p>
            <a:r>
              <a:rPr lang="en-AU" dirty="0"/>
              <a:t>Chemical</a:t>
            </a:r>
            <a:r>
              <a:rPr lang="en-AU" dirty="0" smtClean="0"/>
              <a:t>: When </a:t>
            </a:r>
            <a:r>
              <a:rPr lang="en-AU" dirty="0"/>
              <a:t>dissolved materials come out of solution, sink and are cemented together.</a:t>
            </a:r>
          </a:p>
          <a:p>
            <a:endParaRPr lang="en-AU" dirty="0"/>
          </a:p>
        </p:txBody>
      </p:sp>
    </p:spTree>
    <p:extLst>
      <p:ext uri="{BB962C8B-B14F-4D97-AF65-F5344CB8AC3E}">
        <p14:creationId xmlns:p14="http://schemas.microsoft.com/office/powerpoint/2010/main" val="235167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340768"/>
            <a:ext cx="8229600" cy="1143000"/>
          </a:xfrm>
        </p:spPr>
        <p:txBody>
          <a:bodyPr>
            <a:normAutofit fontScale="90000"/>
          </a:bodyPr>
          <a:lstStyle/>
          <a:p>
            <a:r>
              <a:rPr lang="en-AU" dirty="0"/>
              <a:t>2.	The following are a list of different rocks that have properties as described. Identify them as igneous, sedimentary or metamorphic</a:t>
            </a:r>
            <a:r>
              <a:rPr lang="en-AU" dirty="0" smtClean="0"/>
              <a:t>.</a:t>
            </a:r>
            <a:r>
              <a:rPr lang="en-AU" dirty="0"/>
              <a:t/>
            </a:r>
            <a:br>
              <a:rPr lang="en-AU" dirty="0"/>
            </a:b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5506120"/>
              </p:ext>
            </p:extLst>
          </p:nvPr>
        </p:nvGraphicFramePr>
        <p:xfrm>
          <a:off x="539552" y="2924945"/>
          <a:ext cx="8280920" cy="3601770"/>
        </p:xfrm>
        <a:graphic>
          <a:graphicData uri="http://schemas.openxmlformats.org/drawingml/2006/table">
            <a:tbl>
              <a:tblPr firstRow="1" firstCol="1" bandRow="1">
                <a:tableStyleId>{5C22544A-7EE6-4342-B048-85BDC9FD1C3A}</a:tableStyleId>
              </a:tblPr>
              <a:tblGrid>
                <a:gridCol w="2128919"/>
                <a:gridCol w="6152001"/>
              </a:tblGrid>
              <a:tr h="269213">
                <a:tc>
                  <a:txBody>
                    <a:bodyPr/>
                    <a:lstStyle/>
                    <a:p>
                      <a:pPr>
                        <a:lnSpc>
                          <a:spcPct val="115000"/>
                        </a:lnSpc>
                        <a:spcAft>
                          <a:spcPts val="0"/>
                        </a:spcAft>
                      </a:pPr>
                      <a:r>
                        <a:rPr lang="en-AU" sz="1100" dirty="0">
                          <a:effectLst/>
                        </a:rPr>
                        <a:t>Type of Rock</a:t>
                      </a:r>
                      <a:endParaRPr lang="en-AU"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Description</a:t>
                      </a:r>
                      <a:endParaRPr lang="en-AU" sz="1100">
                        <a:effectLst/>
                        <a:latin typeface="Calibri"/>
                        <a:ea typeface="Calibri"/>
                        <a:cs typeface="Times New Roman"/>
                      </a:endParaRPr>
                    </a:p>
                  </a:txBody>
                  <a:tcPr marL="68580" marR="68580" marT="0" marB="0"/>
                </a:tc>
              </a:tr>
              <a:tr h="841563">
                <a:tc>
                  <a:txBody>
                    <a:bodyPr/>
                    <a:lstStyle/>
                    <a:p>
                      <a:pPr>
                        <a:lnSpc>
                          <a:spcPct val="115000"/>
                        </a:lnSpc>
                        <a:spcAft>
                          <a:spcPts val="0"/>
                        </a:spcAft>
                      </a:pPr>
                      <a:r>
                        <a:rPr lang="en-AU" sz="1600" dirty="0">
                          <a:effectLst/>
                        </a:rPr>
                        <a:t>Sedimentary</a:t>
                      </a:r>
                      <a:endParaRPr lang="en-AU"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1600" dirty="0">
                          <a:effectLst/>
                        </a:rPr>
                        <a:t>shale: strongly layered and fragile, splitting into flat sheets of soft fine particles</a:t>
                      </a:r>
                    </a:p>
                    <a:p>
                      <a:pPr>
                        <a:lnSpc>
                          <a:spcPct val="115000"/>
                        </a:lnSpc>
                        <a:spcAft>
                          <a:spcPts val="0"/>
                        </a:spcAft>
                      </a:pPr>
                      <a:r>
                        <a:rPr lang="en-AU" sz="1600" dirty="0">
                          <a:effectLst/>
                        </a:rPr>
                        <a:t> </a:t>
                      </a:r>
                      <a:endParaRPr lang="en-AU" sz="1600" dirty="0">
                        <a:effectLst/>
                        <a:latin typeface="Calibri"/>
                        <a:ea typeface="Calibri"/>
                        <a:cs typeface="Times New Roman"/>
                      </a:endParaRPr>
                    </a:p>
                  </a:txBody>
                  <a:tcPr marL="68580" marR="68580" marT="0" marB="0"/>
                </a:tc>
              </a:tr>
              <a:tr h="269290">
                <a:tc>
                  <a:txBody>
                    <a:bodyPr/>
                    <a:lstStyle/>
                    <a:p>
                      <a:pPr>
                        <a:lnSpc>
                          <a:spcPct val="115000"/>
                        </a:lnSpc>
                        <a:spcAft>
                          <a:spcPts val="0"/>
                        </a:spcAft>
                      </a:pPr>
                      <a:r>
                        <a:rPr lang="en-AU" sz="1600">
                          <a:effectLst/>
                        </a:rPr>
                        <a:t>Igneous</a:t>
                      </a:r>
                      <a:endParaRPr lang="en-AU" sz="1600">
                        <a:effectLst/>
                        <a:latin typeface="Calibri"/>
                        <a:ea typeface="Calibri"/>
                        <a:cs typeface="Times New Roman"/>
                      </a:endParaRPr>
                    </a:p>
                  </a:txBody>
                  <a:tcPr marL="68580" marR="68580" marT="0" marB="0"/>
                </a:tc>
                <a:tc>
                  <a:txBody>
                    <a:bodyPr/>
                    <a:lstStyle/>
                    <a:p>
                      <a:pPr>
                        <a:lnSpc>
                          <a:spcPct val="115000"/>
                        </a:lnSpc>
                        <a:spcAft>
                          <a:spcPts val="0"/>
                        </a:spcAft>
                      </a:pPr>
                      <a:r>
                        <a:rPr lang="en-AU" sz="1600" dirty="0">
                          <a:effectLst/>
                        </a:rPr>
                        <a:t>basalt: very hard rock of small dark crystals</a:t>
                      </a:r>
                      <a:endParaRPr lang="en-AU" sz="1600" dirty="0">
                        <a:effectLst/>
                        <a:latin typeface="Calibri"/>
                        <a:ea typeface="Calibri"/>
                        <a:cs typeface="Times New Roman"/>
                      </a:endParaRPr>
                    </a:p>
                  </a:txBody>
                  <a:tcPr marL="68580" marR="68580" marT="0" marB="0"/>
                </a:tc>
              </a:tr>
              <a:tr h="555426">
                <a:tc>
                  <a:txBody>
                    <a:bodyPr/>
                    <a:lstStyle/>
                    <a:p>
                      <a:pPr>
                        <a:lnSpc>
                          <a:spcPct val="115000"/>
                        </a:lnSpc>
                        <a:spcAft>
                          <a:spcPts val="0"/>
                        </a:spcAft>
                      </a:pPr>
                      <a:r>
                        <a:rPr lang="en-AU" sz="1600">
                          <a:effectLst/>
                        </a:rPr>
                        <a:t>Sedimentary</a:t>
                      </a:r>
                      <a:endParaRPr lang="en-AU" sz="1600">
                        <a:effectLst/>
                        <a:latin typeface="Calibri"/>
                        <a:ea typeface="Calibri"/>
                        <a:cs typeface="Times New Roman"/>
                      </a:endParaRPr>
                    </a:p>
                  </a:txBody>
                  <a:tcPr marL="68580" marR="68580" marT="0" marB="0"/>
                </a:tc>
                <a:tc>
                  <a:txBody>
                    <a:bodyPr/>
                    <a:lstStyle/>
                    <a:p>
                      <a:pPr>
                        <a:lnSpc>
                          <a:spcPct val="115000"/>
                        </a:lnSpc>
                        <a:spcAft>
                          <a:spcPts val="0"/>
                        </a:spcAft>
                      </a:pPr>
                      <a:r>
                        <a:rPr lang="en-AU" sz="1600" dirty="0">
                          <a:effectLst/>
                        </a:rPr>
                        <a:t>breccia: large sharp angled particles cemented by many fine rounded particles</a:t>
                      </a:r>
                      <a:endParaRPr lang="en-AU" sz="1600" dirty="0">
                        <a:effectLst/>
                        <a:latin typeface="Calibri"/>
                        <a:ea typeface="Calibri"/>
                        <a:cs typeface="Times New Roman"/>
                      </a:endParaRPr>
                    </a:p>
                  </a:txBody>
                  <a:tcPr marL="68580" marR="68580" marT="0" marB="0"/>
                </a:tc>
              </a:tr>
              <a:tr h="555426">
                <a:tc>
                  <a:txBody>
                    <a:bodyPr/>
                    <a:lstStyle/>
                    <a:p>
                      <a:pPr>
                        <a:lnSpc>
                          <a:spcPct val="115000"/>
                        </a:lnSpc>
                        <a:spcAft>
                          <a:spcPts val="0"/>
                        </a:spcAft>
                      </a:pPr>
                      <a:r>
                        <a:rPr lang="en-AU" sz="1600">
                          <a:effectLst/>
                        </a:rPr>
                        <a:t>Sedimentary</a:t>
                      </a:r>
                      <a:endParaRPr lang="en-AU" sz="1600">
                        <a:effectLst/>
                        <a:latin typeface="Calibri"/>
                        <a:ea typeface="Calibri"/>
                        <a:cs typeface="Times New Roman"/>
                      </a:endParaRPr>
                    </a:p>
                  </a:txBody>
                  <a:tcPr marL="68580" marR="68580" marT="0" marB="0"/>
                </a:tc>
                <a:tc>
                  <a:txBody>
                    <a:bodyPr/>
                    <a:lstStyle/>
                    <a:p>
                      <a:pPr>
                        <a:lnSpc>
                          <a:spcPct val="115000"/>
                        </a:lnSpc>
                        <a:spcAft>
                          <a:spcPts val="0"/>
                        </a:spcAft>
                      </a:pPr>
                      <a:r>
                        <a:rPr lang="en-AU" sz="1600" dirty="0">
                          <a:effectLst/>
                        </a:rPr>
                        <a:t>limestone: soft rock with very small rounded white coloured grains including fossil shells found in an ocean reef</a:t>
                      </a:r>
                      <a:endParaRPr lang="en-AU" sz="1600" dirty="0">
                        <a:effectLst/>
                        <a:latin typeface="Calibri"/>
                        <a:ea typeface="Calibri"/>
                        <a:cs typeface="Times New Roman"/>
                      </a:endParaRPr>
                    </a:p>
                  </a:txBody>
                  <a:tcPr marL="68580" marR="68580" marT="0" marB="0"/>
                </a:tc>
              </a:tr>
              <a:tr h="555426">
                <a:tc>
                  <a:txBody>
                    <a:bodyPr/>
                    <a:lstStyle/>
                    <a:p>
                      <a:pPr>
                        <a:lnSpc>
                          <a:spcPct val="115000"/>
                        </a:lnSpc>
                        <a:spcAft>
                          <a:spcPts val="0"/>
                        </a:spcAft>
                      </a:pPr>
                      <a:r>
                        <a:rPr lang="en-AU" sz="1600">
                          <a:effectLst/>
                        </a:rPr>
                        <a:t>Igneous</a:t>
                      </a:r>
                      <a:endParaRPr lang="en-AU" sz="1600">
                        <a:effectLst/>
                        <a:latin typeface="Calibri"/>
                        <a:ea typeface="Calibri"/>
                        <a:cs typeface="Times New Roman"/>
                      </a:endParaRPr>
                    </a:p>
                  </a:txBody>
                  <a:tcPr marL="68580" marR="68580" marT="0" marB="0"/>
                </a:tc>
                <a:tc>
                  <a:txBody>
                    <a:bodyPr/>
                    <a:lstStyle/>
                    <a:p>
                      <a:pPr>
                        <a:lnSpc>
                          <a:spcPct val="115000"/>
                        </a:lnSpc>
                        <a:spcAft>
                          <a:spcPts val="0"/>
                        </a:spcAft>
                      </a:pPr>
                      <a:r>
                        <a:rPr lang="en-AU" sz="1600" dirty="0">
                          <a:effectLst/>
                        </a:rPr>
                        <a:t>granite: very hard rock of large crystals of three different colours, white, light grey and black</a:t>
                      </a:r>
                      <a:endParaRPr lang="en-AU" sz="1600" dirty="0">
                        <a:effectLst/>
                        <a:latin typeface="Calibri"/>
                        <a:ea typeface="Calibri"/>
                        <a:cs typeface="Times New Roman"/>
                      </a:endParaRPr>
                    </a:p>
                  </a:txBody>
                  <a:tcPr marL="68580" marR="68580" marT="0" marB="0"/>
                </a:tc>
              </a:tr>
              <a:tr h="555426">
                <a:tc>
                  <a:txBody>
                    <a:bodyPr/>
                    <a:lstStyle/>
                    <a:p>
                      <a:pPr>
                        <a:lnSpc>
                          <a:spcPct val="115000"/>
                        </a:lnSpc>
                        <a:spcAft>
                          <a:spcPts val="0"/>
                        </a:spcAft>
                      </a:pPr>
                      <a:r>
                        <a:rPr lang="en-AU" sz="1600">
                          <a:effectLst/>
                        </a:rPr>
                        <a:t>Metamorphic</a:t>
                      </a:r>
                      <a:endParaRPr lang="en-AU" sz="1600">
                        <a:effectLst/>
                        <a:latin typeface="Calibri"/>
                        <a:ea typeface="Calibri"/>
                        <a:cs typeface="Times New Roman"/>
                      </a:endParaRPr>
                    </a:p>
                  </a:txBody>
                  <a:tcPr marL="68580" marR="68580" marT="0" marB="0"/>
                </a:tc>
                <a:tc>
                  <a:txBody>
                    <a:bodyPr/>
                    <a:lstStyle/>
                    <a:p>
                      <a:pPr>
                        <a:lnSpc>
                          <a:spcPct val="115000"/>
                        </a:lnSpc>
                        <a:spcAft>
                          <a:spcPts val="0"/>
                        </a:spcAft>
                      </a:pPr>
                      <a:r>
                        <a:rPr lang="en-AU" sz="1600" dirty="0">
                          <a:effectLst/>
                        </a:rPr>
                        <a:t>gneiss: wavy dark lines set in light coloured rock, the elongated crystals are all lined up parallel to each other</a:t>
                      </a:r>
                      <a:endParaRPr lang="en-AU" sz="1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1786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4" name="Picture 3" descr="PS8_PR_8_01T"/>
          <p:cNvPicPr/>
          <p:nvPr/>
        </p:nvPicPr>
        <p:blipFill>
          <a:blip r:embed="rId2" cstate="print">
            <a:extLst>
              <a:ext uri="{28A0092B-C50C-407E-A947-70E740481C1C}">
                <a14:useLocalDpi xmlns:a14="http://schemas.microsoft.com/office/drawing/2010/main" val="0"/>
              </a:ext>
            </a:extLst>
          </a:blip>
          <a:srcRect l="20000" t="25252" r="28572" b="31650"/>
          <a:stretch>
            <a:fillRect/>
          </a:stretch>
        </p:blipFill>
        <p:spPr bwMode="auto">
          <a:xfrm>
            <a:off x="1331640" y="116632"/>
            <a:ext cx="6696744" cy="6599917"/>
          </a:xfrm>
          <a:prstGeom prst="rect">
            <a:avLst/>
          </a:prstGeom>
          <a:noFill/>
          <a:ln>
            <a:noFill/>
          </a:ln>
        </p:spPr>
      </p:pic>
    </p:spTree>
    <p:extLst>
      <p:ext uri="{BB962C8B-B14F-4D97-AF65-F5344CB8AC3E}">
        <p14:creationId xmlns:p14="http://schemas.microsoft.com/office/powerpoint/2010/main" val="122295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1143000"/>
          </a:xfrm>
        </p:spPr>
        <p:txBody>
          <a:bodyPr>
            <a:normAutofit fontScale="90000"/>
          </a:bodyPr>
          <a:lstStyle/>
          <a:p>
            <a:r>
              <a:rPr lang="en-AU" dirty="0"/>
              <a:t>4.	The diagram below shows two valleys, one formed by a glacier and the other by a river.  Which is which?	</a:t>
            </a:r>
          </a:p>
        </p:txBody>
      </p:sp>
      <p:sp>
        <p:nvSpPr>
          <p:cNvPr id="3" name="Content Placeholder 2"/>
          <p:cNvSpPr>
            <a:spLocks noGrp="1"/>
          </p:cNvSpPr>
          <p:nvPr>
            <p:ph idx="1"/>
          </p:nvPr>
        </p:nvSpPr>
        <p:spPr/>
        <p:txBody>
          <a:bodyPr/>
          <a:lstStyle/>
          <a:p>
            <a:endParaRPr lang="en-AU" dirty="0"/>
          </a:p>
        </p:txBody>
      </p:sp>
      <p:pic>
        <p:nvPicPr>
          <p:cNvPr id="4" name="irc_mi" descr="http://library.thinkquest.org/3876/images/rivglac.gif">
            <a:hlinkClick r:id="rId2"/>
          </p:cNvPr>
          <p:cNvPicPr/>
          <p:nvPr/>
        </p:nvPicPr>
        <p:blipFill rotWithShape="1">
          <a:blip r:embed="rId3">
            <a:extLst>
              <a:ext uri="{28A0092B-C50C-407E-A947-70E740481C1C}">
                <a14:useLocalDpi xmlns:a14="http://schemas.microsoft.com/office/drawing/2010/main" val="0"/>
              </a:ext>
            </a:extLst>
          </a:blip>
          <a:srcRect l="21973" t="10751" r="16144"/>
          <a:stretch/>
        </p:blipFill>
        <p:spPr bwMode="auto">
          <a:xfrm>
            <a:off x="1043608" y="2780928"/>
            <a:ext cx="3240360" cy="33843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07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1143000"/>
          </a:xfrm>
        </p:spPr>
        <p:txBody>
          <a:bodyPr>
            <a:normAutofit fontScale="90000"/>
          </a:bodyPr>
          <a:lstStyle/>
          <a:p>
            <a:r>
              <a:rPr lang="en-AU" dirty="0"/>
              <a:t>5.	Use the sedimentary rock classification key below to answer these questions.</a:t>
            </a:r>
            <a:br>
              <a:rPr lang="en-AU" dirty="0"/>
            </a:br>
            <a:endParaRPr lang="en-AU"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848872" cy="3600400"/>
          </a:xfrm>
          <a:prstGeom prst="rect">
            <a:avLst/>
          </a:prstGeom>
          <a:noFill/>
        </p:spPr>
      </p:pic>
    </p:spTree>
    <p:extLst>
      <p:ext uri="{BB962C8B-B14F-4D97-AF65-F5344CB8AC3E}">
        <p14:creationId xmlns:p14="http://schemas.microsoft.com/office/powerpoint/2010/main" val="65584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dirty="0" smtClean="0"/>
              <a:t>(a) Using </a:t>
            </a:r>
            <a:r>
              <a:rPr lang="en-AU" dirty="0"/>
              <a:t>the information in the key, describe limestone.		</a:t>
            </a:r>
          </a:p>
        </p:txBody>
      </p:sp>
      <p:sp>
        <p:nvSpPr>
          <p:cNvPr id="3" name="Content Placeholder 2"/>
          <p:cNvSpPr>
            <a:spLocks noGrp="1"/>
          </p:cNvSpPr>
          <p:nvPr>
            <p:ph idx="1"/>
          </p:nvPr>
        </p:nvSpPr>
        <p:spPr/>
        <p:txBody>
          <a:bodyPr>
            <a:normAutofit fontScale="92500" lnSpcReduction="10000"/>
          </a:bodyPr>
          <a:lstStyle/>
          <a:p>
            <a:r>
              <a:rPr lang="en-AU" dirty="0"/>
              <a:t>Limestone is described in this key as a rock that consists mostly of animal skeletons and fizzes in acid.</a:t>
            </a:r>
          </a:p>
          <a:p>
            <a:endParaRPr lang="en-AU" dirty="0" smtClean="0"/>
          </a:p>
          <a:p>
            <a:pPr marL="0" indent="0">
              <a:buNone/>
            </a:pPr>
            <a:r>
              <a:rPr lang="en-AU" sz="4000" dirty="0" smtClean="0"/>
              <a:t>(b) Compare </a:t>
            </a:r>
            <a:r>
              <a:rPr lang="en-AU" sz="4000" dirty="0"/>
              <a:t>siltstone and conglomerate.</a:t>
            </a:r>
            <a:r>
              <a:rPr lang="en-AU" dirty="0"/>
              <a:t>	</a:t>
            </a:r>
            <a:endParaRPr lang="en-AU" dirty="0" smtClean="0"/>
          </a:p>
          <a:p>
            <a:r>
              <a:rPr lang="en-AU" dirty="0" smtClean="0"/>
              <a:t>The grains in conglomerate are all different sizes, whereas all the grains in siltstone are so small they are not easily seen.</a:t>
            </a:r>
            <a:endParaRPr lang="en-AU" dirty="0"/>
          </a:p>
        </p:txBody>
      </p:sp>
    </p:spTree>
    <p:extLst>
      <p:ext uri="{BB962C8B-B14F-4D97-AF65-F5344CB8AC3E}">
        <p14:creationId xmlns:p14="http://schemas.microsoft.com/office/powerpoint/2010/main" val="273906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268760"/>
            <a:ext cx="8229600" cy="1143000"/>
          </a:xfrm>
        </p:spPr>
        <p:txBody>
          <a:bodyPr>
            <a:normAutofit fontScale="90000"/>
          </a:bodyPr>
          <a:lstStyle/>
          <a:p>
            <a:pPr algn="l"/>
            <a:r>
              <a:rPr lang="en-AU" dirty="0" smtClean="0"/>
              <a:t>(c) Grace </a:t>
            </a:r>
            <a:r>
              <a:rPr lang="en-AU" dirty="0"/>
              <a:t>found a rock with grains in it that were easily visible and of roughly the same size (0.5 mm). Identify this rock.		</a:t>
            </a:r>
          </a:p>
        </p:txBody>
      </p:sp>
      <p:sp>
        <p:nvSpPr>
          <p:cNvPr id="3" name="Content Placeholder 2"/>
          <p:cNvSpPr>
            <a:spLocks noGrp="1"/>
          </p:cNvSpPr>
          <p:nvPr>
            <p:ph idx="1"/>
          </p:nvPr>
        </p:nvSpPr>
        <p:spPr>
          <a:xfrm>
            <a:off x="457200" y="3429000"/>
            <a:ext cx="8229600" cy="2697163"/>
          </a:xfrm>
        </p:spPr>
        <p:txBody>
          <a:bodyPr/>
          <a:lstStyle/>
          <a:p>
            <a:r>
              <a:rPr lang="en-AU" dirty="0" smtClean="0"/>
              <a:t>sandstone</a:t>
            </a:r>
            <a:endParaRPr lang="en-AU" dirty="0"/>
          </a:p>
        </p:txBody>
      </p:sp>
    </p:spTree>
    <p:extLst>
      <p:ext uri="{BB962C8B-B14F-4D97-AF65-F5344CB8AC3E}">
        <p14:creationId xmlns:p14="http://schemas.microsoft.com/office/powerpoint/2010/main" val="3955952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542</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Geology Mid Topic Test - Review</vt:lpstr>
      <vt:lpstr>PowerPoint Presentation</vt:lpstr>
      <vt:lpstr>1. Explain how the three different types of sedimentary rocks are formed </vt:lpstr>
      <vt:lpstr>2. The following are a list of different rocks that have properties as described. Identify them as igneous, sedimentary or metamorphic. </vt:lpstr>
      <vt:lpstr>PowerPoint Presentation</vt:lpstr>
      <vt:lpstr>4. The diagram below shows two valleys, one formed by a glacier and the other by a river.  Which is which? </vt:lpstr>
      <vt:lpstr>5. Use the sedimentary rock classification key below to answer these questions. </vt:lpstr>
      <vt:lpstr>(a) Using the information in the key, describe limestone.  </vt:lpstr>
      <vt:lpstr>(c) Grace found a rock with grains in it that were easily visible and of roughly the same size (0.5 mm). Identify this rock.  </vt:lpstr>
      <vt:lpstr>(d) Nick found a rock that he recognised as a mudstone, and it had abundant fossil shells in it. Assess the limitations of (problems with) this key in light of Nick’s discovery.    </vt:lpstr>
      <vt:lpstr>(e) Explain why crystal size in igneous rocks is affected by how fast the rock cools.            </vt:lpstr>
      <vt:lpstr>6. Pania and Taye collected sediment from four different places along the course of a river. They made a sketch map of the river with the sampling locations, and they labelled the bottles of sediment. Identify which sediment samples match which location, and explain your four choices.    </vt:lpstr>
      <vt:lpstr>PowerPoint Presentation</vt:lpstr>
    </vt:vector>
  </TitlesOfParts>
  <Company>Aranmore Catholic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Geology Mid Topic Test - Review</dc:title>
  <dc:creator>Elisa Laitt</dc:creator>
  <cp:lastModifiedBy>Elisa Laitt</cp:lastModifiedBy>
  <cp:revision>1</cp:revision>
  <dcterms:created xsi:type="dcterms:W3CDTF">2013-11-19T03:52:30Z</dcterms:created>
  <dcterms:modified xsi:type="dcterms:W3CDTF">2013-11-19T04:02:29Z</dcterms:modified>
</cp:coreProperties>
</file>