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1C2C6DD8-254F-4ECA-B852-B1AE97B3B786}" type="datetimeFigureOut">
              <a:rPr lang="en-AU" smtClean="0"/>
              <a:t>26/04/2017</a:t>
            </a:fld>
            <a:endParaRPr lang="en-AU"/>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ADA2F590-84CC-421C-B257-BDE3D6749EA9}" type="slidenum">
              <a:rPr lang="en-AU" smtClean="0"/>
              <a:t>‹#›</a:t>
            </a:fld>
            <a:endParaRPr lang="en-AU"/>
          </a:p>
        </p:txBody>
      </p:sp>
    </p:spTree>
    <p:extLst>
      <p:ext uri="{BB962C8B-B14F-4D97-AF65-F5344CB8AC3E}">
        <p14:creationId xmlns:p14="http://schemas.microsoft.com/office/powerpoint/2010/main" val="9608153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F75DC30-798C-4883-B9DA-BAA956B2EC47}" type="datetimeFigureOut">
              <a:rPr lang="en-AU" smtClean="0"/>
              <a:t>26/04/2017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318879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F75DC30-798C-4883-B9DA-BAA956B2EC47}" type="datetimeFigureOut">
              <a:rPr lang="en-AU" smtClean="0"/>
              <a:t>26/04/2017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17088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F75DC30-798C-4883-B9DA-BAA956B2EC47}" type="datetimeFigureOut">
              <a:rPr lang="en-AU" smtClean="0"/>
              <a:t>26/04/2017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236527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F75DC30-798C-4883-B9DA-BAA956B2EC47}" type="datetimeFigureOut">
              <a:rPr lang="en-AU" smtClean="0"/>
              <a:t>26/04/2017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310954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75DC30-798C-4883-B9DA-BAA956B2EC47}" type="datetimeFigureOut">
              <a:rPr lang="en-AU" smtClean="0"/>
              <a:t>26/04/2017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72321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F75DC30-798C-4883-B9DA-BAA956B2EC47}" type="datetimeFigureOut">
              <a:rPr lang="en-AU" smtClean="0"/>
              <a:t>26/04/2017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217627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F75DC30-798C-4883-B9DA-BAA956B2EC47}" type="datetimeFigureOut">
              <a:rPr lang="en-AU" smtClean="0"/>
              <a:t>26/04/2017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277204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F75DC30-798C-4883-B9DA-BAA956B2EC47}" type="datetimeFigureOut">
              <a:rPr lang="en-AU" smtClean="0"/>
              <a:t>26/04/2017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352979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5DC30-798C-4883-B9DA-BAA956B2EC47}" type="datetimeFigureOut">
              <a:rPr lang="en-AU" smtClean="0"/>
              <a:t>26/04/2017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153690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75DC30-798C-4883-B9DA-BAA956B2EC47}" type="datetimeFigureOut">
              <a:rPr lang="en-AU" smtClean="0"/>
              <a:t>26/04/2017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382426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75DC30-798C-4883-B9DA-BAA956B2EC47}" type="datetimeFigureOut">
              <a:rPr lang="en-AU" smtClean="0"/>
              <a:t>26/04/2017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4EFB71-CBB9-4528-B57A-26F91974BDAE}" type="slidenum">
              <a:rPr lang="en-AU" smtClean="0"/>
              <a:t>‹#›</a:t>
            </a:fld>
            <a:endParaRPr lang="en-AU"/>
          </a:p>
        </p:txBody>
      </p:sp>
    </p:spTree>
    <p:extLst>
      <p:ext uri="{BB962C8B-B14F-4D97-AF65-F5344CB8AC3E}">
        <p14:creationId xmlns:p14="http://schemas.microsoft.com/office/powerpoint/2010/main" val="117503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5DC30-798C-4883-B9DA-BAA956B2EC47}" type="datetimeFigureOut">
              <a:rPr lang="en-AU" smtClean="0"/>
              <a:t>26/04/2017</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EFB71-CBB9-4528-B57A-26F91974BDAE}" type="slidenum">
              <a:rPr lang="en-AU" smtClean="0"/>
              <a:t>‹#›</a:t>
            </a:fld>
            <a:endParaRPr lang="en-AU"/>
          </a:p>
        </p:txBody>
      </p:sp>
    </p:spTree>
    <p:extLst>
      <p:ext uri="{BB962C8B-B14F-4D97-AF65-F5344CB8AC3E}">
        <p14:creationId xmlns:p14="http://schemas.microsoft.com/office/powerpoint/2010/main" val="1191076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PERSUASIVE WRITING</a:t>
            </a:r>
            <a:endParaRPr lang="en-AU" dirty="0"/>
          </a:p>
        </p:txBody>
      </p:sp>
      <p:sp>
        <p:nvSpPr>
          <p:cNvPr id="3" name="Subtitle 2"/>
          <p:cNvSpPr>
            <a:spLocks noGrp="1"/>
          </p:cNvSpPr>
          <p:nvPr>
            <p:ph type="subTitle" idx="1"/>
          </p:nvPr>
        </p:nvSpPr>
        <p:spPr/>
        <p:txBody>
          <a:bodyPr/>
          <a:lstStyle/>
          <a:p>
            <a:r>
              <a:rPr lang="en-AU" dirty="0" smtClean="0">
                <a:solidFill>
                  <a:srgbClr val="C00000"/>
                </a:solidFill>
              </a:rPr>
              <a:t>N COATES</a:t>
            </a:r>
          </a:p>
          <a:p>
            <a:r>
              <a:rPr lang="en-AU" dirty="0" smtClean="0">
                <a:solidFill>
                  <a:srgbClr val="C00000"/>
                </a:solidFill>
              </a:rPr>
              <a:t>2016</a:t>
            </a:r>
            <a:endParaRPr lang="en-AU" dirty="0">
              <a:solidFill>
                <a:srgbClr val="C00000"/>
              </a:solidFill>
            </a:endParaRPr>
          </a:p>
        </p:txBody>
      </p:sp>
    </p:spTree>
    <p:extLst>
      <p:ext uri="{BB962C8B-B14F-4D97-AF65-F5344CB8AC3E}">
        <p14:creationId xmlns:p14="http://schemas.microsoft.com/office/powerpoint/2010/main" val="2417043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322714"/>
          </a:xfrm>
        </p:spPr>
        <p:txBody>
          <a:bodyPr/>
          <a:lstStyle/>
          <a:p>
            <a:r>
              <a:rPr lang="en-AU" dirty="0" smtClean="0"/>
              <a:t>Once you are satisfied that you have listed all the arguments for and against and decided which side you are going to defend then are you are ready to plan your writing task.</a:t>
            </a:r>
            <a:br>
              <a:rPr lang="en-AU" dirty="0" smtClean="0"/>
            </a:br>
            <a:r>
              <a:rPr lang="en-AU" dirty="0" smtClean="0"/>
              <a:t>A persuasive essay has three body parts – </a:t>
            </a:r>
            <a:r>
              <a:rPr lang="en-AU" dirty="0" smtClean="0">
                <a:solidFill>
                  <a:srgbClr val="FF0000"/>
                </a:solidFill>
              </a:rPr>
              <a:t>INTRODUCTION</a:t>
            </a:r>
            <a:r>
              <a:rPr lang="en-AU" dirty="0" smtClean="0"/>
              <a:t>, </a:t>
            </a:r>
            <a:r>
              <a:rPr lang="en-AU" dirty="0" smtClean="0">
                <a:solidFill>
                  <a:srgbClr val="FF0000"/>
                </a:solidFill>
              </a:rPr>
              <a:t>BODY</a:t>
            </a:r>
            <a:r>
              <a:rPr lang="en-AU" dirty="0" smtClean="0"/>
              <a:t> and </a:t>
            </a:r>
            <a:r>
              <a:rPr lang="en-AU" dirty="0" smtClean="0">
                <a:solidFill>
                  <a:srgbClr val="FF0000"/>
                </a:solidFill>
              </a:rPr>
              <a:t>CONCLUSION</a:t>
            </a:r>
            <a:r>
              <a:rPr lang="en-AU" dirty="0" smtClean="0"/>
              <a:t>.</a:t>
            </a:r>
            <a:endParaRPr lang="en-AU" dirty="0"/>
          </a:p>
        </p:txBody>
      </p:sp>
    </p:spTree>
    <p:extLst>
      <p:ext uri="{BB962C8B-B14F-4D97-AF65-F5344CB8AC3E}">
        <p14:creationId xmlns:p14="http://schemas.microsoft.com/office/powerpoint/2010/main" val="3084057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idx="1"/>
          </p:nvPr>
        </p:nvSpPr>
        <p:spPr/>
        <p:txBody>
          <a:bodyPr/>
          <a:lstStyle/>
          <a:p>
            <a:pPr marL="0" indent="0">
              <a:buNone/>
            </a:pPr>
            <a:r>
              <a:rPr lang="en-AU" dirty="0" smtClean="0"/>
              <a:t>In the introduction you state the topic and state the position you are taking. As with other forms of writing it is essential that the introduction </a:t>
            </a:r>
            <a:r>
              <a:rPr lang="en-AU" b="1" u="sng" dirty="0" smtClean="0"/>
              <a:t>attracts the attention of the reader</a:t>
            </a:r>
            <a:r>
              <a:rPr lang="en-AU" dirty="0" smtClean="0"/>
              <a:t>. The reader should get the impression that you have thought about the topic and you know what you believe about it. Here are some suggestions which would help you to achieve this.</a:t>
            </a:r>
            <a:endParaRPr lang="en-AU" dirty="0"/>
          </a:p>
        </p:txBody>
      </p:sp>
    </p:spTree>
    <p:extLst>
      <p:ext uri="{BB962C8B-B14F-4D97-AF65-F5344CB8AC3E}">
        <p14:creationId xmlns:p14="http://schemas.microsoft.com/office/powerpoint/2010/main" val="3387224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1. Start with a question</a:t>
            </a:r>
            <a:endParaRPr lang="en-AU" dirty="0"/>
          </a:p>
        </p:txBody>
      </p:sp>
      <p:sp>
        <p:nvSpPr>
          <p:cNvPr id="3" name="Content Placeholder 2"/>
          <p:cNvSpPr>
            <a:spLocks noGrp="1"/>
          </p:cNvSpPr>
          <p:nvPr>
            <p:ph idx="1"/>
          </p:nvPr>
        </p:nvSpPr>
        <p:spPr/>
        <p:txBody>
          <a:bodyPr/>
          <a:lstStyle/>
          <a:p>
            <a:pPr marL="0" indent="0">
              <a:buNone/>
            </a:pPr>
            <a:endParaRPr lang="en-AU" dirty="0" smtClean="0"/>
          </a:p>
          <a:p>
            <a:pPr marL="0" indent="0">
              <a:buNone/>
            </a:pPr>
            <a:r>
              <a:rPr lang="en-AU" dirty="0" smtClean="0"/>
              <a:t>Have you ever stopped to think what the world would be like if all bird life was extinct?</a:t>
            </a:r>
            <a:endParaRPr lang="en-AU" dirty="0"/>
          </a:p>
        </p:txBody>
      </p:sp>
    </p:spTree>
    <p:extLst>
      <p:ext uri="{BB962C8B-B14F-4D97-AF65-F5344CB8AC3E}">
        <p14:creationId xmlns:p14="http://schemas.microsoft.com/office/powerpoint/2010/main" val="862279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2. Begin with a quote which supports your argument</a:t>
            </a:r>
            <a:endParaRPr lang="en-AU" dirty="0"/>
          </a:p>
        </p:txBody>
      </p:sp>
      <p:sp>
        <p:nvSpPr>
          <p:cNvPr id="3" name="Content Placeholder 2"/>
          <p:cNvSpPr>
            <a:spLocks noGrp="1"/>
          </p:cNvSpPr>
          <p:nvPr>
            <p:ph idx="1"/>
          </p:nvPr>
        </p:nvSpPr>
        <p:spPr/>
        <p:txBody>
          <a:bodyPr/>
          <a:lstStyle/>
          <a:p>
            <a:pPr marL="0" indent="0">
              <a:buNone/>
            </a:pPr>
            <a:endParaRPr lang="en-AU" dirty="0" smtClean="0"/>
          </a:p>
          <a:p>
            <a:pPr marL="0" indent="0">
              <a:buNone/>
            </a:pPr>
            <a:r>
              <a:rPr lang="en-AU" dirty="0" smtClean="0"/>
              <a:t>“If we continue to pollute the atmosphere with poisons and gases all bird life will be extinct in 50 years,” states South Australia’s chief scientist.</a:t>
            </a:r>
            <a:endParaRPr lang="en-AU" dirty="0"/>
          </a:p>
        </p:txBody>
      </p:sp>
    </p:spTree>
    <p:extLst>
      <p:ext uri="{BB962C8B-B14F-4D97-AF65-F5344CB8AC3E}">
        <p14:creationId xmlns:p14="http://schemas.microsoft.com/office/powerpoint/2010/main" val="2776616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3. Start with a strong statement of your position</a:t>
            </a:r>
            <a:endParaRPr lang="en-AU" dirty="0"/>
          </a:p>
        </p:txBody>
      </p:sp>
      <p:sp>
        <p:nvSpPr>
          <p:cNvPr id="3" name="Content Placeholder 2"/>
          <p:cNvSpPr>
            <a:spLocks noGrp="1"/>
          </p:cNvSpPr>
          <p:nvPr>
            <p:ph idx="1"/>
          </p:nvPr>
        </p:nvSpPr>
        <p:spPr/>
        <p:txBody>
          <a:bodyPr/>
          <a:lstStyle/>
          <a:p>
            <a:pPr marL="0" indent="0">
              <a:buNone/>
            </a:pPr>
            <a:endParaRPr lang="en-AU" dirty="0" smtClean="0"/>
          </a:p>
          <a:p>
            <a:pPr marL="0" indent="0">
              <a:buNone/>
            </a:pPr>
            <a:r>
              <a:rPr lang="en-AU" dirty="0" smtClean="0"/>
              <a:t>Greed not only consumes our environment, it also consumes our animal and bird life.</a:t>
            </a:r>
            <a:endParaRPr lang="en-AU" dirty="0"/>
          </a:p>
        </p:txBody>
      </p:sp>
    </p:spTree>
    <p:extLst>
      <p:ext uri="{BB962C8B-B14F-4D97-AF65-F5344CB8AC3E}">
        <p14:creationId xmlns:p14="http://schemas.microsoft.com/office/powerpoint/2010/main" val="2670397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4. Start with a statistic or a fact which supports your argument</a:t>
            </a:r>
            <a:endParaRPr lang="en-AU" dirty="0"/>
          </a:p>
        </p:txBody>
      </p:sp>
      <p:sp>
        <p:nvSpPr>
          <p:cNvPr id="3" name="Content Placeholder 2"/>
          <p:cNvSpPr>
            <a:spLocks noGrp="1"/>
          </p:cNvSpPr>
          <p:nvPr>
            <p:ph idx="1"/>
          </p:nvPr>
        </p:nvSpPr>
        <p:spPr/>
        <p:txBody>
          <a:bodyPr/>
          <a:lstStyle/>
          <a:p>
            <a:endParaRPr lang="en-AU" dirty="0" smtClean="0"/>
          </a:p>
          <a:p>
            <a:pPr marL="0" indent="0">
              <a:buNone/>
            </a:pPr>
            <a:r>
              <a:rPr lang="en-AU" dirty="0" smtClean="0"/>
              <a:t>By the year 2020, 50% of all animal and bird life will be extinct.</a:t>
            </a:r>
            <a:endParaRPr lang="en-AU" dirty="0"/>
          </a:p>
        </p:txBody>
      </p:sp>
    </p:spTree>
    <p:extLst>
      <p:ext uri="{BB962C8B-B14F-4D97-AF65-F5344CB8AC3E}">
        <p14:creationId xmlns:p14="http://schemas.microsoft.com/office/powerpoint/2010/main" val="1770161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AU" dirty="0" smtClean="0"/>
              <a:t>An introduction could read as follows:</a:t>
            </a:r>
            <a:endParaRPr lang="en-AU" dirty="0"/>
          </a:p>
        </p:txBody>
      </p:sp>
      <p:sp>
        <p:nvSpPr>
          <p:cNvPr id="3" name="Content Placeholder 2"/>
          <p:cNvSpPr>
            <a:spLocks noGrp="1"/>
          </p:cNvSpPr>
          <p:nvPr>
            <p:ph idx="1"/>
          </p:nvPr>
        </p:nvSpPr>
        <p:spPr>
          <a:xfrm>
            <a:off x="467544" y="980728"/>
            <a:ext cx="8219256" cy="5145435"/>
          </a:xfrm>
        </p:spPr>
        <p:txBody>
          <a:bodyPr/>
          <a:lstStyle/>
          <a:p>
            <a:pPr marL="0" indent="0">
              <a:buNone/>
            </a:pPr>
            <a:r>
              <a:rPr lang="en-AU" dirty="0" smtClean="0"/>
              <a:t>Greed not only consumes our environment, it also consumes our animal and bird life as well. Our unquenchable thirst for new, better and more cars and washing machines and kitchens and houses is created by more and more invasive advertising and fed by companies greedy for more profits. Awareness of environmental destruction is not considered in this race to fulfil our manufactured dreams.</a:t>
            </a:r>
            <a:endParaRPr lang="en-AU" dirty="0"/>
          </a:p>
        </p:txBody>
      </p:sp>
    </p:spTree>
    <p:extLst>
      <p:ext uri="{BB962C8B-B14F-4D97-AF65-F5344CB8AC3E}">
        <p14:creationId xmlns:p14="http://schemas.microsoft.com/office/powerpoint/2010/main" val="1136544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322714"/>
          </a:xfrm>
        </p:spPr>
        <p:txBody>
          <a:bodyPr>
            <a:normAutofit fontScale="90000"/>
          </a:bodyPr>
          <a:lstStyle/>
          <a:p>
            <a:r>
              <a:rPr lang="en-AU" dirty="0" smtClean="0"/>
              <a:t>Let’s look back at our common assessment task on gaming.</a:t>
            </a:r>
            <a:br>
              <a:rPr lang="en-AU" dirty="0" smtClean="0"/>
            </a:br>
            <a:r>
              <a:rPr lang="en-AU" dirty="0" smtClean="0"/>
              <a:t/>
            </a:r>
            <a:br>
              <a:rPr lang="en-AU" dirty="0" smtClean="0"/>
            </a:br>
            <a:r>
              <a:rPr lang="en-AU" b="1" dirty="0" smtClean="0">
                <a:solidFill>
                  <a:schemeClr val="accent3">
                    <a:lumMod val="75000"/>
                  </a:schemeClr>
                </a:solidFill>
              </a:rPr>
              <a:t>“Computer games make children stupid”</a:t>
            </a:r>
            <a:br>
              <a:rPr lang="en-AU" b="1" dirty="0" smtClean="0">
                <a:solidFill>
                  <a:schemeClr val="accent3">
                    <a:lumMod val="75000"/>
                  </a:schemeClr>
                </a:solidFill>
              </a:rPr>
            </a:br>
            <a:r>
              <a:rPr lang="en-AU" dirty="0" smtClean="0"/>
              <a:t/>
            </a:r>
            <a:br>
              <a:rPr lang="en-AU" dirty="0" smtClean="0"/>
            </a:br>
            <a:r>
              <a:rPr lang="en-AU" dirty="0" smtClean="0"/>
              <a:t>Looking at your introduction, how can you now improve it using the techniques provided earlier?</a:t>
            </a:r>
            <a:br>
              <a:rPr lang="en-AU" dirty="0" smtClean="0"/>
            </a:br>
            <a:endParaRPr lang="en-AU" dirty="0"/>
          </a:p>
        </p:txBody>
      </p:sp>
    </p:spTree>
    <p:extLst>
      <p:ext uri="{BB962C8B-B14F-4D97-AF65-F5344CB8AC3E}">
        <p14:creationId xmlns:p14="http://schemas.microsoft.com/office/powerpoint/2010/main" val="1566773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AU" dirty="0" smtClean="0"/>
              <a:t>Body</a:t>
            </a:r>
            <a:endParaRPr lang="en-AU" dirty="0"/>
          </a:p>
        </p:txBody>
      </p:sp>
      <p:sp>
        <p:nvSpPr>
          <p:cNvPr id="3" name="Content Placeholder 2"/>
          <p:cNvSpPr>
            <a:spLocks noGrp="1"/>
          </p:cNvSpPr>
          <p:nvPr>
            <p:ph idx="1"/>
          </p:nvPr>
        </p:nvSpPr>
        <p:spPr>
          <a:xfrm>
            <a:off x="457200" y="1052736"/>
            <a:ext cx="8229600" cy="5472608"/>
          </a:xfrm>
        </p:spPr>
        <p:txBody>
          <a:bodyPr>
            <a:normAutofit fontScale="92500" lnSpcReduction="10000"/>
          </a:bodyPr>
          <a:lstStyle/>
          <a:p>
            <a:pPr marL="0" indent="0">
              <a:buNone/>
            </a:pPr>
            <a:r>
              <a:rPr lang="en-AU" dirty="0" smtClean="0"/>
              <a:t>In this part of the task you present your arguments and evidence to support your position.  A good plan when you are presenting your arguments is to introduce your strongest argument first but leave your second strongest argument for last. Each point needs to be made concisely in approximately 5 sentences. The first sentence should state the point or reason. Then in 3 or 4 sentences, you should back up the reason with clear and persuasive language. After making the first point, work through your arguments logically. </a:t>
            </a:r>
            <a:r>
              <a:rPr lang="en-AU" dirty="0" smtClean="0">
                <a:solidFill>
                  <a:srgbClr val="FF0000"/>
                </a:solidFill>
              </a:rPr>
              <a:t>Your goal is to have readers agreeing with you as they read your work</a:t>
            </a:r>
            <a:r>
              <a:rPr lang="en-AU" dirty="0" smtClean="0"/>
              <a:t>.</a:t>
            </a:r>
            <a:endParaRPr lang="en-AU" dirty="0"/>
          </a:p>
        </p:txBody>
      </p:sp>
    </p:spTree>
    <p:extLst>
      <p:ext uri="{BB962C8B-B14F-4D97-AF65-F5344CB8AC3E}">
        <p14:creationId xmlns:p14="http://schemas.microsoft.com/office/powerpoint/2010/main" val="1365321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You can follow this pattern:</a:t>
            </a:r>
            <a:endParaRPr lang="en-AU" dirty="0"/>
          </a:p>
        </p:txBody>
      </p:sp>
      <p:sp>
        <p:nvSpPr>
          <p:cNvPr id="3" name="Content Placeholder 2"/>
          <p:cNvSpPr>
            <a:spLocks noGrp="1"/>
          </p:cNvSpPr>
          <p:nvPr>
            <p:ph idx="1"/>
          </p:nvPr>
        </p:nvSpPr>
        <p:spPr/>
        <p:txBody>
          <a:bodyPr>
            <a:normAutofit fontScale="92500" lnSpcReduction="20000"/>
          </a:bodyPr>
          <a:lstStyle/>
          <a:p>
            <a:pPr marL="0" indent="0">
              <a:buNone/>
            </a:pPr>
            <a:r>
              <a:rPr lang="en-AU" sz="5400" dirty="0" smtClean="0"/>
              <a:t>T</a:t>
            </a:r>
            <a:r>
              <a:rPr lang="en-AU" dirty="0" smtClean="0"/>
              <a:t>opic sentence (outlines the first supporting argument)</a:t>
            </a:r>
            <a:endParaRPr lang="en-AU" sz="5400" dirty="0" smtClean="0"/>
          </a:p>
          <a:p>
            <a:pPr marL="0" indent="0">
              <a:buNone/>
            </a:pPr>
            <a:r>
              <a:rPr lang="en-AU" sz="5400" dirty="0" smtClean="0"/>
              <a:t>R</a:t>
            </a:r>
            <a:r>
              <a:rPr lang="en-AU" dirty="0" smtClean="0"/>
              <a:t>eason (why you think this is the case)</a:t>
            </a:r>
            <a:endParaRPr lang="en-AU" sz="5400" dirty="0" smtClean="0"/>
          </a:p>
          <a:p>
            <a:pPr marL="0" indent="0">
              <a:buNone/>
            </a:pPr>
            <a:r>
              <a:rPr lang="en-AU" sz="5400" dirty="0" smtClean="0"/>
              <a:t>E</a:t>
            </a:r>
            <a:r>
              <a:rPr lang="en-AU" dirty="0" smtClean="0"/>
              <a:t>vidence (quote a statistic, an expert opinion or a piece of research which supports your claim)</a:t>
            </a:r>
          </a:p>
          <a:p>
            <a:pPr marL="0" indent="0">
              <a:buNone/>
            </a:pPr>
            <a:r>
              <a:rPr lang="en-AU" sz="5400" dirty="0" smtClean="0"/>
              <a:t>E</a:t>
            </a:r>
            <a:r>
              <a:rPr lang="en-AU" dirty="0" smtClean="0"/>
              <a:t>xplanation (explain why this is such a convincing piece of evidence)</a:t>
            </a:r>
          </a:p>
          <a:p>
            <a:pPr marL="0" indent="0">
              <a:buNone/>
            </a:pPr>
            <a:endParaRPr lang="en-AU" sz="5400" dirty="0"/>
          </a:p>
        </p:txBody>
      </p:sp>
    </p:spTree>
    <p:extLst>
      <p:ext uri="{BB962C8B-B14F-4D97-AF65-F5344CB8AC3E}">
        <p14:creationId xmlns:p14="http://schemas.microsoft.com/office/powerpoint/2010/main" val="597780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6466730"/>
          </a:xfrm>
        </p:spPr>
        <p:txBody>
          <a:bodyPr>
            <a:normAutofit/>
          </a:bodyPr>
          <a:lstStyle/>
          <a:p>
            <a:r>
              <a:rPr lang="en-AU" dirty="0" smtClean="0"/>
              <a:t>The purpose of persuasive writing is to  </a:t>
            </a:r>
            <a:r>
              <a:rPr lang="en-AU" b="1" u="sng" dirty="0" smtClean="0"/>
              <a:t>convince the reader </a:t>
            </a:r>
            <a:r>
              <a:rPr lang="en-AU" dirty="0" smtClean="0"/>
              <a:t>that what you say is correct. This type of writing can be used:</a:t>
            </a:r>
            <a:endParaRPr lang="en-AU" dirty="0"/>
          </a:p>
        </p:txBody>
      </p:sp>
    </p:spTree>
    <p:extLst>
      <p:ext uri="{BB962C8B-B14F-4D97-AF65-F5344CB8AC3E}">
        <p14:creationId xmlns:p14="http://schemas.microsoft.com/office/powerpoint/2010/main" val="2304630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persuasive techniques</a:t>
            </a:r>
            <a:endParaRPr lang="en-AU" dirty="0"/>
          </a:p>
        </p:txBody>
      </p:sp>
      <p:sp>
        <p:nvSpPr>
          <p:cNvPr id="3" name="Content Placeholder 2"/>
          <p:cNvSpPr>
            <a:spLocks noGrp="1"/>
          </p:cNvSpPr>
          <p:nvPr>
            <p:ph idx="1"/>
          </p:nvPr>
        </p:nvSpPr>
        <p:spPr/>
        <p:txBody>
          <a:bodyPr/>
          <a:lstStyle/>
          <a:p>
            <a:pPr marL="0" indent="0">
              <a:buNone/>
            </a:pPr>
            <a:r>
              <a:rPr lang="en-AU" dirty="0" smtClean="0">
                <a:solidFill>
                  <a:srgbClr val="00B050"/>
                </a:solidFill>
              </a:rPr>
              <a:t>Rhetorical question:</a:t>
            </a:r>
          </a:p>
          <a:p>
            <a:pPr marL="0" indent="0">
              <a:buNone/>
            </a:pPr>
            <a:r>
              <a:rPr lang="en-AU" dirty="0" smtClean="0"/>
              <a:t>A question that is asked which makes the reader think. </a:t>
            </a:r>
            <a:r>
              <a:rPr lang="en-AU" sz="2800" i="1" dirty="0" smtClean="0"/>
              <a:t>How would you feel if you had two hours of homework every night?</a:t>
            </a:r>
          </a:p>
          <a:p>
            <a:pPr marL="0" indent="0">
              <a:buNone/>
            </a:pPr>
            <a:r>
              <a:rPr lang="en-AU" dirty="0" smtClean="0">
                <a:solidFill>
                  <a:srgbClr val="00B050"/>
                </a:solidFill>
              </a:rPr>
              <a:t>Repetition:</a:t>
            </a:r>
          </a:p>
          <a:p>
            <a:pPr marL="0" indent="0">
              <a:buNone/>
            </a:pPr>
            <a:r>
              <a:rPr lang="en-AU" dirty="0" smtClean="0"/>
              <a:t>Words or phrases are repeated so that they stick in the reader’s mind. </a:t>
            </a:r>
            <a:r>
              <a:rPr lang="en-AU" sz="2800" i="1" dirty="0" smtClean="0"/>
              <a:t>Remember what it was like to be at school, remember how much work you had.</a:t>
            </a:r>
            <a:endParaRPr lang="en-AU" sz="2800" i="1" dirty="0"/>
          </a:p>
        </p:txBody>
      </p:sp>
    </p:spTree>
    <p:extLst>
      <p:ext uri="{BB962C8B-B14F-4D97-AF65-F5344CB8AC3E}">
        <p14:creationId xmlns:p14="http://schemas.microsoft.com/office/powerpoint/2010/main" val="1994168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persuasive techniques</a:t>
            </a:r>
            <a:endParaRPr lang="en-AU" dirty="0"/>
          </a:p>
        </p:txBody>
      </p:sp>
      <p:sp>
        <p:nvSpPr>
          <p:cNvPr id="3" name="Content Placeholder 2"/>
          <p:cNvSpPr>
            <a:spLocks noGrp="1"/>
          </p:cNvSpPr>
          <p:nvPr>
            <p:ph idx="1"/>
          </p:nvPr>
        </p:nvSpPr>
        <p:spPr/>
        <p:txBody>
          <a:bodyPr>
            <a:normAutofit/>
          </a:bodyPr>
          <a:lstStyle/>
          <a:p>
            <a:pPr marL="0" indent="0">
              <a:buNone/>
            </a:pPr>
            <a:r>
              <a:rPr lang="en-AU" dirty="0" smtClean="0">
                <a:solidFill>
                  <a:srgbClr val="00B050"/>
                </a:solidFill>
              </a:rPr>
              <a:t>Emotive language: </a:t>
            </a:r>
          </a:p>
          <a:p>
            <a:pPr marL="0" indent="0">
              <a:buNone/>
            </a:pPr>
            <a:r>
              <a:rPr lang="en-AU" dirty="0" smtClean="0"/>
              <a:t>When words are used to make the reader feel a certain emotion, like sadness or anger. </a:t>
            </a:r>
            <a:r>
              <a:rPr lang="en-AU" sz="2800" i="1" dirty="0" smtClean="0"/>
              <a:t>We are the poor, helpless children who are forced to do hours and hours of homework every night.</a:t>
            </a:r>
          </a:p>
          <a:p>
            <a:pPr marL="0" indent="0">
              <a:buNone/>
            </a:pPr>
            <a:r>
              <a:rPr lang="en-AU" dirty="0" smtClean="0">
                <a:solidFill>
                  <a:srgbClr val="00B050"/>
                </a:solidFill>
              </a:rPr>
              <a:t>Exaggeration: </a:t>
            </a:r>
            <a:r>
              <a:rPr lang="en-AU" dirty="0" smtClean="0"/>
              <a:t>When information is given that is over the top or slightly untrue. </a:t>
            </a:r>
            <a:r>
              <a:rPr lang="en-AU" sz="2800" i="1" dirty="0" smtClean="0"/>
              <a:t>If I get set one more homework I am going to move to the moon!</a:t>
            </a:r>
            <a:endParaRPr lang="en-AU" sz="2800" i="1" dirty="0">
              <a:solidFill>
                <a:srgbClr val="00B050"/>
              </a:solidFill>
            </a:endParaRPr>
          </a:p>
        </p:txBody>
      </p:sp>
    </p:spTree>
    <p:extLst>
      <p:ext uri="{BB962C8B-B14F-4D97-AF65-F5344CB8AC3E}">
        <p14:creationId xmlns:p14="http://schemas.microsoft.com/office/powerpoint/2010/main" val="650840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persuasive techniques</a:t>
            </a:r>
            <a:endParaRPr lang="en-AU" dirty="0"/>
          </a:p>
        </p:txBody>
      </p:sp>
      <p:sp>
        <p:nvSpPr>
          <p:cNvPr id="3" name="Content Placeholder 2"/>
          <p:cNvSpPr>
            <a:spLocks noGrp="1"/>
          </p:cNvSpPr>
          <p:nvPr>
            <p:ph idx="1"/>
          </p:nvPr>
        </p:nvSpPr>
        <p:spPr/>
        <p:txBody>
          <a:bodyPr>
            <a:normAutofit fontScale="92500" lnSpcReduction="10000"/>
          </a:bodyPr>
          <a:lstStyle/>
          <a:p>
            <a:pPr marL="0" indent="0">
              <a:buNone/>
            </a:pPr>
            <a:r>
              <a:rPr lang="en-AU" dirty="0" smtClean="0">
                <a:solidFill>
                  <a:srgbClr val="00B050"/>
                </a:solidFill>
              </a:rPr>
              <a:t>Facts and statistics</a:t>
            </a:r>
            <a:r>
              <a:rPr lang="en-AU" dirty="0" smtClean="0"/>
              <a:t>: When truthful information is given to back up a point. </a:t>
            </a:r>
            <a:r>
              <a:rPr lang="en-AU" sz="2800" i="1" dirty="0" smtClean="0"/>
              <a:t>95% of pupils feel that there is too much homework.</a:t>
            </a:r>
          </a:p>
          <a:p>
            <a:pPr marL="0" indent="0">
              <a:buNone/>
            </a:pPr>
            <a:r>
              <a:rPr lang="en-AU" dirty="0" smtClean="0">
                <a:solidFill>
                  <a:srgbClr val="00B050"/>
                </a:solidFill>
              </a:rPr>
              <a:t>Groups of three: </a:t>
            </a:r>
            <a:r>
              <a:rPr lang="en-AU" dirty="0" smtClean="0"/>
              <a:t>When three adjectives or phrases are used to emphasise a point. </a:t>
            </a:r>
            <a:r>
              <a:rPr lang="en-AU" sz="2800" i="1" dirty="0" smtClean="0"/>
              <a:t>Homework is boring, dull and uninteresting</a:t>
            </a:r>
            <a:r>
              <a:rPr lang="en-AU" dirty="0" smtClean="0"/>
              <a:t>. </a:t>
            </a:r>
          </a:p>
          <a:p>
            <a:pPr marL="0" indent="0">
              <a:buNone/>
            </a:pPr>
            <a:r>
              <a:rPr lang="en-AU" dirty="0" smtClean="0">
                <a:solidFill>
                  <a:srgbClr val="00B050"/>
                </a:solidFill>
              </a:rPr>
              <a:t>Comparisons are useful: </a:t>
            </a:r>
            <a:r>
              <a:rPr lang="en-AU" dirty="0" smtClean="0"/>
              <a:t>If readers are able to relate your argument to something they already know to be true then they will be more likely to agree with you, so comparisons are useful.</a:t>
            </a:r>
            <a:endParaRPr lang="en-AU" dirty="0">
              <a:solidFill>
                <a:srgbClr val="00B050"/>
              </a:solidFill>
            </a:endParaRPr>
          </a:p>
        </p:txBody>
      </p:sp>
    </p:spTree>
    <p:extLst>
      <p:ext uri="{BB962C8B-B14F-4D97-AF65-F5344CB8AC3E}">
        <p14:creationId xmlns:p14="http://schemas.microsoft.com/office/powerpoint/2010/main" val="4219774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19256" cy="5865515"/>
          </a:xfrm>
        </p:spPr>
        <p:txBody>
          <a:bodyPr/>
          <a:lstStyle/>
          <a:p>
            <a:pPr marL="0" indent="0">
              <a:buNone/>
            </a:pPr>
            <a:endParaRPr lang="en-AU" dirty="0" smtClean="0"/>
          </a:p>
          <a:p>
            <a:pPr marL="0" indent="0">
              <a:buNone/>
            </a:pPr>
            <a:endParaRPr lang="en-AU" dirty="0"/>
          </a:p>
          <a:p>
            <a:pPr marL="0" indent="0">
              <a:buNone/>
            </a:pPr>
            <a:endParaRPr lang="en-AU" dirty="0" smtClean="0"/>
          </a:p>
          <a:p>
            <a:pPr marL="0" indent="0">
              <a:buNone/>
            </a:pPr>
            <a:r>
              <a:rPr lang="en-AU" b="1" u="sng" dirty="0" smtClean="0">
                <a:solidFill>
                  <a:schemeClr val="accent3">
                    <a:lumMod val="75000"/>
                  </a:schemeClr>
                </a:solidFill>
              </a:rPr>
              <a:t>Homework</a:t>
            </a:r>
            <a:r>
              <a:rPr lang="en-AU" dirty="0" smtClean="0"/>
              <a:t>: Revise your persuasive techniques for a test tomorrow!</a:t>
            </a:r>
            <a:endParaRPr lang="en-AU" dirty="0"/>
          </a:p>
        </p:txBody>
      </p:sp>
    </p:spTree>
    <p:extLst>
      <p:ext uri="{BB962C8B-B14F-4D97-AF65-F5344CB8AC3E}">
        <p14:creationId xmlns:p14="http://schemas.microsoft.com/office/powerpoint/2010/main" val="596800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424936" cy="5976664"/>
          </a:xfrm>
        </p:spPr>
        <p:txBody>
          <a:bodyPr numCol="1"/>
          <a:lstStyle/>
          <a:p>
            <a:pPr marL="0" indent="0">
              <a:buNone/>
            </a:pPr>
            <a:r>
              <a:rPr lang="en-AU" dirty="0" smtClean="0"/>
              <a:t>	</a:t>
            </a:r>
            <a:r>
              <a:rPr lang="en-AU" b="1" dirty="0" smtClean="0"/>
              <a:t>	</a:t>
            </a:r>
          </a:p>
          <a:p>
            <a:pPr marL="0" indent="0">
              <a:buNone/>
            </a:pPr>
            <a:endParaRPr lang="en-AU" b="1" dirty="0"/>
          </a:p>
          <a:p>
            <a:pPr marL="0" indent="0">
              <a:buNone/>
            </a:pPr>
            <a:r>
              <a:rPr lang="en-AU" b="1" dirty="0" smtClean="0"/>
              <a:t>		TEST – MATCH UP EXERCISE</a:t>
            </a:r>
          </a:p>
        </p:txBody>
      </p:sp>
    </p:spTree>
    <p:extLst>
      <p:ext uri="{BB962C8B-B14F-4D97-AF65-F5344CB8AC3E}">
        <p14:creationId xmlns:p14="http://schemas.microsoft.com/office/powerpoint/2010/main" val="696816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a:xfrm>
            <a:off x="395536" y="1196752"/>
            <a:ext cx="8291264" cy="4929411"/>
          </a:xfrm>
        </p:spPr>
        <p:txBody>
          <a:bodyPr/>
          <a:lstStyle/>
          <a:p>
            <a:pPr marL="0" indent="0">
              <a:buNone/>
            </a:pPr>
            <a:r>
              <a:rPr lang="en-AU" dirty="0" smtClean="0"/>
              <a:t>The conclusion will summarise the strongest arguments in a logical way and make a final clear statement of what you want the reader to believe or do.</a:t>
            </a:r>
            <a:endParaRPr lang="en-AU" dirty="0"/>
          </a:p>
        </p:txBody>
      </p:sp>
    </p:spTree>
    <p:extLst>
      <p:ext uri="{BB962C8B-B14F-4D97-AF65-F5344CB8AC3E}">
        <p14:creationId xmlns:p14="http://schemas.microsoft.com/office/powerpoint/2010/main" val="3734318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Let’s have a look at an example essay</a:t>
            </a:r>
            <a:endParaRPr lang="en-AU" dirty="0"/>
          </a:p>
        </p:txBody>
      </p:sp>
      <p:sp>
        <p:nvSpPr>
          <p:cNvPr id="3" name="Content Placeholder 2"/>
          <p:cNvSpPr>
            <a:spLocks noGrp="1"/>
          </p:cNvSpPr>
          <p:nvPr>
            <p:ph idx="1"/>
          </p:nvPr>
        </p:nvSpPr>
        <p:spPr/>
        <p:txBody>
          <a:bodyPr/>
          <a:lstStyle/>
          <a:p>
            <a:pPr marL="0" indent="0">
              <a:buNone/>
            </a:pPr>
            <a:endParaRPr lang="en-AU" dirty="0" smtClean="0"/>
          </a:p>
          <a:p>
            <a:pPr marL="0" indent="0">
              <a:buNone/>
            </a:pPr>
            <a:r>
              <a:rPr lang="en-AU" dirty="0" smtClean="0"/>
              <a:t>“Giving some of your time to working for a charity is a good thing to do”</a:t>
            </a:r>
            <a:endParaRPr lang="en-AU" dirty="0"/>
          </a:p>
        </p:txBody>
      </p:sp>
    </p:spTree>
    <p:extLst>
      <p:ext uri="{BB962C8B-B14F-4D97-AF65-F5344CB8AC3E}">
        <p14:creationId xmlns:p14="http://schemas.microsoft.com/office/powerpoint/2010/main" val="2232593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normAutofit fontScale="90000"/>
          </a:bodyPr>
          <a:lstStyle/>
          <a:p>
            <a:r>
              <a:rPr lang="en-AU" dirty="0" smtClean="0"/>
              <a:t>Your turn to write a persuasive essay</a:t>
            </a:r>
            <a:endParaRPr lang="en-AU" dirty="0"/>
          </a:p>
        </p:txBody>
      </p:sp>
      <p:sp>
        <p:nvSpPr>
          <p:cNvPr id="3" name="Content Placeholder 2"/>
          <p:cNvSpPr>
            <a:spLocks noGrp="1"/>
          </p:cNvSpPr>
          <p:nvPr>
            <p:ph idx="1"/>
          </p:nvPr>
        </p:nvSpPr>
        <p:spPr>
          <a:xfrm>
            <a:off x="467544" y="908720"/>
            <a:ext cx="8219256" cy="5832648"/>
          </a:xfrm>
        </p:spPr>
        <p:txBody>
          <a:bodyPr>
            <a:noAutofit/>
          </a:bodyPr>
          <a:lstStyle/>
          <a:p>
            <a:pPr marL="0" indent="0" algn="ctr">
              <a:buNone/>
            </a:pPr>
            <a:r>
              <a:rPr lang="en-AU" b="1" dirty="0" smtClean="0"/>
              <a:t>“Every student should visit Canberra”</a:t>
            </a:r>
          </a:p>
          <a:p>
            <a:r>
              <a:rPr lang="en-AU" sz="2800" dirty="0" smtClean="0"/>
              <a:t>Your essay should be completed in three lessons</a:t>
            </a:r>
          </a:p>
          <a:p>
            <a:r>
              <a:rPr lang="en-AU" sz="2800" dirty="0" smtClean="0"/>
              <a:t>Your essay should be typed</a:t>
            </a:r>
          </a:p>
          <a:p>
            <a:r>
              <a:rPr lang="en-AU" sz="2800" dirty="0" smtClean="0"/>
              <a:t>You must hand in the planning, draft and final copy.</a:t>
            </a:r>
          </a:p>
          <a:p>
            <a:r>
              <a:rPr lang="en-AU" sz="2800" dirty="0" smtClean="0"/>
              <a:t>You can copy and paste your essay on the S drive – curriculum shared- hand in work – Year 9 – English- Coates 2016</a:t>
            </a:r>
          </a:p>
          <a:p>
            <a:r>
              <a:rPr lang="en-AU" sz="2800" dirty="0" smtClean="0"/>
              <a:t>Don’t forget to name your document!</a:t>
            </a:r>
          </a:p>
          <a:p>
            <a:r>
              <a:rPr lang="en-AU" sz="2800" dirty="0" smtClean="0"/>
              <a:t>Remember – don’t use: firstly, secondly, thirdly.</a:t>
            </a:r>
          </a:p>
          <a:p>
            <a:r>
              <a:rPr lang="en-AU" sz="2800" dirty="0" smtClean="0"/>
              <a:t>Use as many persuasive techniques and connectives as possible. You may use all notes handed </a:t>
            </a:r>
            <a:r>
              <a:rPr lang="en-AU" sz="2800" smtClean="0"/>
              <a:t>in class.</a:t>
            </a:r>
            <a:endParaRPr lang="en-AU" sz="2800" dirty="0"/>
          </a:p>
        </p:txBody>
      </p:sp>
    </p:spTree>
    <p:extLst>
      <p:ext uri="{BB962C8B-B14F-4D97-AF65-F5344CB8AC3E}">
        <p14:creationId xmlns:p14="http://schemas.microsoft.com/office/powerpoint/2010/main" val="1669096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394722"/>
          </a:xfrm>
        </p:spPr>
        <p:txBody>
          <a:bodyPr>
            <a:normAutofit fontScale="90000"/>
          </a:bodyPr>
          <a:lstStyle/>
          <a:p>
            <a:pPr algn="l"/>
            <a:r>
              <a:rPr lang="en-AU" dirty="0" smtClean="0">
                <a:solidFill>
                  <a:srgbClr val="C00000"/>
                </a:solidFill>
              </a:rPr>
              <a:t>W</a:t>
            </a:r>
            <a:r>
              <a:rPr lang="en-AU" dirty="0" smtClean="0"/>
              <a:t>hen arguing against a particular point of view in order to convince others to accept your argument and conclusion.</a:t>
            </a:r>
            <a:br>
              <a:rPr lang="en-AU" dirty="0" smtClean="0"/>
            </a:br>
            <a:r>
              <a:rPr lang="en-AU" dirty="0" smtClean="0">
                <a:solidFill>
                  <a:srgbClr val="C00000"/>
                </a:solidFill>
              </a:rPr>
              <a:t>W</a:t>
            </a:r>
            <a:r>
              <a:rPr lang="en-AU" dirty="0" smtClean="0"/>
              <a:t>hen trying to convince someone to buy a product.</a:t>
            </a:r>
            <a:br>
              <a:rPr lang="en-AU" dirty="0" smtClean="0"/>
            </a:br>
            <a:r>
              <a:rPr lang="en-AU" dirty="0" smtClean="0">
                <a:solidFill>
                  <a:srgbClr val="C00000"/>
                </a:solidFill>
              </a:rPr>
              <a:t>W</a:t>
            </a:r>
            <a:r>
              <a:rPr lang="en-AU" dirty="0" smtClean="0"/>
              <a:t>hen trying to convince someone to do something.</a:t>
            </a:r>
            <a:br>
              <a:rPr lang="en-AU" dirty="0" smtClean="0"/>
            </a:br>
            <a:r>
              <a:rPr lang="en-AU" dirty="0" smtClean="0">
                <a:solidFill>
                  <a:srgbClr val="C00000"/>
                </a:solidFill>
              </a:rPr>
              <a:t>W</a:t>
            </a:r>
            <a:r>
              <a:rPr lang="en-AU" dirty="0" smtClean="0"/>
              <a:t>hen trying to convince others to share your beliefs or values.</a:t>
            </a:r>
            <a:endParaRPr lang="en-AU" dirty="0"/>
          </a:p>
        </p:txBody>
      </p:sp>
    </p:spTree>
    <p:extLst>
      <p:ext uri="{BB962C8B-B14F-4D97-AF65-F5344CB8AC3E}">
        <p14:creationId xmlns:p14="http://schemas.microsoft.com/office/powerpoint/2010/main" val="54807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219256" cy="5937523"/>
          </a:xfrm>
        </p:spPr>
        <p:txBody>
          <a:bodyPr/>
          <a:lstStyle/>
          <a:p>
            <a:pPr marL="0" indent="0">
              <a:buNone/>
            </a:pPr>
            <a:r>
              <a:rPr lang="en-AU" dirty="0" smtClean="0"/>
              <a:t>Some genres which require persuasive language are </a:t>
            </a:r>
            <a:r>
              <a:rPr lang="en-AU" u="sng" dirty="0" smtClean="0"/>
              <a:t>persuasive essays</a:t>
            </a:r>
            <a:r>
              <a:rPr lang="en-AU" dirty="0" smtClean="0"/>
              <a:t>, </a:t>
            </a:r>
            <a:r>
              <a:rPr lang="en-AU" u="sng" dirty="0" smtClean="0"/>
              <a:t>persuasive letter writing </a:t>
            </a:r>
            <a:r>
              <a:rPr lang="en-AU" dirty="0" smtClean="0"/>
              <a:t>and </a:t>
            </a:r>
            <a:r>
              <a:rPr lang="en-AU" u="sng" dirty="0" smtClean="0"/>
              <a:t>advertising</a:t>
            </a:r>
            <a:r>
              <a:rPr lang="en-AU" dirty="0" smtClean="0"/>
              <a:t>.</a:t>
            </a:r>
          </a:p>
          <a:p>
            <a:pPr marL="0" indent="0">
              <a:buNone/>
            </a:pPr>
            <a:r>
              <a:rPr lang="en-AU" dirty="0" smtClean="0"/>
              <a:t>To build a persuasive argument you must:</a:t>
            </a:r>
          </a:p>
          <a:p>
            <a:r>
              <a:rPr lang="en-AU" dirty="0" smtClean="0"/>
              <a:t>Establish facts to support your argument</a:t>
            </a:r>
          </a:p>
          <a:p>
            <a:r>
              <a:rPr lang="en-AU" dirty="0" smtClean="0"/>
              <a:t>Clarify relevant values.</a:t>
            </a:r>
          </a:p>
          <a:p>
            <a:r>
              <a:rPr lang="en-AU" dirty="0" smtClean="0"/>
              <a:t>Ensure that your facts are sequenced in order to build the argument.</a:t>
            </a:r>
          </a:p>
          <a:p>
            <a:r>
              <a:rPr lang="en-AU" dirty="0" smtClean="0"/>
              <a:t>Recognise any emotional reactions to the issue.</a:t>
            </a:r>
            <a:endParaRPr lang="en-AU" dirty="0"/>
          </a:p>
        </p:txBody>
      </p:sp>
    </p:spTree>
    <p:extLst>
      <p:ext uri="{BB962C8B-B14F-4D97-AF65-F5344CB8AC3E}">
        <p14:creationId xmlns:p14="http://schemas.microsoft.com/office/powerpoint/2010/main" val="19770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86610"/>
          </a:xfrm>
        </p:spPr>
        <p:txBody>
          <a:bodyPr/>
          <a:lstStyle/>
          <a:p>
            <a:r>
              <a:rPr lang="en-AU" dirty="0" smtClean="0"/>
              <a:t>Let’s have a look at the NAPLAN marking criteria</a:t>
            </a:r>
            <a:endParaRPr lang="en-AU" dirty="0"/>
          </a:p>
        </p:txBody>
      </p:sp>
    </p:spTree>
    <p:extLst>
      <p:ext uri="{BB962C8B-B14F-4D97-AF65-F5344CB8AC3E}">
        <p14:creationId xmlns:p14="http://schemas.microsoft.com/office/powerpoint/2010/main" val="2627292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AU" sz="4000" dirty="0" smtClean="0"/>
              <a:t>NAPLAN – Marking criteria</a:t>
            </a:r>
            <a:endParaRPr lang="en-AU" sz="4000" dirty="0"/>
          </a:p>
        </p:txBody>
      </p:sp>
      <p:sp>
        <p:nvSpPr>
          <p:cNvPr id="3" name="Content Placeholder 2"/>
          <p:cNvSpPr>
            <a:spLocks noGrp="1"/>
          </p:cNvSpPr>
          <p:nvPr>
            <p:ph idx="1"/>
          </p:nvPr>
        </p:nvSpPr>
        <p:spPr>
          <a:xfrm>
            <a:off x="539552" y="908720"/>
            <a:ext cx="8147248" cy="5217443"/>
          </a:xfrm>
        </p:spPr>
        <p:txBody>
          <a:bodyPr/>
          <a:lstStyle/>
          <a:p>
            <a:pPr marL="0" indent="0">
              <a:buNone/>
            </a:pP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648" y="-29455"/>
            <a:ext cx="12192000" cy="97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0816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4624"/>
            <a:ext cx="8219256" cy="6081539"/>
          </a:xfrm>
        </p:spPr>
        <p:txBody>
          <a:bodyPr>
            <a:normAutofit fontScale="92500" lnSpcReduction="10000"/>
          </a:bodyPr>
          <a:lstStyle/>
          <a:p>
            <a:pPr marL="0" indent="0" algn="ctr">
              <a:buNone/>
            </a:pPr>
            <a:r>
              <a:rPr lang="en-AU" b="1" u="sng" dirty="0" smtClean="0"/>
              <a:t>Getting started</a:t>
            </a:r>
          </a:p>
          <a:p>
            <a:pPr marL="0" indent="0" algn="ctr">
              <a:buNone/>
            </a:pPr>
            <a:endParaRPr lang="en-AU" b="1" u="sng" dirty="0" smtClean="0"/>
          </a:p>
          <a:p>
            <a:pPr marL="514350" indent="-514350">
              <a:buFont typeface="+mj-lt"/>
              <a:buAutoNum type="arabicPeriod"/>
            </a:pPr>
            <a:r>
              <a:rPr lang="en-AU" dirty="0" smtClean="0"/>
              <a:t>Consider the topic and list the points for and against.</a:t>
            </a:r>
          </a:p>
          <a:p>
            <a:pPr marL="514350" indent="-514350">
              <a:buFont typeface="+mj-lt"/>
              <a:buAutoNum type="arabicPeriod"/>
            </a:pPr>
            <a:r>
              <a:rPr lang="en-AU" dirty="0" smtClean="0"/>
              <a:t>Decide the which side of the argument you will be able to argue best. It is best if you are able to write in favour of what you believe about a topic as you are more likely to write with conviction and thus be more convincing.</a:t>
            </a:r>
          </a:p>
          <a:p>
            <a:pPr marL="514350" indent="-514350">
              <a:buFont typeface="+mj-lt"/>
              <a:buAutoNum type="arabicPeriod"/>
            </a:pPr>
            <a:r>
              <a:rPr lang="en-AU" dirty="0" smtClean="0"/>
              <a:t>Choose your arguments. It can be a good idea to choose a couple of opposite arguments and to refute (argue against) those in the course of your response.</a:t>
            </a:r>
            <a:endParaRPr lang="en-AU" dirty="0"/>
          </a:p>
        </p:txBody>
      </p:sp>
    </p:spTree>
    <p:extLst>
      <p:ext uri="{BB962C8B-B14F-4D97-AF65-F5344CB8AC3E}">
        <p14:creationId xmlns:p14="http://schemas.microsoft.com/office/powerpoint/2010/main" val="3684764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This is what your planning page should look like</a:t>
            </a:r>
            <a:endParaRPr lang="en-AU" dirty="0"/>
          </a:p>
        </p:txBody>
      </p:sp>
      <p:sp>
        <p:nvSpPr>
          <p:cNvPr id="3" name="Content Placeholder 2"/>
          <p:cNvSpPr>
            <a:spLocks noGrp="1"/>
          </p:cNvSpPr>
          <p:nvPr>
            <p:ph idx="1"/>
          </p:nvPr>
        </p:nvSpPr>
        <p:spPr/>
        <p:txBody>
          <a:bodyPr/>
          <a:lstStyle/>
          <a:p>
            <a:pPr marL="0" indent="0">
              <a:buNone/>
            </a:pPr>
            <a:endParaRPr lang="en-AU" dirty="0"/>
          </a:p>
        </p:txBody>
      </p:sp>
      <p:sp>
        <p:nvSpPr>
          <p:cNvPr id="4" name="Oval 3"/>
          <p:cNvSpPr/>
          <p:nvPr/>
        </p:nvSpPr>
        <p:spPr>
          <a:xfrm>
            <a:off x="3419872" y="2924944"/>
            <a:ext cx="2304256"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067944" y="3471101"/>
            <a:ext cx="1152128" cy="707886"/>
          </a:xfrm>
          <a:prstGeom prst="rect">
            <a:avLst/>
          </a:prstGeom>
          <a:noFill/>
        </p:spPr>
        <p:txBody>
          <a:bodyPr wrap="square" rtlCol="0">
            <a:spAutoFit/>
          </a:bodyPr>
          <a:lstStyle/>
          <a:p>
            <a:r>
              <a:rPr lang="en-AU" sz="4000" b="1" dirty="0" smtClean="0">
                <a:solidFill>
                  <a:schemeClr val="bg1"/>
                </a:solidFill>
              </a:rPr>
              <a:t>FOR</a:t>
            </a:r>
            <a:endParaRPr lang="en-AU" sz="4000" b="1" dirty="0">
              <a:solidFill>
                <a:schemeClr val="bg1"/>
              </a:solidFill>
            </a:endParaRPr>
          </a:p>
        </p:txBody>
      </p:sp>
      <p:cxnSp>
        <p:nvCxnSpPr>
          <p:cNvPr id="7" name="Straight Arrow Connector 6"/>
          <p:cNvCxnSpPr/>
          <p:nvPr/>
        </p:nvCxnSpPr>
        <p:spPr>
          <a:xfrm flipH="1" flipV="1">
            <a:off x="2339752" y="2564904"/>
            <a:ext cx="108012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572000" y="1988840"/>
            <a:ext cx="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08104" y="2456892"/>
            <a:ext cx="1080120" cy="8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24128" y="4178987"/>
            <a:ext cx="1080120" cy="762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0" y="4797152"/>
            <a:ext cx="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195736" y="4178987"/>
            <a:ext cx="1296144" cy="762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992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This is what your planning page should look like</a:t>
            </a:r>
            <a:endParaRPr lang="en-AU" dirty="0"/>
          </a:p>
        </p:txBody>
      </p:sp>
      <p:sp>
        <p:nvSpPr>
          <p:cNvPr id="3" name="Content Placeholder 2"/>
          <p:cNvSpPr>
            <a:spLocks noGrp="1"/>
          </p:cNvSpPr>
          <p:nvPr>
            <p:ph idx="1"/>
          </p:nvPr>
        </p:nvSpPr>
        <p:spPr/>
        <p:txBody>
          <a:bodyPr/>
          <a:lstStyle/>
          <a:p>
            <a:pPr marL="0" indent="0">
              <a:buNone/>
            </a:pPr>
            <a:endParaRPr lang="en-AU" dirty="0"/>
          </a:p>
        </p:txBody>
      </p:sp>
      <p:sp>
        <p:nvSpPr>
          <p:cNvPr id="4" name="Oval 3"/>
          <p:cNvSpPr/>
          <p:nvPr/>
        </p:nvSpPr>
        <p:spPr>
          <a:xfrm>
            <a:off x="3491880" y="3156279"/>
            <a:ext cx="2232248"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3743908" y="3630428"/>
            <a:ext cx="1728192" cy="707886"/>
          </a:xfrm>
          <a:prstGeom prst="rect">
            <a:avLst/>
          </a:prstGeom>
          <a:noFill/>
        </p:spPr>
        <p:txBody>
          <a:bodyPr wrap="square" rtlCol="0">
            <a:spAutoFit/>
          </a:bodyPr>
          <a:lstStyle/>
          <a:p>
            <a:pPr algn="ctr"/>
            <a:r>
              <a:rPr lang="en-AU" sz="4000" b="1" dirty="0" smtClean="0">
                <a:solidFill>
                  <a:schemeClr val="bg1"/>
                </a:solidFill>
              </a:rPr>
              <a:t>against</a:t>
            </a:r>
            <a:endParaRPr lang="en-AU" sz="4000" b="1" dirty="0">
              <a:solidFill>
                <a:schemeClr val="bg1"/>
              </a:solidFill>
            </a:endParaRPr>
          </a:p>
        </p:txBody>
      </p:sp>
      <p:cxnSp>
        <p:nvCxnSpPr>
          <p:cNvPr id="7" name="Straight Arrow Connector 6"/>
          <p:cNvCxnSpPr/>
          <p:nvPr/>
        </p:nvCxnSpPr>
        <p:spPr>
          <a:xfrm flipH="1" flipV="1">
            <a:off x="2483768" y="2636912"/>
            <a:ext cx="1152128" cy="835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4581002" y="1964718"/>
            <a:ext cx="27004" cy="1179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24128" y="3156279"/>
            <a:ext cx="1224136" cy="632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64088" y="4668447"/>
            <a:ext cx="972108" cy="992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641235" y="4869160"/>
            <a:ext cx="27353" cy="1404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267744" y="4338316"/>
            <a:ext cx="1296144" cy="9628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861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1102</Words>
  <Application>Microsoft Office PowerPoint</Application>
  <PresentationFormat>On-screen Show (4:3)</PresentationFormat>
  <Paragraphs>81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PERSUASIVE WRITING</vt:lpstr>
      <vt:lpstr>The purpose of persuasive writing is to  convince the reader that what you say is correct. This type of writing can be used:</vt:lpstr>
      <vt:lpstr>When arguing against a particular point of view in order to convince others to accept your argument and conclusion. When trying to convince someone to buy a product. When trying to convince someone to do something. When trying to convince others to share your beliefs or values.</vt:lpstr>
      <vt:lpstr>PowerPoint Presentation</vt:lpstr>
      <vt:lpstr>Let’s have a look at the NAPLAN marking criteria</vt:lpstr>
      <vt:lpstr>NAPLAN – Marking criteria</vt:lpstr>
      <vt:lpstr>PowerPoint Presentation</vt:lpstr>
      <vt:lpstr>This is what your planning page should look like</vt:lpstr>
      <vt:lpstr>This is what your planning page should look like</vt:lpstr>
      <vt:lpstr>Once you are satisfied that you have listed all the arguments for and against and decided which side you are going to defend then are you are ready to plan your writing task. A persuasive essay has three body parts – INTRODUCTION, BODY and CONCLUSION.</vt:lpstr>
      <vt:lpstr>INTRODUCTION</vt:lpstr>
      <vt:lpstr>1. Start with a question</vt:lpstr>
      <vt:lpstr>2. Begin with a quote which supports your argument</vt:lpstr>
      <vt:lpstr>3. Start with a strong statement of your position</vt:lpstr>
      <vt:lpstr>4. Start with a statistic or a fact which supports your argument</vt:lpstr>
      <vt:lpstr>An introduction could read as follows:</vt:lpstr>
      <vt:lpstr>Let’s look back at our common assessment task on gaming.  “Computer games make children stupid”  Looking at your introduction, how can you now improve it using the techniques provided earlier? </vt:lpstr>
      <vt:lpstr>Body</vt:lpstr>
      <vt:lpstr>You can follow this pattern:</vt:lpstr>
      <vt:lpstr>Some persuasive techniques</vt:lpstr>
      <vt:lpstr>Some persuasive techniques</vt:lpstr>
      <vt:lpstr>Some persuasive techniques</vt:lpstr>
      <vt:lpstr>PowerPoint Presentation</vt:lpstr>
      <vt:lpstr>PowerPoint Presentation</vt:lpstr>
      <vt:lpstr>CONCLUSION</vt:lpstr>
      <vt:lpstr>Let’s have a look at an example essay</vt:lpstr>
      <vt:lpstr>Your turn to write a persuasive essay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PERSUASIVE WRITING</dc:title>
  <dc:creator>COATES Navine</dc:creator>
  <cp:lastModifiedBy>DAVIDSON Louise</cp:lastModifiedBy>
  <cp:revision>22</cp:revision>
  <cp:lastPrinted>2017-04-26T06:12:30Z</cp:lastPrinted>
  <dcterms:created xsi:type="dcterms:W3CDTF">2016-02-07T08:07:30Z</dcterms:created>
  <dcterms:modified xsi:type="dcterms:W3CDTF">2017-04-26T06:17:10Z</dcterms:modified>
</cp:coreProperties>
</file>