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F4461-3943-6F4D-9042-64A2606F9CB7}" type="datetimeFigureOut">
              <a:rPr lang="en-US" smtClean="0"/>
              <a:t>09/11/2014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E224-55AC-EF44-8DC5-7741A893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8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AA5987-5DE1-4664-9BC1-642222511D3E}" type="slidenum">
              <a:rPr lang="en-GB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en-GB" altLang="en-US">
              <a:solidFill>
                <a:prstClr val="black"/>
              </a:solidFill>
            </a:endParaRPr>
          </a:p>
        </p:txBody>
      </p:sp>
      <p:sp>
        <p:nvSpPr>
          <p:cNvPr id="46182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1828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 dirty="0" smtClean="0"/>
          </a:p>
        </p:txBody>
      </p:sp>
      <p:sp>
        <p:nvSpPr>
          <p:cNvPr id="39939" name="Slide Number Placeholder 3"/>
          <p:cNvSpPr txBox="1">
            <a:spLocks noGrp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068E262B-8D89-4A1A-9205-68DC9E97DEF1}" type="slidenum">
              <a:rPr lang="en-GB" sz="1200">
                <a:solidFill>
                  <a:srgbClr val="000000"/>
                </a:solidFill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 sz="120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A5272B5-C604-4797-80E6-505128059F06}" type="slidenum">
              <a:rPr lang="en-GB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en-GB" altLang="en-US">
              <a:solidFill>
                <a:prstClr val="black"/>
              </a:solidFill>
            </a:endParaRPr>
          </a:p>
        </p:txBody>
      </p:sp>
      <p:sp>
        <p:nvSpPr>
          <p:cNvPr id="46285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285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1987" name="Slide Number Placeholder 3"/>
          <p:cNvSpPr txBox="1">
            <a:spLocks noGrp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97E3674-70D5-4282-B2CC-BCEA4E079138}" type="slidenum">
              <a:rPr lang="en-GB" sz="1200">
                <a:solidFill>
                  <a:srgbClr val="000000"/>
                </a:solidFill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sz="120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6C2ACFE-F654-4F82-AC13-7B60B57229B9}" type="slidenum">
              <a:rPr lang="en-GB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en-GB" altLang="en-US">
              <a:solidFill>
                <a:prstClr val="black"/>
              </a:solidFill>
            </a:endParaRPr>
          </a:p>
        </p:txBody>
      </p:sp>
      <p:sp>
        <p:nvSpPr>
          <p:cNvPr id="46387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3876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 dirty="0" smtClean="0"/>
          </a:p>
        </p:txBody>
      </p:sp>
      <p:sp>
        <p:nvSpPr>
          <p:cNvPr id="41987" name="Slide Number Placeholder 3"/>
          <p:cNvSpPr txBox="1">
            <a:spLocks noGrp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472FC63-6FC4-4195-80DF-B972A4CDF1C3}" type="slidenum">
              <a:rPr lang="en-GB" sz="1200">
                <a:solidFill>
                  <a:srgbClr val="000000"/>
                </a:solidFill>
              </a:rPr>
              <a:pPr algn="r">
                <a:defRPr/>
              </a:pPr>
              <a:t>3</a:t>
            </a:fld>
            <a:endParaRPr lang="en-GB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091AD6-E08E-4B09-AB38-16A998F3B9B7}" type="slidenum">
              <a:rPr lang="en-GB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en-GB" altLang="en-US">
              <a:solidFill>
                <a:prstClr val="black"/>
              </a:solidFill>
            </a:endParaRPr>
          </a:p>
        </p:txBody>
      </p:sp>
      <p:sp>
        <p:nvSpPr>
          <p:cNvPr id="4648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4900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Group 1 – stick as A4 on sugar paper and groups answer the questions round the edges of the page. Consider group roles. 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3852" y="8684826"/>
            <a:ext cx="2972547" cy="457711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fld id="{E225B290-EBD6-46B9-B1E3-23738F2AA2B4}" type="slidenum">
              <a:rPr lang="en-GB" sz="1200">
                <a:solidFill>
                  <a:prstClr val="black"/>
                </a:solidFill>
              </a:rPr>
              <a:pPr algn="r">
                <a:defRPr/>
              </a:pPr>
              <a:t>4</a:t>
            </a:fld>
            <a:endParaRPr lang="en-GB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59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Group 2 </a:t>
            </a:r>
            <a:r>
              <a:rPr lang="en-US" altLang="en-US" smtClean="0"/>
              <a:t>– stick as A4 on sugar paper and groups answer the questions round the edges of the page. Consider group roles. </a:t>
            </a:r>
          </a:p>
          <a:p>
            <a:endParaRPr lang="en-GB" altLang="en-US" smtClean="0"/>
          </a:p>
        </p:txBody>
      </p:sp>
      <p:sp>
        <p:nvSpPr>
          <p:cNvPr id="465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4526FE-CEEB-48C8-A74A-14A1A531176F}" type="slidenum">
              <a:rPr lang="en-GB" altLang="en-US">
                <a:solidFill>
                  <a:prstClr val="black"/>
                </a:solidFill>
              </a:rPr>
              <a:pPr eaLnBrk="1" hangingPunct="1"/>
              <a:t>5</a:t>
            </a:fld>
            <a:endParaRPr lang="en-GB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69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Group 3 </a:t>
            </a:r>
            <a:r>
              <a:rPr lang="en-US" altLang="en-US" smtClean="0"/>
              <a:t>– stick as A4 on sugar paper and groups answer the questions round the edges of the page. Consider group roles. </a:t>
            </a:r>
          </a:p>
          <a:p>
            <a:endParaRPr lang="en-GB" altLang="en-US" smtClean="0"/>
          </a:p>
        </p:txBody>
      </p:sp>
      <p:sp>
        <p:nvSpPr>
          <p:cNvPr id="466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EA7D6C-C8D4-4209-BBBC-B15D374D14BD}" type="slidenum">
              <a:rPr lang="en-GB" altLang="en-US">
                <a:solidFill>
                  <a:prstClr val="black"/>
                </a:solidFill>
              </a:rPr>
              <a:pPr eaLnBrk="1" hangingPunct="1"/>
              <a:t>6</a:t>
            </a:fld>
            <a:endParaRPr lang="en-GB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79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Group 4 </a:t>
            </a:r>
            <a:r>
              <a:rPr lang="en-US" altLang="en-US" smtClean="0"/>
              <a:t>– stick as A4 on sugar paper and groups answer the questions round the edges of the page. Consider group roles. </a:t>
            </a:r>
          </a:p>
          <a:p>
            <a:endParaRPr lang="en-GB" altLang="en-US" smtClean="0"/>
          </a:p>
        </p:txBody>
      </p:sp>
      <p:sp>
        <p:nvSpPr>
          <p:cNvPr id="467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7B372DE-EF70-4977-BFFF-12BBA77D869F}" type="slidenum">
              <a:rPr lang="en-GB" altLang="en-US">
                <a:solidFill>
                  <a:prstClr val="black"/>
                </a:solidFill>
              </a:rPr>
              <a:pPr eaLnBrk="1" hangingPunct="1"/>
              <a:t>7</a:t>
            </a:fld>
            <a:endParaRPr lang="en-GB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9782-356B-1A49-A9DB-0E506F1EEA15}" type="datetimeFigureOut">
              <a:rPr lang="en-US" smtClean="0"/>
              <a:t>09/11/2014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2069-3EFD-AD46-A34E-403787C7B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1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9782-356B-1A49-A9DB-0E506F1EEA15}" type="datetimeFigureOut">
              <a:rPr lang="en-US" smtClean="0"/>
              <a:t>09/11/2014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2069-3EFD-AD46-A34E-403787C7B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9782-356B-1A49-A9DB-0E506F1EEA15}" type="datetimeFigureOut">
              <a:rPr lang="en-US" smtClean="0"/>
              <a:t>09/11/2014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2069-3EFD-AD46-A34E-403787C7B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8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9782-356B-1A49-A9DB-0E506F1EEA15}" type="datetimeFigureOut">
              <a:rPr lang="en-US" smtClean="0"/>
              <a:t>09/11/2014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2069-3EFD-AD46-A34E-403787C7B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9782-356B-1A49-A9DB-0E506F1EEA15}" type="datetimeFigureOut">
              <a:rPr lang="en-US" smtClean="0"/>
              <a:t>09/11/2014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2069-3EFD-AD46-A34E-403787C7B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4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9782-356B-1A49-A9DB-0E506F1EEA15}" type="datetimeFigureOut">
              <a:rPr lang="en-US" smtClean="0"/>
              <a:t>09/11/2014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2069-3EFD-AD46-A34E-403787C7B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5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9782-356B-1A49-A9DB-0E506F1EEA15}" type="datetimeFigureOut">
              <a:rPr lang="en-US" smtClean="0"/>
              <a:t>09/11/2014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2069-3EFD-AD46-A34E-403787C7B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0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9782-356B-1A49-A9DB-0E506F1EEA15}" type="datetimeFigureOut">
              <a:rPr lang="en-US" smtClean="0"/>
              <a:t>09/11/2014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2069-3EFD-AD46-A34E-403787C7B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3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9782-356B-1A49-A9DB-0E506F1EEA15}" type="datetimeFigureOut">
              <a:rPr lang="en-US" smtClean="0"/>
              <a:t>09/11/2014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2069-3EFD-AD46-A34E-403787C7B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3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9782-356B-1A49-A9DB-0E506F1EEA15}" type="datetimeFigureOut">
              <a:rPr lang="en-US" smtClean="0"/>
              <a:t>09/11/2014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2069-3EFD-AD46-A34E-403787C7B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6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9782-356B-1A49-A9DB-0E506F1EEA15}" type="datetimeFigureOut">
              <a:rPr lang="en-US" smtClean="0"/>
              <a:t>09/11/2014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2069-3EFD-AD46-A34E-403787C7B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99782-356B-1A49-A9DB-0E506F1EEA15}" type="datetimeFigureOut">
              <a:rPr lang="en-US" smtClean="0"/>
              <a:t>09/11/2014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A2069-3EFD-AD46-A34E-403787C7B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itle 1"/>
          <p:cNvSpPr>
            <a:spLocks noGrp="1"/>
          </p:cNvSpPr>
          <p:nvPr>
            <p:ph type="ctrTitle" idx="4294967295"/>
          </p:nvPr>
        </p:nvSpPr>
        <p:spPr>
          <a:xfrm>
            <a:off x="468313" y="160187"/>
            <a:ext cx="8203757" cy="63832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eaLnBrk="1" hangingPunct="1"/>
            <a:r>
              <a:rPr lang="en-GB" altLang="en-US" sz="4000" b="1" dirty="0" smtClean="0">
                <a:solidFill>
                  <a:srgbClr val="000000"/>
                </a:solidFill>
              </a:rPr>
              <a:t>Judging a book by its cover</a:t>
            </a:r>
          </a:p>
        </p:txBody>
      </p:sp>
      <p:sp>
        <p:nvSpPr>
          <p:cNvPr id="221187" name="Subtitle 2"/>
          <p:cNvSpPr txBox="1">
            <a:spLocks/>
          </p:cNvSpPr>
          <p:nvPr/>
        </p:nvSpPr>
        <p:spPr bwMode="auto">
          <a:xfrm>
            <a:off x="468313" y="715151"/>
            <a:ext cx="8203758" cy="33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en-US" sz="1600" b="1" i="1" dirty="0">
                <a:solidFill>
                  <a:srgbClr val="000000"/>
                </a:solidFill>
              </a:rPr>
              <a:t>Learning Objectives: </a:t>
            </a:r>
            <a:r>
              <a:rPr lang="en-US" altLang="en-US" sz="1600" i="1" dirty="0">
                <a:solidFill>
                  <a:srgbClr val="000000"/>
                </a:solidFill>
              </a:rPr>
              <a:t>To understand what we are going to be studying by making inferences</a:t>
            </a:r>
            <a:r>
              <a:rPr lang="en-US" altLang="en-US" sz="1600" b="1" i="1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2275" y="1060450"/>
            <a:ext cx="3330575" cy="23082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b="1" i="1" dirty="0">
                <a:solidFill>
                  <a:srgbClr val="000000"/>
                </a:solidFill>
              </a:rPr>
              <a:t>Starter: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i="1" dirty="0">
                <a:solidFill>
                  <a:schemeClr val="accent2">
                    <a:lumMod val="50000"/>
                  </a:schemeClr>
                </a:solidFill>
              </a:rPr>
              <a:t>Look at these pictures. What does each of them symbolise? </a:t>
            </a:r>
            <a:r>
              <a:rPr lang="en-GB" sz="2400" i="1" dirty="0">
                <a:solidFill>
                  <a:srgbClr val="77933C"/>
                </a:solidFill>
              </a:rPr>
              <a:t>[List as many things as you can in your books]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6525" y="4745038"/>
            <a:ext cx="4156075" cy="19383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z="2400" b="1" i="1" dirty="0">
                <a:solidFill>
                  <a:schemeClr val="tx1"/>
                </a:solidFill>
              </a:rPr>
              <a:t>Challenge: </a:t>
            </a:r>
            <a:r>
              <a:rPr lang="en-GB" sz="2400" i="1" dirty="0" smtClean="0">
                <a:solidFill>
                  <a:srgbClr val="800000"/>
                </a:solidFill>
              </a:rPr>
              <a:t>These </a:t>
            </a:r>
            <a:r>
              <a:rPr lang="en-GB" sz="2400" i="1" dirty="0">
                <a:solidFill>
                  <a:srgbClr val="800000"/>
                </a:solidFill>
              </a:rPr>
              <a:t>images are all connected to what we will be studying this half term. </a:t>
            </a:r>
            <a:endParaRPr lang="en-GB" sz="2400" i="1" dirty="0" smtClean="0">
              <a:solidFill>
                <a:srgbClr val="800000"/>
              </a:solidFill>
            </a:endParaRPr>
          </a:p>
          <a:p>
            <a:pPr>
              <a:defRPr/>
            </a:pPr>
            <a:r>
              <a:rPr lang="en-GB" sz="2400" i="1" dirty="0" smtClean="0">
                <a:solidFill>
                  <a:schemeClr val="accent3">
                    <a:lumMod val="75000"/>
                  </a:schemeClr>
                </a:solidFill>
              </a:rPr>
              <a:t>What </a:t>
            </a:r>
            <a:r>
              <a:rPr lang="en-GB" sz="2400" i="1" dirty="0">
                <a:solidFill>
                  <a:schemeClr val="accent3">
                    <a:lumMod val="75000"/>
                  </a:schemeClr>
                </a:solidFill>
              </a:rPr>
              <a:t>do you think the key themes are going to be? </a:t>
            </a:r>
          </a:p>
        </p:txBody>
      </p:sp>
      <p:pic>
        <p:nvPicPr>
          <p:cNvPr id="221190" name="Picture 10" descr="http://ts1.mm.bing.net/th?id=H.4549672746222072&amp;pid=1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36663"/>
            <a:ext cx="2765425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191" name="Picture 12" descr="http://www.dreamstime.com/man-shooting-silhouette-thumb253245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325" y="3368675"/>
            <a:ext cx="287655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192" name="Picture 14" descr="http://4.bp.blogspot.com/_IgfBIxxWJiw/TMgnH0nw24I/AAAAAAAAABU/qCfNmoVM4fw/s1600/mockingjay_01_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1243013"/>
            <a:ext cx="2160587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193" name="Picture 16" descr="http://fc09.deviantart.net/fs70/i/2010/011/1/5/RED_color_themed_Wallpaper_by_Ahmed_Tah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432" y="4745038"/>
            <a:ext cx="2052638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7"/>
          <p:cNvSpPr>
            <a:spLocks noChangeArrowheads="1"/>
          </p:cNvSpPr>
          <p:nvPr/>
        </p:nvSpPr>
        <p:spPr bwMode="auto">
          <a:xfrm rot="168018">
            <a:off x="80963" y="3482529"/>
            <a:ext cx="4062412" cy="1077218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 symbol </a:t>
            </a:r>
            <a:r>
              <a:rPr lang="en-GB" altLang="en-US" sz="2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is something which people recognise as representing a specific meaning, theme or event. </a:t>
            </a:r>
          </a:p>
        </p:txBody>
      </p:sp>
      <p:sp>
        <p:nvSpPr>
          <p:cNvPr id="2" name="Rectangle 1"/>
          <p:cNvSpPr/>
          <p:nvPr/>
        </p:nvSpPr>
        <p:spPr>
          <a:xfrm>
            <a:off x="3783583" y="822500"/>
            <a:ext cx="4322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  <a:endParaRPr lang="en-GB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6321" y="1060450"/>
            <a:ext cx="4322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GB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15867" y="3229126"/>
            <a:ext cx="4322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en-GB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22971" y="4658339"/>
            <a:ext cx="4322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endParaRPr lang="en-GB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654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ChangeArrowheads="1"/>
          </p:cNvSpPr>
          <p:nvPr/>
        </p:nvSpPr>
        <p:spPr bwMode="auto">
          <a:xfrm rot="168018">
            <a:off x="4594225" y="593725"/>
            <a:ext cx="455771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3000" i="1" dirty="0"/>
              <a:t>Imagine you’re a book publisher, </a:t>
            </a:r>
            <a:r>
              <a:rPr lang="en-GB" altLang="en-US" sz="3000" b="1" i="1" dirty="0">
                <a:solidFill>
                  <a:srgbClr val="953735"/>
                </a:solidFill>
              </a:rPr>
              <a:t>which of these would you select and why?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382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GB" sz="2000" b="1" i="1" dirty="0">
                <a:solidFill>
                  <a:srgbClr val="C00000"/>
                </a:solidFill>
              </a:rPr>
              <a:t>Learning Objective: </a:t>
            </a:r>
            <a:r>
              <a:rPr lang="en-US" sz="2000" b="1" i="1" dirty="0">
                <a:solidFill>
                  <a:srgbClr val="000000"/>
                </a:solidFill>
              </a:rPr>
              <a:t>To think about the importance of appearances…</a:t>
            </a:r>
          </a:p>
        </p:txBody>
      </p:sp>
      <p:sp>
        <p:nvSpPr>
          <p:cNvPr id="2" name="Rectangle 1"/>
          <p:cNvSpPr/>
          <p:nvPr/>
        </p:nvSpPr>
        <p:spPr>
          <a:xfrm rot="21308615">
            <a:off x="139700" y="646113"/>
            <a:ext cx="3914775" cy="11969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b="1" i="1" dirty="0">
                <a:solidFill>
                  <a:schemeClr val="tx1"/>
                </a:solidFill>
              </a:rPr>
              <a:t>“Don’t judge a book by its cover.” </a:t>
            </a:r>
            <a:r>
              <a:rPr lang="en-GB" sz="2400" i="1" dirty="0">
                <a:solidFill>
                  <a:schemeClr val="accent2">
                    <a:lumMod val="50000"/>
                  </a:schemeClr>
                </a:solidFill>
              </a:rPr>
              <a:t>Do you agree with this quotation? </a:t>
            </a:r>
          </a:p>
        </p:txBody>
      </p:sp>
      <p:sp>
        <p:nvSpPr>
          <p:cNvPr id="8" name="Rectangle 7"/>
          <p:cNvSpPr/>
          <p:nvPr/>
        </p:nvSpPr>
        <p:spPr>
          <a:xfrm>
            <a:off x="1960563" y="6203950"/>
            <a:ext cx="7065962" cy="461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b="1" i="1" dirty="0">
                <a:solidFill>
                  <a:srgbClr val="000000"/>
                </a:solidFill>
              </a:rPr>
              <a:t>What do you think this book is going to be about? </a:t>
            </a:r>
          </a:p>
        </p:txBody>
      </p:sp>
      <p:pic>
        <p:nvPicPr>
          <p:cNvPr id="222214" name="Picture 2" descr="http://bhlibraries.files.wordpress.com/2011/03/hunger-gam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689225"/>
            <a:ext cx="33909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215" name="Picture 4" descr="http://www.disneydreaming.com/wp-content/uploads/2011/12/The-Hunger-Games-Boo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8"/>
            <a:ext cx="2046288" cy="310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216" name="Picture 6" descr="http://fc04.deviantart.net/fs71/i/2010/337/e/7/hunger_games___cover_redesign_by_eeglfethr-d3459p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538" y="2057400"/>
            <a:ext cx="2052637" cy="306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217" name="Picture 8" descr="http://www.moviespad.com/photos/the-hunger-games-book-cover-1-0697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695575"/>
            <a:ext cx="2047875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359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ChangeArrowheads="1"/>
          </p:cNvSpPr>
          <p:nvPr/>
        </p:nvSpPr>
        <p:spPr bwMode="auto">
          <a:xfrm rot="168018">
            <a:off x="4387850" y="1139349"/>
            <a:ext cx="4557713" cy="14773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3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groups, we are going to </a:t>
            </a:r>
            <a:r>
              <a:rPr lang="en-GB" sz="3000" b="1" i="1" dirty="0">
                <a:solidFill>
                  <a:schemeClr val="accent2">
                    <a:lumMod val="50000"/>
                  </a:schemeClr>
                </a:solidFill>
              </a:rPr>
              <a:t>analyse</a:t>
            </a:r>
            <a:r>
              <a:rPr lang="en-GB" sz="3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one of these book covers.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382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GB" sz="2000" b="1" i="1" dirty="0">
                <a:solidFill>
                  <a:srgbClr val="C00000"/>
                </a:solidFill>
              </a:rPr>
              <a:t>Learning Objective: </a:t>
            </a:r>
            <a:r>
              <a:rPr lang="en-US" sz="2000" b="1" i="1" dirty="0">
                <a:solidFill>
                  <a:srgbClr val="000000"/>
                </a:solidFill>
              </a:rPr>
              <a:t>To think about the importance of appearances…</a:t>
            </a:r>
          </a:p>
        </p:txBody>
      </p:sp>
      <p:sp>
        <p:nvSpPr>
          <p:cNvPr id="2" name="Rectangle 1"/>
          <p:cNvSpPr/>
          <p:nvPr/>
        </p:nvSpPr>
        <p:spPr>
          <a:xfrm rot="21308615">
            <a:off x="146050" y="654050"/>
            <a:ext cx="3914775" cy="8318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b="1" i="1" dirty="0">
                <a:solidFill>
                  <a:srgbClr val="000000"/>
                </a:solidFill>
              </a:rPr>
              <a:t>“Don’t judge a book by its cover.”</a:t>
            </a:r>
          </a:p>
        </p:txBody>
      </p:sp>
      <p:pic>
        <p:nvPicPr>
          <p:cNvPr id="1030" name="Picture 2" descr="http://bhlibraries.files.wordpress.com/2011/03/hunger-gam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0" y="3309938"/>
            <a:ext cx="3392488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4" descr="http://www.disneydreaming.com/wp-content/uploads/2011/12/The-Hunger-Games-Boo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2039938"/>
            <a:ext cx="2046288" cy="310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6" descr="http://fc04.deviantart.net/fs71/i/2010/337/e/7/hunger_games___cover_redesign_by_eeglfethr-d3459p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3538538"/>
            <a:ext cx="2052638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8" descr="http://www.moviespad.com/photos/the-hunger-games-book-cover-1-0697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406775"/>
            <a:ext cx="2047875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 rot="21367666">
            <a:off x="4594424" y="2569740"/>
            <a:ext cx="4252913" cy="4318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2200" b="1" i="1" dirty="0" smtClean="0">
                <a:solidFill>
                  <a:srgbClr val="404040"/>
                </a:solidFill>
                <a:latin typeface="Calibri" pitchFamily="34" charset="0"/>
              </a:rPr>
              <a:t>Be ready to feed back to the class…</a:t>
            </a:r>
            <a:endParaRPr lang="en-US" sz="2200" b="1" i="1" dirty="0" smtClean="0">
              <a:solidFill>
                <a:srgbClr val="40404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819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234" name="Picture 4" descr="http://www.disneydreaming.com/wp-content/uploads/2011/12/The-Hunger-Games-Boo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774700"/>
            <a:ext cx="3606800" cy="547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 rot="237546">
            <a:off x="4089400" y="1947863"/>
            <a:ext cx="5003800" cy="11080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F79646">
                    <a:lumMod val="75000"/>
                  </a:srgbClr>
                </a:solidFill>
              </a:rPr>
              <a:t>What images or symbols can you see on your front cover? What do they represent?</a:t>
            </a:r>
            <a:endParaRPr lang="en-GB" sz="2200" b="1" i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1433885">
            <a:off x="4291013" y="3625850"/>
            <a:ext cx="4695825" cy="4302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0070C0"/>
                </a:solidFill>
              </a:rPr>
              <a:t>What are the key themes of the book? </a:t>
            </a:r>
            <a:endParaRPr lang="en-GB" sz="22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401540">
            <a:off x="4573588" y="677863"/>
            <a:ext cx="4381500" cy="769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1F497D">
                    <a:lumMod val="50000"/>
                  </a:srgbClr>
                </a:solidFill>
              </a:rPr>
              <a:t>What are the main colours? </a:t>
            </a:r>
            <a:r>
              <a:rPr lang="en-GB" sz="2200" b="1" i="1" dirty="0">
                <a:solidFill>
                  <a:srgbClr val="7030A0"/>
                </a:solidFill>
              </a:rPr>
              <a:t>Why have they been used?</a:t>
            </a:r>
            <a:endParaRPr lang="en-GB" sz="2200" b="1" i="1" dirty="0">
              <a:solidFill>
                <a:srgbClr val="C0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382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GB" sz="2000" b="1" i="1" dirty="0">
                <a:solidFill>
                  <a:srgbClr val="C00000"/>
                </a:solidFill>
              </a:rPr>
              <a:t>Learning Objective: </a:t>
            </a:r>
            <a:r>
              <a:rPr lang="en-US" sz="2000" b="1" i="1" dirty="0">
                <a:solidFill>
                  <a:srgbClr val="002060"/>
                </a:solidFill>
              </a:rPr>
              <a:t>To understand what we will be studying 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 rot="330228">
            <a:off x="4187825" y="4665663"/>
            <a:ext cx="4805363" cy="76993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0070C0"/>
                </a:solidFill>
              </a:rPr>
              <a:t>What can you infer about the storyline of the book?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 rot="21367666">
            <a:off x="4586288" y="6000750"/>
            <a:ext cx="4252912" cy="430213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0070C0"/>
                </a:solidFill>
              </a:rPr>
              <a:t>How is this book cover persuasive? </a:t>
            </a:r>
            <a:endParaRPr lang="en-US" sz="22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47675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58" name="Picture 8" descr="http://www.moviespad.com/photos/the-hunger-games-book-cover-1-0697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8" y="357188"/>
            <a:ext cx="3960812" cy="617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382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GB" sz="2000" b="1" i="1" dirty="0">
                <a:solidFill>
                  <a:srgbClr val="C00000"/>
                </a:solidFill>
              </a:rPr>
              <a:t>Learning Objective: </a:t>
            </a:r>
            <a:r>
              <a:rPr lang="en-US" sz="2000" b="1" i="1" dirty="0">
                <a:solidFill>
                  <a:srgbClr val="002060"/>
                </a:solidFill>
              </a:rPr>
              <a:t>To understand what we will be studying </a:t>
            </a:r>
          </a:p>
        </p:txBody>
      </p:sp>
      <p:sp>
        <p:nvSpPr>
          <p:cNvPr id="7" name="TextBox 6"/>
          <p:cNvSpPr txBox="1"/>
          <p:nvPr/>
        </p:nvSpPr>
        <p:spPr>
          <a:xfrm rot="237546">
            <a:off x="4089400" y="1947863"/>
            <a:ext cx="5003800" cy="11080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F79646">
                    <a:lumMod val="75000"/>
                  </a:srgbClr>
                </a:solidFill>
              </a:rPr>
              <a:t>What images or symbols can you see on your front cover? What do they represent?</a:t>
            </a:r>
            <a:endParaRPr lang="en-GB" sz="2200" b="1" i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1433885">
            <a:off x="4291013" y="3625850"/>
            <a:ext cx="4695825" cy="4302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0070C0"/>
                </a:solidFill>
              </a:rPr>
              <a:t>What are the key themes of the book? </a:t>
            </a:r>
            <a:endParaRPr lang="en-GB" sz="22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401540">
            <a:off x="4573588" y="677863"/>
            <a:ext cx="4381500" cy="769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1F497D">
                    <a:lumMod val="50000"/>
                  </a:srgbClr>
                </a:solidFill>
              </a:rPr>
              <a:t>What are the main colours? </a:t>
            </a:r>
            <a:r>
              <a:rPr lang="en-GB" sz="2200" b="1" i="1" dirty="0">
                <a:solidFill>
                  <a:srgbClr val="7030A0"/>
                </a:solidFill>
              </a:rPr>
              <a:t>Why have they been used?</a:t>
            </a:r>
            <a:endParaRPr lang="en-GB" sz="2200" b="1" i="1" dirty="0">
              <a:solidFill>
                <a:srgbClr val="C00000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 rot="330228">
            <a:off x="4187825" y="4665663"/>
            <a:ext cx="4805363" cy="76993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0070C0"/>
                </a:solidFill>
              </a:rPr>
              <a:t>What can you infer about the storyline of the book?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 rot="21367666">
            <a:off x="4586288" y="6000750"/>
            <a:ext cx="4252912" cy="430213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0070C0"/>
                </a:solidFill>
              </a:rPr>
              <a:t>How is this book cover persuasive? </a:t>
            </a:r>
            <a:endParaRPr lang="en-US" sz="22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6692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82" name="Picture 6" descr="http://fc04.deviantart.net/fs71/i/2010/337/e/7/hunger_games___cover_redesign_by_eeglfethr-d3459p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552450"/>
            <a:ext cx="4005262" cy="597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382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GB" sz="2000" b="1" i="1" dirty="0">
                <a:solidFill>
                  <a:srgbClr val="C00000"/>
                </a:solidFill>
              </a:rPr>
              <a:t>Learning Objective: </a:t>
            </a:r>
            <a:r>
              <a:rPr lang="en-US" sz="2000" b="1" i="1" dirty="0">
                <a:solidFill>
                  <a:srgbClr val="002060"/>
                </a:solidFill>
              </a:rPr>
              <a:t>To understand what we will be studying </a:t>
            </a:r>
          </a:p>
        </p:txBody>
      </p:sp>
      <p:sp>
        <p:nvSpPr>
          <p:cNvPr id="6" name="TextBox 5"/>
          <p:cNvSpPr txBox="1"/>
          <p:nvPr/>
        </p:nvSpPr>
        <p:spPr>
          <a:xfrm rot="237546">
            <a:off x="4089400" y="1947863"/>
            <a:ext cx="5003800" cy="11080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F79646">
                    <a:lumMod val="75000"/>
                  </a:srgbClr>
                </a:solidFill>
              </a:rPr>
              <a:t>What images or symbols can you see on your front cover? What do they represent?</a:t>
            </a:r>
            <a:endParaRPr lang="en-GB" sz="2200" b="1" i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433885">
            <a:off x="4291013" y="3625850"/>
            <a:ext cx="4695825" cy="4302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0070C0"/>
                </a:solidFill>
              </a:rPr>
              <a:t>What are the key themes of the book? </a:t>
            </a:r>
            <a:endParaRPr lang="en-GB" sz="22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1401540">
            <a:off x="4573588" y="677863"/>
            <a:ext cx="4381500" cy="769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1F497D">
                    <a:lumMod val="50000"/>
                  </a:srgbClr>
                </a:solidFill>
              </a:rPr>
              <a:t>What are the main colours? </a:t>
            </a:r>
            <a:r>
              <a:rPr lang="en-GB" sz="2200" b="1" i="1" dirty="0">
                <a:solidFill>
                  <a:srgbClr val="7030A0"/>
                </a:solidFill>
              </a:rPr>
              <a:t>Why have they been used?</a:t>
            </a:r>
            <a:endParaRPr lang="en-GB" sz="2200" b="1" i="1" dirty="0">
              <a:solidFill>
                <a:srgbClr val="C00000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 rot="330228">
            <a:off x="4187825" y="4665663"/>
            <a:ext cx="4805363" cy="76993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0070C0"/>
                </a:solidFill>
              </a:rPr>
              <a:t>What can you infer about the storyline of the book?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 rot="21367666">
            <a:off x="4586288" y="6000750"/>
            <a:ext cx="4252912" cy="430213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0070C0"/>
                </a:solidFill>
              </a:rPr>
              <a:t>How is this book cover persuasive? </a:t>
            </a:r>
            <a:endParaRPr lang="en-US" sz="22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8574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306" name="Picture 2" descr="http://bhlibraries.files.wordpress.com/2011/03/hunger-gam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1338" y="836613"/>
            <a:ext cx="5545138" cy="554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382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GB" sz="2000" b="1" i="1" dirty="0">
                <a:solidFill>
                  <a:srgbClr val="C00000"/>
                </a:solidFill>
              </a:rPr>
              <a:t>Learning Objective: </a:t>
            </a:r>
            <a:r>
              <a:rPr lang="en-US" sz="2000" b="1" i="1" dirty="0">
                <a:solidFill>
                  <a:srgbClr val="002060"/>
                </a:solidFill>
              </a:rPr>
              <a:t>To understand what we will be studying </a:t>
            </a:r>
          </a:p>
        </p:txBody>
      </p:sp>
      <p:sp>
        <p:nvSpPr>
          <p:cNvPr id="6" name="TextBox 5"/>
          <p:cNvSpPr txBox="1"/>
          <p:nvPr/>
        </p:nvSpPr>
        <p:spPr>
          <a:xfrm rot="237546">
            <a:off x="4089400" y="1947863"/>
            <a:ext cx="5003800" cy="11080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F79646">
                    <a:lumMod val="75000"/>
                  </a:srgbClr>
                </a:solidFill>
              </a:rPr>
              <a:t>What images or symbols can you see on your front cover? What do they represent?</a:t>
            </a:r>
            <a:endParaRPr lang="en-GB" sz="2200" b="1" i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433885">
            <a:off x="4291013" y="3625850"/>
            <a:ext cx="4695825" cy="4302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0070C0"/>
                </a:solidFill>
              </a:rPr>
              <a:t>What are the key themes of the book? </a:t>
            </a:r>
            <a:endParaRPr lang="en-GB" sz="22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1401540">
            <a:off x="4573588" y="677863"/>
            <a:ext cx="4381500" cy="769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1F497D">
                    <a:lumMod val="50000"/>
                  </a:srgbClr>
                </a:solidFill>
              </a:rPr>
              <a:t>What are the main colours? </a:t>
            </a:r>
            <a:r>
              <a:rPr lang="en-GB" sz="2200" b="1" i="1" dirty="0">
                <a:solidFill>
                  <a:srgbClr val="7030A0"/>
                </a:solidFill>
              </a:rPr>
              <a:t>Why have they been used?</a:t>
            </a:r>
            <a:endParaRPr lang="en-GB" sz="2200" b="1" i="1" dirty="0">
              <a:solidFill>
                <a:srgbClr val="C00000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 rot="330228">
            <a:off x="4187825" y="4665663"/>
            <a:ext cx="4805363" cy="76993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0070C0"/>
                </a:solidFill>
              </a:rPr>
              <a:t>What can you infer about the storyline of the book?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 rot="21367666">
            <a:off x="4572000" y="6021388"/>
            <a:ext cx="4252913" cy="436562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0070C0"/>
                </a:solidFill>
              </a:rPr>
              <a:t>How is this book cover persuasive? </a:t>
            </a:r>
            <a:endParaRPr lang="en-US" sz="22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099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572</Words>
  <Application>Microsoft Macintosh PowerPoint</Application>
  <PresentationFormat>On-screen Show (4:3)</PresentationFormat>
  <Paragraphs>58</Paragraphs>
  <Slides>7</Slides>
  <Notes>7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Judging a book by its 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Caitlin Gray</dc:creator>
  <cp:lastModifiedBy>Caitlin Gray</cp:lastModifiedBy>
  <cp:revision>4</cp:revision>
  <dcterms:created xsi:type="dcterms:W3CDTF">2014-08-28T19:45:02Z</dcterms:created>
  <dcterms:modified xsi:type="dcterms:W3CDTF">2014-11-09T16:34:16Z</dcterms:modified>
</cp:coreProperties>
</file>