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notesMasterIdLst>
    <p:notesMasterId r:id="rId9"/>
  </p:notesMasterIdLst>
  <p:sldIdLst>
    <p:sldId id="257" r:id="rId2"/>
    <p:sldId id="258" r:id="rId3"/>
    <p:sldId id="259" r:id="rId4"/>
    <p:sldId id="261" r:id="rId5"/>
    <p:sldId id="265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BCD35-3AA8-45C3-A227-1F05149EC924}" type="datetimeFigureOut">
              <a:rPr lang="en-GB" smtClean="0"/>
              <a:t>26/09/2014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2F18F-F5C4-4DB4-A014-F0218DAD9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90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9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 smtClean="0"/>
          </a:p>
        </p:txBody>
      </p:sp>
      <p:sp>
        <p:nvSpPr>
          <p:cNvPr id="529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331573-9CFD-40C0-81E4-B7EEBBF73C3A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61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Desensatised</a:t>
            </a:r>
            <a:r>
              <a:rPr lang="en-GB" baseline="0" dirty="0" smtClean="0"/>
              <a:t> to it?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F18F-F5C4-4DB4-A014-F0218DAD99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965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A9BCBF-D043-4CB7-BB6B-9C293C5014AB}" type="slidenum">
              <a:rPr lang="en-US" altLang="en-US">
                <a:solidFill>
                  <a:srgbClr val="000000"/>
                </a:solidFill>
                <a:latin typeface="Calibri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32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What does this Steinbeck quote mean? How can we relate this to the Hunger Games? </a:t>
            </a:r>
          </a:p>
        </p:txBody>
      </p:sp>
    </p:spTree>
    <p:extLst>
      <p:ext uri="{BB962C8B-B14F-4D97-AF65-F5344CB8AC3E}">
        <p14:creationId xmlns:p14="http://schemas.microsoft.com/office/powerpoint/2010/main" val="290368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3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Show clip of Jeremy Kyle fight</a:t>
            </a:r>
          </a:p>
        </p:txBody>
      </p:sp>
      <p:sp>
        <p:nvSpPr>
          <p:cNvPr id="533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4B1E7F-93D3-4B2C-BC64-D3FD606858C4}" type="slidenum">
              <a:rPr lang="en-GB" altLang="en-US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6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5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3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6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4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7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1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2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lHMUYwMgQ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82844">
            <a:off x="8335964" y="2584450"/>
            <a:ext cx="2365375" cy="2152650"/>
          </a:xfrm>
          <a:prstGeom prst="rect">
            <a:avLst/>
          </a:prstGeom>
          <a:ln w="38100" cap="sq">
            <a:solidFill>
              <a:srgbClr val="FF66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 rot="21313965">
            <a:off x="837977" y="986717"/>
            <a:ext cx="5126037" cy="1785104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C0504D">
                    <a:lumMod val="50000"/>
                  </a:srgbClr>
                </a:solidFill>
              </a:rPr>
              <a:t>DISCUSS:</a:t>
            </a:r>
            <a:endParaRPr lang="en-GB" sz="2200" b="1" i="1" dirty="0">
              <a:solidFill>
                <a:srgbClr val="C0504D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C0504D">
                    <a:lumMod val="50000"/>
                  </a:srgbClr>
                </a:solidFill>
              </a:rPr>
              <a:t>What reality TV shows do you watch? Which reality </a:t>
            </a:r>
            <a:r>
              <a:rPr lang="en-GB" sz="2200" b="1" i="1" dirty="0" smtClean="0">
                <a:solidFill>
                  <a:srgbClr val="C0504D">
                    <a:lumMod val="50000"/>
                  </a:srgbClr>
                </a:solidFill>
              </a:rPr>
              <a:t>TV show </a:t>
            </a:r>
            <a:r>
              <a:rPr lang="en-GB" sz="2200" b="1" i="1" dirty="0">
                <a:solidFill>
                  <a:srgbClr val="C0504D">
                    <a:lumMod val="50000"/>
                  </a:srgbClr>
                </a:solidFill>
              </a:rPr>
              <a:t>is your favourite? (Or at least, one that you enjoy partially).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u="sng" dirty="0">
                <a:solidFill>
                  <a:srgbClr val="FF0000"/>
                </a:solidFill>
              </a:rPr>
              <a:t>W</a:t>
            </a:r>
            <a:r>
              <a:rPr lang="en-GB" sz="2200" b="1" i="1" u="sng" dirty="0" smtClean="0">
                <a:solidFill>
                  <a:srgbClr val="FF0000"/>
                </a:solidFill>
              </a:rPr>
              <a:t>hy</a:t>
            </a:r>
            <a:r>
              <a:rPr lang="en-GB" sz="2200" b="1" i="1" dirty="0" smtClean="0">
                <a:solidFill>
                  <a:srgbClr val="FF0000"/>
                </a:solidFill>
              </a:rPr>
              <a:t> is this </a:t>
            </a:r>
            <a:r>
              <a:rPr lang="en-GB" sz="2200" b="1" i="1" dirty="0">
                <a:solidFill>
                  <a:srgbClr val="FF0000"/>
                </a:solidFill>
              </a:rPr>
              <a:t>your </a:t>
            </a:r>
            <a:r>
              <a:rPr lang="en-GB" sz="2200" b="1" i="1" dirty="0" smtClean="0">
                <a:solidFill>
                  <a:srgbClr val="FF0000"/>
                </a:solidFill>
              </a:rPr>
              <a:t>favourite?</a:t>
            </a:r>
            <a:endParaRPr lang="en-GB" sz="22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8254" y="67563"/>
            <a:ext cx="9144000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GB" sz="3200" b="1" i="1" dirty="0">
                <a:solidFill>
                  <a:srgbClr val="FFC000"/>
                </a:solidFill>
              </a:rPr>
              <a:t>The Culture of the Celebrity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6691" y="3935845"/>
            <a:ext cx="4478337" cy="221615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800" b="1" i="1" dirty="0">
                <a:solidFill>
                  <a:srgbClr val="C0504D">
                    <a:lumMod val="50000"/>
                  </a:srgbClr>
                </a:solidFill>
              </a:rPr>
              <a:t>CHALLENGE: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C0504D">
                    <a:lumMod val="50000"/>
                  </a:srgbClr>
                </a:solidFill>
              </a:rPr>
              <a:t>The concept for The Hunger Games was influenced by the reality TV-show phenomenon. </a:t>
            </a:r>
            <a:r>
              <a:rPr lang="en-GB" sz="2200" b="1" i="1" dirty="0">
                <a:solidFill>
                  <a:srgbClr val="002060"/>
                </a:solidFill>
              </a:rPr>
              <a:t>Would you watch the Hunger Games if it was on TV?</a:t>
            </a:r>
            <a:endParaRPr lang="en-GB" sz="2200" b="1" i="1" dirty="0">
              <a:solidFill>
                <a:srgbClr val="FF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969" y="580706"/>
            <a:ext cx="2130425" cy="1912937"/>
          </a:xfrm>
          <a:prstGeom prst="rect">
            <a:avLst/>
          </a:prstGeom>
          <a:ln w="38100" cap="sq">
            <a:solidFill>
              <a:srgbClr val="FF66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27199">
            <a:off x="6323446" y="1519172"/>
            <a:ext cx="1858963" cy="1573212"/>
          </a:xfrm>
          <a:prstGeom prst="rect">
            <a:avLst/>
          </a:prstGeom>
          <a:ln w="38100" cap="sq">
            <a:solidFill>
              <a:srgbClr val="FF66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70369">
            <a:off x="8599627" y="4678437"/>
            <a:ext cx="2286000" cy="1839912"/>
          </a:xfrm>
          <a:prstGeom prst="rect">
            <a:avLst/>
          </a:prstGeom>
          <a:ln w="38100" cap="sq">
            <a:solidFill>
              <a:srgbClr val="FF66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21147806">
            <a:off x="6319392" y="3255315"/>
            <a:ext cx="2190750" cy="2606675"/>
          </a:xfrm>
          <a:prstGeom prst="rect">
            <a:avLst/>
          </a:prstGeom>
          <a:ln w="9525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28726">
            <a:off x="5022772" y="5286375"/>
            <a:ext cx="1044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1651" y="2951737"/>
            <a:ext cx="4236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accent5"/>
                </a:solidFill>
              </a:rPr>
              <a:t>Write down your favourite reality TV show and why on a post-it and stick it on the board.</a:t>
            </a:r>
            <a:endParaRPr lang="en-GB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2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2994"/>
            <a:ext cx="10515600" cy="132556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What inspired you to write it?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72594"/>
            <a:ext cx="10515600" cy="257895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dirty="0" smtClean="0"/>
              <a:t>“One night, I was lying in bed, and I was channel surfing between reality TV programs and actual war coverage. On one channel, there’s a group of young people competing for I don’t even know; and on the next, there’s a group of young people fighting in an actual war. I was really tired, and the lines between these stories started to blur in a very unsettling way. That’s the moment when </a:t>
            </a:r>
            <a:r>
              <a:rPr lang="en-GB" dirty="0" err="1" smtClean="0"/>
              <a:t>Katniss’s</a:t>
            </a:r>
            <a:r>
              <a:rPr lang="en-GB" dirty="0" smtClean="0"/>
              <a:t> story came to me.”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 rot="352304">
            <a:off x="6103269" y="887550"/>
            <a:ext cx="5630444" cy="43088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C0504D">
                    <a:lumMod val="50000"/>
                  </a:srgbClr>
                </a:solidFill>
              </a:rPr>
              <a:t>Taken from a interview with Suzanne Collins</a:t>
            </a:r>
            <a:endParaRPr lang="en-GB" sz="22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1320735">
            <a:off x="560997" y="5161718"/>
            <a:ext cx="5630444" cy="110799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C0504D">
                    <a:lumMod val="50000"/>
                  </a:srgbClr>
                </a:solidFill>
              </a:rPr>
              <a:t>By blurring this line between fact and fiction, and entertainment and suffering in her novel, what do you think Collin’s </a:t>
            </a:r>
            <a:r>
              <a:rPr lang="en-GB" sz="2200" b="1" i="1" dirty="0" smtClean="0">
                <a:solidFill>
                  <a:schemeClr val="accent2"/>
                </a:solidFill>
              </a:rPr>
              <a:t>message</a:t>
            </a:r>
            <a:r>
              <a:rPr lang="en-GB" sz="2200" b="1" i="1" dirty="0" smtClean="0">
                <a:solidFill>
                  <a:srgbClr val="C0504D">
                    <a:lumMod val="50000"/>
                  </a:srgbClr>
                </a:solidFill>
              </a:rPr>
              <a:t> may be?</a:t>
            </a:r>
            <a:endParaRPr lang="en-GB" sz="2200" b="1" i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51308" y="5327596"/>
            <a:ext cx="52828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https://www.youtube.com/watch?v=</a:t>
            </a:r>
            <a:r>
              <a:rPr lang="en-US" dirty="0" smtClean="0">
                <a:hlinkClick r:id="rId3"/>
              </a:rPr>
              <a:t>UlHMUYwMgQw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309" y="5709599"/>
            <a:ext cx="946192" cy="8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Page 96 to the end of Chapter 7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06064">
            <a:off x="227513" y="1795109"/>
            <a:ext cx="5323548" cy="3549032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533">
            <a:off x="5218483" y="2482032"/>
            <a:ext cx="6350000" cy="31496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223239" y="5240711"/>
            <a:ext cx="6550671" cy="99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What happens in this chapter? 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Can you and your partner sum it up in four points?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61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5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66" y="419028"/>
            <a:ext cx="3603554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 rot="20925907">
            <a:off x="8237872" y="1933340"/>
            <a:ext cx="3008312" cy="15700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3200" b="1" i="1" dirty="0">
                <a:solidFill>
                  <a:srgbClr val="2F5597"/>
                </a:solidFill>
              </a:rPr>
              <a:t>“Great works of art force us to ask questions”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6545" y="419029"/>
            <a:ext cx="4725987" cy="314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sz="2200" b="1" i="1" dirty="0">
                <a:solidFill>
                  <a:srgbClr val="7030A0"/>
                </a:solidFill>
              </a:rPr>
              <a:t>“The ancient commission of the writer has not changed. </a:t>
            </a:r>
            <a:r>
              <a:rPr lang="en-GB" sz="2200" b="1" i="1" dirty="0">
                <a:solidFill>
                  <a:srgbClr val="FF0000"/>
                </a:solidFill>
              </a:rPr>
              <a:t>He is charged with exposing our many faults and failures for the purpose of improvement…</a:t>
            </a:r>
            <a:r>
              <a:rPr lang="en-GB" sz="2200" b="1" i="1" dirty="0">
                <a:solidFill>
                  <a:srgbClr val="7030A0"/>
                </a:solidFill>
              </a:rPr>
              <a:t>I hold that a writer who does not passionately believe in the perfectibility of man, has no dedication nor any membership in literature.” </a:t>
            </a:r>
          </a:p>
          <a:p>
            <a:pPr>
              <a:defRPr/>
            </a:pPr>
            <a:r>
              <a:rPr lang="en-GB" sz="2200" b="1" i="1" dirty="0">
                <a:solidFill>
                  <a:srgbClr val="002060"/>
                </a:solidFill>
              </a:rPr>
              <a:t>– John Steinbeck</a:t>
            </a:r>
            <a:endParaRPr lang="en-GB" sz="2200" b="1" dirty="0">
              <a:solidFill>
                <a:srgbClr val="002060"/>
              </a:solidFill>
            </a:endParaRPr>
          </a:p>
        </p:txBody>
      </p:sp>
      <p:pic>
        <p:nvPicPr>
          <p:cNvPr id="14" name="Picture 7" descr="conley_champagne_distribu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45" y="3900609"/>
            <a:ext cx="3274219" cy="268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1" y="4003675"/>
            <a:ext cx="2506663" cy="2566988"/>
          </a:xfrm>
          <a:prstGeom prst="rect">
            <a:avLst/>
          </a:prstGeom>
          <a:ln w="9525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714" y="4003675"/>
            <a:ext cx="2859087" cy="2566988"/>
          </a:xfrm>
          <a:prstGeom prst="rect">
            <a:avLst/>
          </a:prstGeom>
          <a:ln w="38100" cap="sq">
            <a:solidFill>
              <a:srgbClr val="FF66FF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2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 smtClean="0"/>
              <a:t>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How is </a:t>
            </a:r>
            <a:r>
              <a:rPr lang="en-GB" sz="3200" dirty="0" err="1" smtClean="0"/>
              <a:t>Katniss</a:t>
            </a:r>
            <a:r>
              <a:rPr lang="en-GB" sz="3200" dirty="0" smtClean="0"/>
              <a:t> presented in the film clip?</a:t>
            </a:r>
          </a:p>
          <a:p>
            <a:pPr>
              <a:lnSpc>
                <a:spcPct val="100000"/>
              </a:lnSpc>
            </a:pPr>
            <a:r>
              <a:rPr lang="en-GB" sz="3200" dirty="0" smtClean="0"/>
              <a:t>Do you like the way the scene was filmed? Was it how you imagined?</a:t>
            </a:r>
          </a:p>
          <a:p>
            <a:pPr>
              <a:lnSpc>
                <a:spcPct val="150000"/>
              </a:lnSpc>
            </a:pPr>
            <a:r>
              <a:rPr lang="en-GB" sz="3200" dirty="0" smtClean="0"/>
              <a:t>How would you have directed this scene?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850" y="3845739"/>
            <a:ext cx="2833566" cy="257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60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581026"/>
            <a:ext cx="9123362" cy="627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 rot="21313965">
            <a:off x="2720975" y="1311276"/>
            <a:ext cx="6300788" cy="1446213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9BBB59">
                    <a:lumMod val="50000"/>
                  </a:srgbClr>
                </a:solidFill>
              </a:rPr>
              <a:t>KEY QUESTION: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9BBB59">
                    <a:lumMod val="50000"/>
                  </a:srgbClr>
                </a:solidFill>
              </a:rPr>
              <a:t>Considering we like this sort of show, and our generation tends to watch violent movies, is the concept of The Hunger Games that far off in society?</a:t>
            </a:r>
          </a:p>
        </p:txBody>
      </p:sp>
      <p:sp>
        <p:nvSpPr>
          <p:cNvPr id="13" name="TextBox 12"/>
          <p:cNvSpPr txBox="1"/>
          <p:nvPr/>
        </p:nvSpPr>
        <p:spPr>
          <a:xfrm rot="286411">
            <a:off x="4984750" y="3448090"/>
            <a:ext cx="4637088" cy="1107996"/>
          </a:xfrm>
          <a:prstGeom prst="rect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 smtClean="0">
                <a:solidFill>
                  <a:srgbClr val="9BBB59">
                    <a:lumMod val="50000"/>
                  </a:srgbClr>
                </a:solidFill>
              </a:rPr>
              <a:t>Consider:</a:t>
            </a:r>
            <a:endParaRPr lang="en-GB" sz="2200" b="1" i="1" dirty="0">
              <a:solidFill>
                <a:srgbClr val="9BBB5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2200" b="1" i="1" dirty="0">
                <a:solidFill>
                  <a:srgbClr val="9BBB59">
                    <a:lumMod val="50000"/>
                  </a:srgbClr>
                </a:solidFill>
              </a:rPr>
              <a:t>How many people wanted to see the dead body of Osama Bin Laden on TV? 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524000" y="0"/>
            <a:ext cx="9144000" cy="382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GB" sz="2000" b="1" i="1" dirty="0">
                <a:solidFill>
                  <a:srgbClr val="C00000"/>
                </a:solidFill>
              </a:rPr>
              <a:t>Learning Objective: </a:t>
            </a:r>
            <a:r>
              <a:rPr lang="en-US" sz="2000" b="1" i="1" dirty="0">
                <a:solidFill>
                  <a:srgbClr val="002060"/>
                </a:solidFill>
              </a:rPr>
              <a:t>To consider Suzanne Collins’ message regarding reality television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7539" y="5126038"/>
            <a:ext cx="8770937" cy="163036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5000" b="1" i="1" dirty="0">
                <a:solidFill>
                  <a:srgbClr val="C0504D">
                    <a:lumMod val="50000"/>
                  </a:srgbClr>
                </a:solidFill>
              </a:rPr>
              <a:t>So…Would you watch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5000" b="1" i="1" dirty="0">
                <a:solidFill>
                  <a:srgbClr val="C0504D">
                    <a:lumMod val="50000"/>
                  </a:srgbClr>
                </a:solidFill>
              </a:rPr>
              <a:t>The Hunger Games??? </a:t>
            </a:r>
            <a:endParaRPr lang="en-GB" sz="5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390" y="2510533"/>
            <a:ext cx="10515600" cy="2811774"/>
          </a:xfrm>
          <a:gradFill flip="none" rotWithShape="1">
            <a:gsLst>
              <a:gs pos="95000">
                <a:schemeClr val="accent2">
                  <a:lumMod val="20000"/>
                  <a:lumOff val="80000"/>
                </a:schemeClr>
              </a:gs>
              <a:gs pos="13000">
                <a:schemeClr val="bg1"/>
              </a:gs>
            </a:gsLst>
            <a:lin ang="5400000" scaled="0"/>
            <a:tileRect/>
          </a:gradFill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</a:t>
            </a:r>
            <a:r>
              <a:rPr lang="en-US" dirty="0" smtClean="0"/>
              <a:t>hat is the meaning of the name ‘Rue’?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Who</a:t>
            </a:r>
            <a:r>
              <a:rPr lang="en-US" dirty="0" smtClean="0"/>
              <a:t> does Rue remind </a:t>
            </a:r>
            <a:r>
              <a:rPr lang="en-US" dirty="0" err="1" smtClean="0"/>
              <a:t>Katniss</a:t>
            </a:r>
            <a:r>
              <a:rPr lang="en-US" dirty="0" smtClean="0"/>
              <a:t> of? Why might this be important?</a:t>
            </a:r>
          </a:p>
          <a:p>
            <a:pPr marL="514350" indent="-514350">
              <a:buFont typeface="+mj-lt"/>
              <a:buAutoNum type="arabicPeriod"/>
            </a:pP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r>
              <a:rPr lang="en-US" b="1" u="sng" dirty="0" smtClean="0"/>
              <a:t>What</a:t>
            </a:r>
            <a:r>
              <a:rPr lang="en-US" dirty="0" smtClean="0"/>
              <a:t> does Rue remind </a:t>
            </a:r>
            <a:r>
              <a:rPr lang="en-US" dirty="0" err="1" smtClean="0"/>
              <a:t>Katniss</a:t>
            </a:r>
            <a:r>
              <a:rPr lang="en-US" dirty="0" smtClean="0"/>
              <a:t> of? Pick out </a:t>
            </a:r>
            <a:r>
              <a:rPr lang="en-US" smtClean="0"/>
              <a:t>key words.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34382">
            <a:off x="5940220" y="1449737"/>
            <a:ext cx="5911548" cy="990025"/>
          </a:xfrm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6500" dirty="0" smtClean="0"/>
              <a:t>Rue</a:t>
            </a:r>
            <a:endParaRPr lang="en-US" sz="65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6524" y="5183635"/>
            <a:ext cx="6550671" cy="9900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a ‘Rue’ section to your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Flower motif </a:t>
            </a:r>
            <a:r>
              <a:rPr lang="en-US" sz="2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page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781" y="5178519"/>
            <a:ext cx="679529" cy="7848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414" y="253076"/>
            <a:ext cx="3850413" cy="21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491</Words>
  <Application>Microsoft Office PowerPoint</Application>
  <PresentationFormat>Widescreen</PresentationFormat>
  <Paragraphs>43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inspired you to write it?</vt:lpstr>
      <vt:lpstr>Page 96 to the end of Chapter 7</vt:lpstr>
      <vt:lpstr>PowerPoint Presentation</vt:lpstr>
      <vt:lpstr>Discussion</vt:lpstr>
      <vt:lpstr>PowerPoint Presentation</vt:lpstr>
      <vt:lpstr>Rue</vt:lpstr>
    </vt:vector>
  </TitlesOfParts>
  <Company>Woodbrook Vale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Teacher</cp:lastModifiedBy>
  <cp:revision>13</cp:revision>
  <dcterms:created xsi:type="dcterms:W3CDTF">2014-09-25T14:28:41Z</dcterms:created>
  <dcterms:modified xsi:type="dcterms:W3CDTF">2014-09-26T13:10:55Z</dcterms:modified>
</cp:coreProperties>
</file>