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6" r:id="rId2"/>
    <p:sldId id="275" r:id="rId3"/>
    <p:sldId id="276" r:id="rId4"/>
    <p:sldId id="277" r:id="rId5"/>
    <p:sldId id="257" r:id="rId6"/>
    <p:sldId id="258" r:id="rId7"/>
    <p:sldId id="259" r:id="rId8"/>
    <p:sldId id="261" r:id="rId9"/>
    <p:sldId id="262" r:id="rId10"/>
    <p:sldId id="263" r:id="rId11"/>
    <p:sldId id="264" r:id="rId12"/>
    <p:sldId id="265" r:id="rId13"/>
    <p:sldId id="267" r:id="rId14"/>
    <p:sldId id="268"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6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B15F0-0FEC-4E28-A7DF-50C627B3497D}" type="datetimeFigureOut">
              <a:rPr lang="en-GB" smtClean="0"/>
              <a:t>29/09/2014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26F2C-4CD7-4251-A092-DC91A699B48F}" type="slidenum">
              <a:rPr lang="en-GB" smtClean="0"/>
              <a:t>‹#›</a:t>
            </a:fld>
            <a:endParaRPr lang="en-GB"/>
          </a:p>
        </p:txBody>
      </p:sp>
    </p:spTree>
    <p:extLst>
      <p:ext uri="{BB962C8B-B14F-4D97-AF65-F5344CB8AC3E}">
        <p14:creationId xmlns:p14="http://schemas.microsoft.com/office/powerpoint/2010/main" val="27735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F426F2C-4CD7-4251-A092-DC91A699B48F}" type="slidenum">
              <a:rPr lang="en-GB" smtClean="0"/>
              <a:t>2</a:t>
            </a:fld>
            <a:endParaRPr lang="en-GB"/>
          </a:p>
        </p:txBody>
      </p:sp>
    </p:spTree>
    <p:extLst>
      <p:ext uri="{BB962C8B-B14F-4D97-AF65-F5344CB8AC3E}">
        <p14:creationId xmlns:p14="http://schemas.microsoft.com/office/powerpoint/2010/main" val="319729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Plenary: </a:t>
            </a:r>
            <a:r>
              <a:rPr lang="en-GB" sz="1200" kern="1200" dirty="0" err="1" smtClean="0">
                <a:solidFill>
                  <a:schemeClr val="tx1"/>
                </a:solidFill>
                <a:effectLst/>
                <a:latin typeface="+mn-lt"/>
                <a:ea typeface="+mn-ea"/>
                <a:cs typeface="+mn-cs"/>
              </a:rPr>
              <a:t>Quickfire</a:t>
            </a:r>
            <a:r>
              <a:rPr lang="en-GB" sz="1200" kern="1200" dirty="0" smtClean="0">
                <a:solidFill>
                  <a:schemeClr val="tx1"/>
                </a:solidFill>
                <a:effectLst/>
                <a:latin typeface="+mn-lt"/>
                <a:ea typeface="+mn-ea"/>
                <a:cs typeface="+mn-cs"/>
              </a:rPr>
              <a:t> ‘one thing from another groups’ passage’ round the tables, calling on students randomly.</a:t>
            </a:r>
          </a:p>
        </p:txBody>
      </p:sp>
      <p:sp>
        <p:nvSpPr>
          <p:cNvPr id="4" name="Slide Number Placeholder 3"/>
          <p:cNvSpPr>
            <a:spLocks noGrp="1"/>
          </p:cNvSpPr>
          <p:nvPr>
            <p:ph type="sldNum" sz="quarter" idx="10"/>
          </p:nvPr>
        </p:nvSpPr>
        <p:spPr/>
        <p:txBody>
          <a:bodyPr/>
          <a:lstStyle/>
          <a:p>
            <a:fld id="{8F426F2C-4CD7-4251-A092-DC91A699B48F}" type="slidenum">
              <a:rPr lang="en-GB" smtClean="0"/>
              <a:t>4</a:t>
            </a:fld>
            <a:endParaRPr lang="en-GB"/>
          </a:p>
        </p:txBody>
      </p:sp>
    </p:spTree>
    <p:extLst>
      <p:ext uri="{BB962C8B-B14F-4D97-AF65-F5344CB8AC3E}">
        <p14:creationId xmlns:p14="http://schemas.microsoft.com/office/powerpoint/2010/main" val="129097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B873941F-E371-DD4C-805E-2EAAB3F3DCBC}" type="datetimeFigureOut">
              <a:rPr lang="en-US" smtClean="0"/>
              <a:t>29/09/2014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881986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873941F-E371-DD4C-805E-2EAAB3F3DCBC}" type="datetimeFigureOut">
              <a:rPr lang="en-US" smtClean="0"/>
              <a:t>29/09/2014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489147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873941F-E371-DD4C-805E-2EAAB3F3DCBC}" type="datetimeFigureOut">
              <a:rPr lang="en-US" smtClean="0"/>
              <a:t>29/09/2014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94436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B873941F-E371-DD4C-805E-2EAAB3F3DCBC}" type="datetimeFigureOut">
              <a:rPr lang="en-US" smtClean="0"/>
              <a:t>29/09/2014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242297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B873941F-E371-DD4C-805E-2EAAB3F3DCBC}" type="datetimeFigureOut">
              <a:rPr lang="en-US" smtClean="0"/>
              <a:t>29/09/2014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192999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B873941F-E371-DD4C-805E-2EAAB3F3DCBC}" type="datetimeFigureOut">
              <a:rPr lang="en-US" smtClean="0"/>
              <a:t>29/09/2014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175165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B873941F-E371-DD4C-805E-2EAAB3F3DCBC}" type="datetimeFigureOut">
              <a:rPr lang="en-US" smtClean="0"/>
              <a:t>29/09/2014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4143223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B873941F-E371-DD4C-805E-2EAAB3F3DCBC}" type="datetimeFigureOut">
              <a:rPr lang="en-US" smtClean="0"/>
              <a:t>29/09/2014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171467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3941F-E371-DD4C-805E-2EAAB3F3DCBC}" type="datetimeFigureOut">
              <a:rPr lang="en-US" smtClean="0"/>
              <a:t>29/09/2014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352922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873941F-E371-DD4C-805E-2EAAB3F3DCBC}" type="datetimeFigureOut">
              <a:rPr lang="en-US" smtClean="0"/>
              <a:t>29/09/2014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252167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B873941F-E371-DD4C-805E-2EAAB3F3DCBC}" type="datetimeFigureOut">
              <a:rPr lang="en-US" smtClean="0"/>
              <a:t>29/09/2014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187E54-A9F8-A34E-8EB4-913D1F965116}" type="slidenum">
              <a:rPr lang="en-US" smtClean="0"/>
              <a:t>‹#›</a:t>
            </a:fld>
            <a:endParaRPr lang="en-US"/>
          </a:p>
        </p:txBody>
      </p:sp>
    </p:spTree>
    <p:extLst>
      <p:ext uri="{BB962C8B-B14F-4D97-AF65-F5344CB8AC3E}">
        <p14:creationId xmlns:p14="http://schemas.microsoft.com/office/powerpoint/2010/main" val="6681377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73941F-E371-DD4C-805E-2EAAB3F3DCBC}" type="datetimeFigureOut">
              <a:rPr lang="en-US" smtClean="0"/>
              <a:t>29/09/2014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187E54-A9F8-A34E-8EB4-913D1F965116}" type="slidenum">
              <a:rPr lang="en-US" smtClean="0"/>
              <a:t>‹#›</a:t>
            </a:fld>
            <a:endParaRPr lang="en-US"/>
          </a:p>
        </p:txBody>
      </p:sp>
    </p:spTree>
    <p:extLst>
      <p:ext uri="{BB962C8B-B14F-4D97-AF65-F5344CB8AC3E}">
        <p14:creationId xmlns:p14="http://schemas.microsoft.com/office/powerpoint/2010/main" val="199780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rgbClr val="93CDDD"/>
              </a:gs>
              <a:gs pos="100000">
                <a:srgbClr val="FFFFFF"/>
              </a:gs>
            </a:gsLst>
            <a:lin ang="5400000" scaled="0"/>
            <a:tileRect/>
          </a:gradFill>
        </p:spPr>
        <p:style>
          <a:lnRef idx="2">
            <a:schemeClr val="accent5"/>
          </a:lnRef>
          <a:fillRef idx="1">
            <a:schemeClr val="lt1"/>
          </a:fillRef>
          <a:effectRef idx="0">
            <a:schemeClr val="accent5"/>
          </a:effectRef>
          <a:fontRef idx="minor">
            <a:schemeClr val="dk1"/>
          </a:fontRef>
        </p:style>
        <p:txBody>
          <a:bodyPr/>
          <a:lstStyle/>
          <a:p>
            <a:r>
              <a:rPr lang="en-US" dirty="0" smtClean="0"/>
              <a:t>Starter</a:t>
            </a:r>
            <a:endParaRPr lang="en-US" dirty="0"/>
          </a:p>
        </p:txBody>
      </p:sp>
      <p:sp>
        <p:nvSpPr>
          <p:cNvPr id="3" name="Content Placeholder 2"/>
          <p:cNvSpPr>
            <a:spLocks noGrp="1"/>
          </p:cNvSpPr>
          <p:nvPr>
            <p:ph idx="1"/>
          </p:nvPr>
        </p:nvSpPr>
        <p:spPr>
          <a:xfrm>
            <a:off x="457200" y="1600201"/>
            <a:ext cx="8229600" cy="3067334"/>
          </a:xfrm>
          <a:ln>
            <a:solidFill>
              <a:schemeClr val="accent1"/>
            </a:solidFill>
            <a:prstDash val="sysDot"/>
          </a:ln>
        </p:spPr>
        <p:txBody>
          <a:bodyPr/>
          <a:lstStyle/>
          <a:p>
            <a:pPr marL="0" indent="0">
              <a:buNone/>
            </a:pPr>
            <a:r>
              <a:rPr lang="en-US" dirty="0" smtClean="0"/>
              <a:t>Rearrange these anagrams:</a:t>
            </a:r>
            <a:endParaRPr lang="en-US" dirty="0"/>
          </a:p>
          <a:p>
            <a:pPr marL="0" indent="0" algn="ctr">
              <a:buNone/>
            </a:pPr>
            <a:r>
              <a:rPr lang="en-US" dirty="0" err="1" smtClean="0"/>
              <a:t>ndcsieor</a:t>
            </a:r>
            <a:endParaRPr lang="en-US" dirty="0" smtClean="0"/>
          </a:p>
          <a:p>
            <a:pPr marL="0" indent="0" algn="ctr">
              <a:buNone/>
            </a:pPr>
            <a:r>
              <a:rPr lang="en-US" dirty="0" err="1" smtClean="0"/>
              <a:t>nttioenins</a:t>
            </a:r>
            <a:endParaRPr lang="en-US" dirty="0" smtClean="0"/>
          </a:p>
          <a:p>
            <a:pPr marL="0" indent="0" algn="ctr">
              <a:buNone/>
            </a:pPr>
            <a:r>
              <a:rPr lang="en-US" dirty="0" err="1" smtClean="0"/>
              <a:t>laasnye</a:t>
            </a:r>
            <a:endParaRPr lang="en-US" dirty="0" smtClean="0"/>
          </a:p>
          <a:p>
            <a:pPr marL="0" indent="0" algn="ctr">
              <a:buNone/>
            </a:pPr>
            <a:r>
              <a:rPr lang="en-US" dirty="0" err="1" smtClean="0"/>
              <a:t>aulnggea</a:t>
            </a:r>
            <a:endParaRPr lang="en-US" dirty="0"/>
          </a:p>
        </p:txBody>
      </p:sp>
      <p:sp>
        <p:nvSpPr>
          <p:cNvPr id="4" name="Content Placeholder 2"/>
          <p:cNvSpPr txBox="1">
            <a:spLocks/>
          </p:cNvSpPr>
          <p:nvPr/>
        </p:nvSpPr>
        <p:spPr>
          <a:xfrm>
            <a:off x="457200" y="4850097"/>
            <a:ext cx="8229600" cy="111397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dirty="0" smtClean="0">
                <a:solidFill>
                  <a:schemeClr val="bg1"/>
                </a:solidFill>
              </a:rPr>
              <a:t>Based on these words, what do you think our learning objectives might be?</a:t>
            </a:r>
            <a:endParaRPr lang="en-US"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432" y="2523769"/>
            <a:ext cx="2247900" cy="2028825"/>
          </a:xfrm>
          <a:prstGeom prst="rect">
            <a:avLst/>
          </a:prstGeom>
        </p:spPr>
      </p:pic>
    </p:spTree>
    <p:extLst>
      <p:ext uri="{BB962C8B-B14F-4D97-AF65-F5344CB8AC3E}">
        <p14:creationId xmlns:p14="http://schemas.microsoft.com/office/powerpoint/2010/main" val="123378722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Box 8"/>
          <p:cNvSpPr txBox="1"/>
          <p:nvPr/>
        </p:nvSpPr>
        <p:spPr>
          <a:xfrm>
            <a:off x="570257" y="3424546"/>
            <a:ext cx="8103822" cy="313932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dirty="0" smtClean="0"/>
              <a:t>“You certainly know a lot,” I say.</a:t>
            </a:r>
          </a:p>
          <a:p>
            <a:r>
              <a:rPr lang="en-US" sz="2200" dirty="0" smtClean="0"/>
              <a:t>“Only about bread,” he says. “OK, no laugh as if I’ve said something funny.”</a:t>
            </a:r>
          </a:p>
          <a:p>
            <a:r>
              <a:rPr lang="en-US" sz="2200" dirty="0" smtClean="0"/>
              <a:t>We both give a somewhat convincing laugh and ignore the stares from around the room. </a:t>
            </a:r>
          </a:p>
          <a:p>
            <a:r>
              <a:rPr lang="en-US" sz="2200" dirty="0" smtClean="0"/>
              <a:t>“All right, I’ll keep smiling pleasantly and you talk,” says </a:t>
            </a:r>
            <a:r>
              <a:rPr lang="en-US" sz="2200" dirty="0" err="1" smtClean="0"/>
              <a:t>Peeta</a:t>
            </a:r>
            <a:r>
              <a:rPr lang="en-US" sz="2200" dirty="0" smtClean="0"/>
              <a:t>.</a:t>
            </a:r>
          </a:p>
          <a:p>
            <a:r>
              <a:rPr lang="en-US" sz="2200" dirty="0" smtClean="0"/>
              <a:t>It’s wearing us both out, </a:t>
            </a:r>
            <a:r>
              <a:rPr lang="en-US" sz="2200" dirty="0" err="1" smtClean="0"/>
              <a:t>Haymitch’s</a:t>
            </a:r>
            <a:r>
              <a:rPr lang="en-US" sz="2200" dirty="0" smtClean="0"/>
              <a:t> directions to be friendly. Because ever since I slammed my food, there’s been a chill in the air between us. But we have our orders. (p. 113)</a:t>
            </a:r>
            <a:endParaRPr lang="en-US" sz="2200" dirty="0"/>
          </a:p>
        </p:txBody>
      </p:sp>
      <p:sp>
        <p:nvSpPr>
          <p:cNvPr id="10" name="TextBox 9"/>
          <p:cNvSpPr txBox="1"/>
          <p:nvPr/>
        </p:nvSpPr>
        <p:spPr>
          <a:xfrm>
            <a:off x="518464" y="432386"/>
            <a:ext cx="8155614" cy="246221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dirty="0" smtClean="0"/>
              <a:t>The </a:t>
            </a:r>
            <a:r>
              <a:rPr lang="en-US" sz="2200" dirty="0" err="1" smtClean="0"/>
              <a:t>Gamemakers</a:t>
            </a:r>
            <a:r>
              <a:rPr lang="en-US" sz="2200" dirty="0" smtClean="0"/>
              <a:t> appeared early on the first day. Twenty of so men and women dressed in deep purple robes. They sit in the elevated stands that surround the gymnasium, sometimes wandering about to watch us, jotting down notes, other times eating at the endless banquet that has been set for them, ignoring the lot of us. But they do seem to be keeping their eye on the District 12 tributes. Several times I’ve looked up to find one fixated on me. (p.112)</a:t>
            </a:r>
            <a:endParaRPr lang="en-US" sz="2200" dirty="0"/>
          </a:p>
        </p:txBody>
      </p:sp>
    </p:spTree>
    <p:extLst>
      <p:ext uri="{BB962C8B-B14F-4D97-AF65-F5344CB8AC3E}">
        <p14:creationId xmlns:p14="http://schemas.microsoft.com/office/powerpoint/2010/main" val="7890607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1115186" y="1231151"/>
            <a:ext cx="7055317" cy="44935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dirty="0" smtClean="0"/>
              <a:t>She’s the twelve-year-old, the one who reminded me so of Prim in stature. Up close she looks about ten. She has bright, dark eyes and satiny brown skin and stands tilted on her toes with her arms slightly extended to her sides, as if ready to take wing at the slightest sound. It’s impossible not to think of a bird.</a:t>
            </a:r>
          </a:p>
          <a:p>
            <a:endParaRPr lang="en-US" sz="2200" dirty="0" smtClean="0"/>
          </a:p>
          <a:p>
            <a:r>
              <a:rPr lang="en-US" sz="2200" dirty="0" smtClean="0"/>
              <a:t>I pick up another spear while </a:t>
            </a:r>
            <a:r>
              <a:rPr lang="en-US" sz="2200" dirty="0" err="1" smtClean="0"/>
              <a:t>Peeta</a:t>
            </a:r>
            <a:r>
              <a:rPr lang="en-US" sz="2200" dirty="0" smtClean="0"/>
              <a:t> throws. “I think her name’s Rue,” he says softly.</a:t>
            </a:r>
          </a:p>
          <a:p>
            <a:endParaRPr lang="en-US" sz="2200" dirty="0" smtClean="0"/>
          </a:p>
          <a:p>
            <a:r>
              <a:rPr lang="en-US" sz="2200" dirty="0" smtClean="0"/>
              <a:t>I bite my lip. Rue is a small yellow flower that grows in the Meadow. Rue. Primrose. Neither of them could tip the scale at thirty kilos soaking wet. (p. 114)</a:t>
            </a:r>
          </a:p>
        </p:txBody>
      </p:sp>
    </p:spTree>
    <p:extLst>
      <p:ext uri="{BB962C8B-B14F-4D97-AF65-F5344CB8AC3E}">
        <p14:creationId xmlns:p14="http://schemas.microsoft.com/office/powerpoint/2010/main" val="14171083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740588" y="306641"/>
            <a:ext cx="7785982" cy="618630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dirty="0" smtClean="0"/>
              <a:t>I smooth my hair, set my shoulders back, and walk into the gymnasium. Instantly, I know I’m in trouble. They’ve been here too long, the </a:t>
            </a:r>
            <a:r>
              <a:rPr lang="en-US" sz="2200" dirty="0" err="1" smtClean="0"/>
              <a:t>Gamemakers</a:t>
            </a:r>
            <a:r>
              <a:rPr lang="en-US" sz="2200" dirty="0" smtClean="0"/>
              <a:t>. Sat through twenty-three other demonstrations. Had too much wine, most of them. Want more than anything to go home…</a:t>
            </a:r>
          </a:p>
          <a:p>
            <a:endParaRPr lang="en-US" sz="2200" dirty="0"/>
          </a:p>
          <a:p>
            <a:r>
              <a:rPr lang="en-US" sz="2200" dirty="0" smtClean="0"/>
              <a:t>…Suddenly I am furious, that with my life on the line, they don’t even have the decency to pay attention to me. That I’m being upstaged by a dead pig. My heard starts to pound, I can feel my face burning. Without thinking, I pull an arrow from my quiver and sent it straight at the </a:t>
            </a:r>
            <a:r>
              <a:rPr lang="en-US" sz="2200" dirty="0" err="1" smtClean="0"/>
              <a:t>Gamemakers</a:t>
            </a:r>
            <a:r>
              <a:rPr lang="en-US" sz="2200" dirty="0" smtClean="0"/>
              <a:t>’ table. I hear shouts of alarm as people stumble back. The arrow skewers the apple in the pig’s mouth and pins it to the wall behind it. Everyone stares at me in disbelief. </a:t>
            </a:r>
          </a:p>
          <a:p>
            <a:endParaRPr lang="en-US" sz="2200" dirty="0" smtClean="0"/>
          </a:p>
          <a:p>
            <a:r>
              <a:rPr lang="en-US" sz="2200" dirty="0" smtClean="0"/>
              <a:t>“Thank you for your consideration,” I say. Then I give a slight bow and walk straight towards the exit without being dismissed. (p. 117-118)</a:t>
            </a:r>
          </a:p>
        </p:txBody>
      </p:sp>
    </p:spTree>
    <p:extLst>
      <p:ext uri="{BB962C8B-B14F-4D97-AF65-F5344CB8AC3E}">
        <p14:creationId xmlns:p14="http://schemas.microsoft.com/office/powerpoint/2010/main" val="2399340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80796">
            <a:off x="6149576" y="551358"/>
            <a:ext cx="2856658" cy="70788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2">
                    <a:lumMod val="50000"/>
                  </a:schemeClr>
                </a:solidFill>
              </a:rPr>
              <a:t>What does this quotation tell us about </a:t>
            </a:r>
            <a:r>
              <a:rPr lang="en-GB" sz="2000" b="1" i="1" dirty="0" err="1" smtClean="0">
                <a:solidFill>
                  <a:schemeClr val="accent2">
                    <a:lumMod val="50000"/>
                  </a:schemeClr>
                </a:solidFill>
              </a:rPr>
              <a:t>Katniss</a:t>
            </a:r>
            <a:r>
              <a:rPr lang="en-GB" sz="2000" b="1" i="1" dirty="0" smtClean="0">
                <a:solidFill>
                  <a:schemeClr val="accent2">
                    <a:lumMod val="50000"/>
                  </a:schemeClr>
                </a:solidFill>
              </a:rPr>
              <a:t>?</a:t>
            </a:r>
            <a:endParaRPr lang="en-GB" sz="2000" b="1" i="1" dirty="0">
              <a:solidFill>
                <a:schemeClr val="accent2">
                  <a:lumMod val="50000"/>
                </a:schemeClr>
              </a:solidFill>
            </a:endParaRPr>
          </a:p>
        </p:txBody>
      </p:sp>
      <p:sp>
        <p:nvSpPr>
          <p:cNvPr id="5" name="TextBox 4"/>
          <p:cNvSpPr txBox="1"/>
          <p:nvPr/>
        </p:nvSpPr>
        <p:spPr>
          <a:xfrm rot="21415977">
            <a:off x="417183" y="5451334"/>
            <a:ext cx="3775172"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6">
                    <a:lumMod val="50000"/>
                  </a:schemeClr>
                </a:solidFill>
              </a:rPr>
              <a:t>What does this quotation tell us about </a:t>
            </a:r>
            <a:r>
              <a:rPr lang="en-GB" sz="2000" b="1" i="1" dirty="0" err="1" smtClean="0">
                <a:solidFill>
                  <a:schemeClr val="accent6">
                    <a:lumMod val="50000"/>
                  </a:schemeClr>
                </a:solidFill>
              </a:rPr>
              <a:t>Peeta</a:t>
            </a:r>
            <a:r>
              <a:rPr lang="en-GB" sz="2000" b="1" i="1" dirty="0" smtClean="0">
                <a:solidFill>
                  <a:schemeClr val="accent6">
                    <a:lumMod val="50000"/>
                  </a:schemeClr>
                </a:solidFill>
              </a:rPr>
              <a:t>?</a:t>
            </a:r>
            <a:endParaRPr lang="en-GB" sz="2000" b="1" i="1" dirty="0">
              <a:solidFill>
                <a:schemeClr val="accent6">
                  <a:lumMod val="50000"/>
                </a:schemeClr>
              </a:solidFill>
            </a:endParaRPr>
          </a:p>
        </p:txBody>
      </p:sp>
      <p:sp>
        <p:nvSpPr>
          <p:cNvPr id="6" name="TextBox 5"/>
          <p:cNvSpPr txBox="1"/>
          <p:nvPr/>
        </p:nvSpPr>
        <p:spPr>
          <a:xfrm rot="21411140">
            <a:off x="1715408" y="1454402"/>
            <a:ext cx="6033694" cy="389337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900" i="1" dirty="0" smtClean="0"/>
              <a:t>“I’m all right,” I say.</a:t>
            </a:r>
          </a:p>
          <a:p>
            <a:endParaRPr lang="en-GB" sz="1900" i="1" dirty="0" smtClean="0"/>
          </a:p>
          <a:p>
            <a:r>
              <a:rPr lang="en-GB" sz="1900" i="1" dirty="0" smtClean="0"/>
              <a:t>“She’s excellent,” says </a:t>
            </a:r>
            <a:r>
              <a:rPr lang="en-GB" sz="1900" i="1" dirty="0" err="1" smtClean="0"/>
              <a:t>Peeta</a:t>
            </a:r>
            <a:r>
              <a:rPr lang="en-GB" sz="1900" i="1" dirty="0" smtClean="0"/>
              <a:t>. “My father buys her squirrels. He always comments on how the arrows never pierce the body. She hits every one in the eye. It’s the same with the rabbits she sells the butcher. She can even bring down deer.”</a:t>
            </a:r>
          </a:p>
          <a:p>
            <a:endParaRPr lang="en-GB" sz="1900" i="1" dirty="0"/>
          </a:p>
          <a:p>
            <a:r>
              <a:rPr lang="en-GB" sz="1900" i="1" dirty="0" smtClean="0"/>
              <a:t>This assessment of my skills from </a:t>
            </a:r>
            <a:r>
              <a:rPr lang="en-GB" sz="1900" i="1" dirty="0" err="1" smtClean="0"/>
              <a:t>Peeta</a:t>
            </a:r>
            <a:r>
              <a:rPr lang="en-GB" sz="1900" i="1" dirty="0" smtClean="0"/>
              <a:t> takes me totally by surprise. First, that he ever noticed. Second, that he’s talking me up. “What are you doing?” I ask him suspiciously. (p. 103)</a:t>
            </a:r>
          </a:p>
          <a:p>
            <a:endParaRPr lang="en-US" sz="1900" dirty="0"/>
          </a:p>
        </p:txBody>
      </p:sp>
      <p:sp>
        <p:nvSpPr>
          <p:cNvPr id="7" name="TextBox 6"/>
          <p:cNvSpPr txBox="1"/>
          <p:nvPr/>
        </p:nvSpPr>
        <p:spPr>
          <a:xfrm rot="332909">
            <a:off x="5890716" y="5104433"/>
            <a:ext cx="2937104" cy="1015663"/>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is the writer trying to tell the reader in this passage?</a:t>
            </a:r>
            <a:endParaRPr lang="en-GB" sz="2000" b="1" i="1" dirty="0">
              <a:solidFill>
                <a:schemeClr val="accent3">
                  <a:lumMod val="50000"/>
                </a:schemeClr>
              </a:solidFill>
            </a:endParaRPr>
          </a:p>
        </p:txBody>
      </p:sp>
      <p:sp>
        <p:nvSpPr>
          <p:cNvPr id="8" name="TextBox 7"/>
          <p:cNvSpPr txBox="1"/>
          <p:nvPr/>
        </p:nvSpPr>
        <p:spPr>
          <a:xfrm rot="21006025">
            <a:off x="274804" y="572907"/>
            <a:ext cx="2937104" cy="707886"/>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can you infer from this passage?</a:t>
            </a:r>
            <a:endParaRPr lang="en-GB" sz="2000" b="1" i="1" dirty="0">
              <a:solidFill>
                <a:schemeClr val="accent5">
                  <a:lumMod val="75000"/>
                </a:schemeClr>
              </a:solidFill>
            </a:endParaRPr>
          </a:p>
        </p:txBody>
      </p:sp>
    </p:spTree>
    <p:extLst>
      <p:ext uri="{BB962C8B-B14F-4D97-AF65-F5344CB8AC3E}">
        <p14:creationId xmlns:p14="http://schemas.microsoft.com/office/powerpoint/2010/main" val="1184254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80796">
            <a:off x="5972954" y="281573"/>
            <a:ext cx="2856658" cy="70788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2">
                    <a:lumMod val="50000"/>
                  </a:schemeClr>
                </a:solidFill>
              </a:rPr>
              <a:t>What does this quotation tell us about </a:t>
            </a:r>
            <a:r>
              <a:rPr lang="en-GB" sz="2000" b="1" i="1" dirty="0" err="1" smtClean="0">
                <a:solidFill>
                  <a:schemeClr val="accent2">
                    <a:lumMod val="50000"/>
                  </a:schemeClr>
                </a:solidFill>
              </a:rPr>
              <a:t>Katniss</a:t>
            </a:r>
            <a:r>
              <a:rPr lang="en-GB" sz="2000" b="1" i="1" dirty="0" smtClean="0">
                <a:solidFill>
                  <a:schemeClr val="accent2">
                    <a:lumMod val="50000"/>
                  </a:schemeClr>
                </a:solidFill>
              </a:rPr>
              <a:t>?</a:t>
            </a:r>
            <a:endParaRPr lang="en-GB" sz="2000" b="1" i="1" dirty="0">
              <a:solidFill>
                <a:schemeClr val="accent2">
                  <a:lumMod val="50000"/>
                </a:schemeClr>
              </a:solidFill>
            </a:endParaRPr>
          </a:p>
        </p:txBody>
      </p:sp>
      <p:sp>
        <p:nvSpPr>
          <p:cNvPr id="5" name="TextBox 4"/>
          <p:cNvSpPr txBox="1"/>
          <p:nvPr/>
        </p:nvSpPr>
        <p:spPr>
          <a:xfrm rot="21415977">
            <a:off x="327299" y="436217"/>
            <a:ext cx="3775172"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6">
                    <a:lumMod val="50000"/>
                  </a:schemeClr>
                </a:solidFill>
              </a:rPr>
              <a:t>What does this quotation tell us about </a:t>
            </a:r>
            <a:r>
              <a:rPr lang="en-GB" sz="2000" b="1" i="1" dirty="0" err="1" smtClean="0">
                <a:solidFill>
                  <a:schemeClr val="accent6">
                    <a:lumMod val="50000"/>
                  </a:schemeClr>
                </a:solidFill>
              </a:rPr>
              <a:t>Peeta</a:t>
            </a:r>
            <a:r>
              <a:rPr lang="en-GB" sz="2000" b="1" i="1" dirty="0" smtClean="0">
                <a:solidFill>
                  <a:schemeClr val="accent6">
                    <a:lumMod val="50000"/>
                  </a:schemeClr>
                </a:solidFill>
              </a:rPr>
              <a:t>?</a:t>
            </a:r>
            <a:endParaRPr lang="en-GB" sz="2000" b="1" i="1" dirty="0">
              <a:solidFill>
                <a:schemeClr val="accent6">
                  <a:lumMod val="50000"/>
                </a:schemeClr>
              </a:solidFill>
            </a:endParaRPr>
          </a:p>
        </p:txBody>
      </p:sp>
      <p:sp>
        <p:nvSpPr>
          <p:cNvPr id="6" name="TextBox 5"/>
          <p:cNvSpPr txBox="1"/>
          <p:nvPr/>
        </p:nvSpPr>
        <p:spPr>
          <a:xfrm rot="21411140">
            <a:off x="626023" y="1312283"/>
            <a:ext cx="7671660" cy="418576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900" i="1" dirty="0" smtClean="0"/>
              <a:t>“…You know what my mother said to me when she came to say goodbye, as if to cheer me? She says maybe District Twelve will finally have a winner. Then I realised, she didn’t mean me, she meant you!” bursts out </a:t>
            </a:r>
            <a:r>
              <a:rPr lang="en-GB" sz="1900" i="1" dirty="0" err="1" smtClean="0"/>
              <a:t>Peeta</a:t>
            </a:r>
            <a:r>
              <a:rPr lang="en-GB" sz="1900" i="1" dirty="0" smtClean="0"/>
              <a:t>.</a:t>
            </a:r>
          </a:p>
          <a:p>
            <a:endParaRPr lang="en-GB" sz="1900" i="1" dirty="0"/>
          </a:p>
          <a:p>
            <a:r>
              <a:rPr lang="en-GB" sz="1900" i="1" dirty="0" smtClean="0"/>
              <a:t>“Oh, she meant you,” I say with a wave of dismissal.</a:t>
            </a:r>
          </a:p>
          <a:p>
            <a:endParaRPr lang="en-GB" sz="1900" i="1" dirty="0"/>
          </a:p>
          <a:p>
            <a:r>
              <a:rPr lang="en-GB" sz="1900" i="1" dirty="0" smtClean="0"/>
              <a:t>“She said, ‘She’s a survivor, that one.’ </a:t>
            </a:r>
            <a:r>
              <a:rPr lang="en-GB" sz="1900" dirty="0" smtClean="0"/>
              <a:t>She</a:t>
            </a:r>
            <a:r>
              <a:rPr lang="en-GB" sz="1900" i="1" dirty="0" smtClean="0"/>
              <a:t> is,” says </a:t>
            </a:r>
            <a:r>
              <a:rPr lang="en-GB" sz="1900" i="1" dirty="0" err="1" smtClean="0"/>
              <a:t>Peeta</a:t>
            </a:r>
            <a:r>
              <a:rPr lang="en-GB" sz="1900" i="1" dirty="0" smtClean="0"/>
              <a:t>.</a:t>
            </a:r>
          </a:p>
          <a:p>
            <a:endParaRPr lang="en-GB" sz="1900" i="1" dirty="0"/>
          </a:p>
          <a:p>
            <a:r>
              <a:rPr lang="en-GB" sz="1900" i="1" dirty="0" smtClean="0"/>
              <a:t>That pulls me </a:t>
            </a:r>
            <a:r>
              <a:rPr lang="en-GB" sz="1900" i="1" dirty="0"/>
              <a:t>u</a:t>
            </a:r>
            <a:r>
              <a:rPr lang="en-GB" sz="1900" i="1" dirty="0" smtClean="0"/>
              <a:t>p short. Did his mother really say that about me? Did she rate me over her son? I see the pain in </a:t>
            </a:r>
            <a:r>
              <a:rPr lang="en-GB" sz="1900" i="1" dirty="0" err="1" smtClean="0"/>
              <a:t>Peeta’s</a:t>
            </a:r>
            <a:r>
              <a:rPr lang="en-GB" sz="1900" i="1" dirty="0" smtClean="0"/>
              <a:t> eyes and know he isn’t lying.</a:t>
            </a:r>
          </a:p>
          <a:p>
            <a:endParaRPr lang="en-GB" sz="1900" i="1" dirty="0"/>
          </a:p>
          <a:p>
            <a:r>
              <a:rPr lang="en-GB" sz="1900" i="1" dirty="0" smtClean="0"/>
              <a:t>Suddenly I’m behind the bakery and I can feel the chill of the rain running down my back, the hollowness in my belly. I sound 11 years old when I speak. “But only because someone helped me.” (p. 104)</a:t>
            </a:r>
            <a:endParaRPr lang="en-US" sz="1900" dirty="0"/>
          </a:p>
        </p:txBody>
      </p:sp>
      <p:sp>
        <p:nvSpPr>
          <p:cNvPr id="7" name="TextBox 6"/>
          <p:cNvSpPr txBox="1"/>
          <p:nvPr/>
        </p:nvSpPr>
        <p:spPr>
          <a:xfrm>
            <a:off x="516890" y="5915170"/>
            <a:ext cx="4423734" cy="707886"/>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is the writer trying to tell the reader in this passage?</a:t>
            </a:r>
            <a:endParaRPr lang="en-GB" sz="2000" b="1" i="1" dirty="0">
              <a:solidFill>
                <a:schemeClr val="accent3">
                  <a:lumMod val="50000"/>
                </a:schemeClr>
              </a:solidFill>
            </a:endParaRPr>
          </a:p>
        </p:txBody>
      </p:sp>
      <p:sp>
        <p:nvSpPr>
          <p:cNvPr id="8" name="TextBox 7"/>
          <p:cNvSpPr txBox="1"/>
          <p:nvPr/>
        </p:nvSpPr>
        <p:spPr>
          <a:xfrm rot="21006025">
            <a:off x="5987823" y="5616877"/>
            <a:ext cx="2937104" cy="707886"/>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can you infer from this passage?</a:t>
            </a:r>
            <a:endParaRPr lang="en-GB" sz="2000" b="1" i="1" dirty="0">
              <a:solidFill>
                <a:schemeClr val="accent5">
                  <a:lumMod val="75000"/>
                </a:schemeClr>
              </a:solidFill>
            </a:endParaRPr>
          </a:p>
        </p:txBody>
      </p:sp>
    </p:spTree>
    <p:extLst>
      <p:ext uri="{BB962C8B-B14F-4D97-AF65-F5344CB8AC3E}">
        <p14:creationId xmlns:p14="http://schemas.microsoft.com/office/powerpoint/2010/main" val="5500289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1244581">
            <a:off x="421282" y="551358"/>
            <a:ext cx="2856658" cy="70788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2">
                    <a:lumMod val="50000"/>
                  </a:schemeClr>
                </a:solidFill>
              </a:rPr>
              <a:t>What does this quotation suggest about </a:t>
            </a:r>
            <a:r>
              <a:rPr lang="en-GB" sz="2000" b="1" i="1" dirty="0" err="1" smtClean="0">
                <a:solidFill>
                  <a:schemeClr val="accent2">
                    <a:lumMod val="50000"/>
                  </a:schemeClr>
                </a:solidFill>
              </a:rPr>
              <a:t>Katniss</a:t>
            </a:r>
            <a:r>
              <a:rPr lang="en-GB" sz="2000" b="1" i="1" dirty="0" smtClean="0">
                <a:solidFill>
                  <a:schemeClr val="accent2">
                    <a:lumMod val="50000"/>
                  </a:schemeClr>
                </a:solidFill>
              </a:rPr>
              <a:t>?</a:t>
            </a:r>
            <a:endParaRPr lang="en-GB" sz="2000" b="1" i="1" dirty="0">
              <a:solidFill>
                <a:schemeClr val="accent2">
                  <a:lumMod val="50000"/>
                </a:schemeClr>
              </a:solidFill>
            </a:endParaRPr>
          </a:p>
        </p:txBody>
      </p:sp>
      <p:sp>
        <p:nvSpPr>
          <p:cNvPr id="5" name="TextBox 4"/>
          <p:cNvSpPr txBox="1"/>
          <p:nvPr/>
        </p:nvSpPr>
        <p:spPr>
          <a:xfrm rot="216250">
            <a:off x="5673531" y="5428851"/>
            <a:ext cx="3162593" cy="101566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6">
                    <a:lumMod val="50000"/>
                  </a:schemeClr>
                </a:solidFill>
              </a:rPr>
              <a:t>What do you think </a:t>
            </a:r>
            <a:r>
              <a:rPr lang="en-GB" sz="2000" b="1" i="1" dirty="0" err="1" smtClean="0">
                <a:solidFill>
                  <a:schemeClr val="accent6">
                    <a:lumMod val="50000"/>
                  </a:schemeClr>
                </a:solidFill>
              </a:rPr>
              <a:t>Peeta</a:t>
            </a:r>
            <a:r>
              <a:rPr lang="en-GB" sz="2000" b="1" i="1" dirty="0" smtClean="0">
                <a:solidFill>
                  <a:schemeClr val="accent6">
                    <a:lumMod val="50000"/>
                  </a:schemeClr>
                </a:solidFill>
              </a:rPr>
              <a:t> means by “the effect” </a:t>
            </a:r>
            <a:r>
              <a:rPr lang="en-GB" sz="2000" b="1" i="1" dirty="0" err="1" smtClean="0">
                <a:solidFill>
                  <a:schemeClr val="accent6">
                    <a:lumMod val="50000"/>
                  </a:schemeClr>
                </a:solidFill>
              </a:rPr>
              <a:t>Katniss</a:t>
            </a:r>
            <a:r>
              <a:rPr lang="en-GB" sz="2000" b="1" i="1" dirty="0" smtClean="0">
                <a:solidFill>
                  <a:schemeClr val="accent6">
                    <a:lumMod val="50000"/>
                  </a:schemeClr>
                </a:solidFill>
              </a:rPr>
              <a:t> can have?</a:t>
            </a:r>
            <a:endParaRPr lang="en-GB" sz="2000" b="1" i="1" dirty="0">
              <a:solidFill>
                <a:schemeClr val="accent6">
                  <a:lumMod val="50000"/>
                </a:schemeClr>
              </a:solidFill>
            </a:endParaRPr>
          </a:p>
        </p:txBody>
      </p:sp>
      <p:sp>
        <p:nvSpPr>
          <p:cNvPr id="6" name="TextBox 5"/>
          <p:cNvSpPr txBox="1"/>
          <p:nvPr/>
        </p:nvSpPr>
        <p:spPr>
          <a:xfrm>
            <a:off x="1405897" y="1769169"/>
            <a:ext cx="6848740" cy="330859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900" i="1" dirty="0" smtClean="0"/>
              <a:t>“People will help you in the arena. They’ll be tripping over each other to sponsor you.”</a:t>
            </a:r>
          </a:p>
          <a:p>
            <a:endParaRPr lang="en-US" sz="1900" i="1" dirty="0" smtClean="0"/>
          </a:p>
          <a:p>
            <a:r>
              <a:rPr lang="en-US" sz="1900" i="1" dirty="0" smtClean="0"/>
              <a:t>“No more than you,” I say.</a:t>
            </a:r>
          </a:p>
          <a:p>
            <a:endParaRPr lang="en-US" sz="1900" i="1" dirty="0" smtClean="0"/>
          </a:p>
          <a:p>
            <a:r>
              <a:rPr lang="en-US" sz="1900" i="1" dirty="0" err="1" smtClean="0"/>
              <a:t>Peeta</a:t>
            </a:r>
            <a:r>
              <a:rPr lang="en-US" sz="1900" i="1" dirty="0" smtClean="0"/>
              <a:t> rolls his eyes at </a:t>
            </a:r>
            <a:r>
              <a:rPr lang="en-US" sz="1900" i="1" dirty="0" err="1" smtClean="0"/>
              <a:t>Haymitch</a:t>
            </a:r>
            <a:r>
              <a:rPr lang="en-US" sz="1900" i="1" dirty="0" smtClean="0"/>
              <a:t>. “She has no idea. The effect she can have.” He runs his fingernail along the wood grain in the table, refusing to look at me.</a:t>
            </a:r>
          </a:p>
          <a:p>
            <a:endParaRPr lang="en-US" sz="1900" i="1" dirty="0"/>
          </a:p>
          <a:p>
            <a:r>
              <a:rPr lang="en-US" sz="1900" i="1" dirty="0" smtClean="0"/>
              <a:t>What on earth does he mean? People help me? When we were dying of starvation, no one helped me! No one except </a:t>
            </a:r>
            <a:r>
              <a:rPr lang="en-US" sz="1900" i="1" dirty="0" err="1" smtClean="0"/>
              <a:t>Peeta</a:t>
            </a:r>
            <a:r>
              <a:rPr lang="en-US" sz="1900" i="1" dirty="0" smtClean="0"/>
              <a:t>. (p.105)</a:t>
            </a:r>
            <a:endParaRPr lang="en-US" sz="1900" i="1" dirty="0"/>
          </a:p>
        </p:txBody>
      </p:sp>
      <p:sp>
        <p:nvSpPr>
          <p:cNvPr id="7" name="TextBox 6"/>
          <p:cNvSpPr txBox="1"/>
          <p:nvPr/>
        </p:nvSpPr>
        <p:spPr>
          <a:xfrm rot="21383890">
            <a:off x="326748" y="5543111"/>
            <a:ext cx="3715128" cy="707886"/>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is the writer trying to tell the reader in this passage?</a:t>
            </a:r>
            <a:endParaRPr lang="en-GB" sz="2000" b="1" i="1" dirty="0">
              <a:solidFill>
                <a:schemeClr val="accent3">
                  <a:lumMod val="50000"/>
                </a:schemeClr>
              </a:solidFill>
            </a:endParaRPr>
          </a:p>
        </p:txBody>
      </p:sp>
      <p:sp>
        <p:nvSpPr>
          <p:cNvPr id="8" name="TextBox 7"/>
          <p:cNvSpPr txBox="1"/>
          <p:nvPr/>
        </p:nvSpPr>
        <p:spPr>
          <a:xfrm rot="283870">
            <a:off x="5893951" y="572906"/>
            <a:ext cx="2937104" cy="707886"/>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can you infer from this passage?</a:t>
            </a:r>
            <a:endParaRPr lang="en-GB" sz="2000" b="1" i="1" dirty="0">
              <a:solidFill>
                <a:schemeClr val="accent5">
                  <a:lumMod val="75000"/>
                </a:schemeClr>
              </a:solidFill>
            </a:endParaRPr>
          </a:p>
        </p:txBody>
      </p:sp>
    </p:spTree>
    <p:extLst>
      <p:ext uri="{BB962C8B-B14F-4D97-AF65-F5344CB8AC3E}">
        <p14:creationId xmlns:p14="http://schemas.microsoft.com/office/powerpoint/2010/main" val="33595900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382" y="5566391"/>
            <a:ext cx="3385480" cy="101566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2">
                    <a:lumMod val="50000"/>
                  </a:schemeClr>
                </a:solidFill>
              </a:rPr>
              <a:t>What punctuation has been used in this passage? What effect does it have?</a:t>
            </a:r>
            <a:endParaRPr lang="en-GB" sz="2000" b="1" i="1" dirty="0">
              <a:solidFill>
                <a:schemeClr val="accent2">
                  <a:lumMod val="50000"/>
                </a:schemeClr>
              </a:solidFill>
            </a:endParaRPr>
          </a:p>
        </p:txBody>
      </p:sp>
      <p:sp>
        <p:nvSpPr>
          <p:cNvPr id="5" name="TextBox 4"/>
          <p:cNvSpPr txBox="1"/>
          <p:nvPr/>
        </p:nvSpPr>
        <p:spPr>
          <a:xfrm rot="21351044">
            <a:off x="263846" y="336978"/>
            <a:ext cx="3162593"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6">
                    <a:lumMod val="50000"/>
                  </a:schemeClr>
                </a:solidFill>
              </a:rPr>
              <a:t>What does this quotation suggest about </a:t>
            </a:r>
            <a:r>
              <a:rPr lang="en-GB" sz="2000" b="1" i="1" dirty="0" err="1" smtClean="0">
                <a:solidFill>
                  <a:schemeClr val="accent6">
                    <a:lumMod val="50000"/>
                  </a:schemeClr>
                </a:solidFill>
              </a:rPr>
              <a:t>Katniss</a:t>
            </a:r>
            <a:r>
              <a:rPr lang="en-GB" sz="2000" b="1" i="1" dirty="0" smtClean="0">
                <a:solidFill>
                  <a:schemeClr val="accent6">
                    <a:lumMod val="50000"/>
                  </a:schemeClr>
                </a:solidFill>
              </a:rPr>
              <a:t>?</a:t>
            </a:r>
            <a:endParaRPr lang="en-GB" sz="2000" b="1" i="1" dirty="0">
              <a:solidFill>
                <a:schemeClr val="accent6">
                  <a:lumMod val="50000"/>
                </a:schemeClr>
              </a:solidFill>
            </a:endParaRPr>
          </a:p>
        </p:txBody>
      </p:sp>
      <p:sp>
        <p:nvSpPr>
          <p:cNvPr id="6" name="TextBox 5"/>
          <p:cNvSpPr txBox="1"/>
          <p:nvPr/>
        </p:nvSpPr>
        <p:spPr>
          <a:xfrm>
            <a:off x="242382" y="1158352"/>
            <a:ext cx="8612862" cy="418576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900" i="1" dirty="0" smtClean="0"/>
              <a:t>It’s such a joke! </a:t>
            </a:r>
            <a:r>
              <a:rPr lang="en-US" sz="1900" i="1" dirty="0" err="1" smtClean="0"/>
              <a:t>Peeta</a:t>
            </a:r>
            <a:r>
              <a:rPr lang="en-US" sz="1900" i="1" dirty="0" smtClean="0"/>
              <a:t> and I going along pretending to be friends! Talking up each other’s strengths, insisting the other take credit for their abilities. Because, in fact, at some point we’re going to have to knock it off and accept we’re bitter adversaries. Which I’d be prepared to do right now if it wasn’t for </a:t>
            </a:r>
            <a:r>
              <a:rPr lang="en-US" sz="1900" i="1" dirty="0" err="1" smtClean="0"/>
              <a:t>Haymitch’s</a:t>
            </a:r>
            <a:r>
              <a:rPr lang="en-US" sz="1900" i="1" dirty="0" smtClean="0"/>
              <a:t> stupid instruction that we stick together in training. It’s my own fault, I guess, for telling him he didn’t have to coach us separately. But that didn’t mean I wanted to everything with </a:t>
            </a:r>
            <a:r>
              <a:rPr lang="en-US" sz="1900" i="1" dirty="0" err="1" smtClean="0"/>
              <a:t>Peeta</a:t>
            </a:r>
            <a:r>
              <a:rPr lang="en-US" sz="1900" i="1" dirty="0" smtClean="0"/>
              <a:t>. Who, by the way, clearly doesn’t want to be partnering up with me either.</a:t>
            </a:r>
          </a:p>
          <a:p>
            <a:endParaRPr lang="en-US" sz="1900" i="1" dirty="0"/>
          </a:p>
          <a:p>
            <a:r>
              <a:rPr lang="en-US" sz="1900" i="1" dirty="0" smtClean="0"/>
              <a:t>I hear </a:t>
            </a:r>
            <a:r>
              <a:rPr lang="en-US" sz="1900" i="1" dirty="0" err="1" smtClean="0"/>
              <a:t>Peeta’s</a:t>
            </a:r>
            <a:r>
              <a:rPr lang="en-US" sz="1900" i="1" dirty="0" smtClean="0"/>
              <a:t> voice in my head. </a:t>
            </a:r>
            <a:r>
              <a:rPr lang="en-US" sz="1900" dirty="0" smtClean="0"/>
              <a:t>She has no idea. The effect she can have.</a:t>
            </a:r>
            <a:r>
              <a:rPr lang="en-US" sz="1900" i="1" dirty="0" smtClean="0"/>
              <a:t> Obviously meant to demean me. Right? But a tiny part of me wonders if this was a compliment. That he meant I was appealing in some way. It’s weird, how much he’s noticed me. Like the attention he’s paid to my hunting. And apparently, I have not been as oblivious to him as I imagined, either. The flour. The wrestling. I have kept track of the boy with the bread. (p.106-107)</a:t>
            </a:r>
            <a:endParaRPr lang="en-US" sz="1900" i="1" dirty="0"/>
          </a:p>
        </p:txBody>
      </p:sp>
      <p:sp>
        <p:nvSpPr>
          <p:cNvPr id="7" name="TextBox 6"/>
          <p:cNvSpPr txBox="1"/>
          <p:nvPr/>
        </p:nvSpPr>
        <p:spPr>
          <a:xfrm rot="160881">
            <a:off x="5125594" y="5708533"/>
            <a:ext cx="3715128" cy="707886"/>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is the writer trying to tell the reader in this passage?</a:t>
            </a:r>
            <a:endParaRPr lang="en-GB" sz="2000" b="1" i="1" dirty="0">
              <a:solidFill>
                <a:schemeClr val="accent3">
                  <a:lumMod val="50000"/>
                </a:schemeClr>
              </a:solidFill>
            </a:endParaRPr>
          </a:p>
        </p:txBody>
      </p:sp>
      <p:sp>
        <p:nvSpPr>
          <p:cNvPr id="8" name="TextBox 7"/>
          <p:cNvSpPr txBox="1"/>
          <p:nvPr/>
        </p:nvSpPr>
        <p:spPr>
          <a:xfrm rot="283870">
            <a:off x="5893952" y="232747"/>
            <a:ext cx="2937104" cy="707886"/>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can you infer from this passage?</a:t>
            </a:r>
            <a:endParaRPr lang="en-GB" sz="2000" b="1" i="1" dirty="0">
              <a:solidFill>
                <a:schemeClr val="accent5">
                  <a:lumMod val="75000"/>
                </a:schemeClr>
              </a:solidFill>
            </a:endParaRPr>
          </a:p>
        </p:txBody>
      </p:sp>
    </p:spTree>
    <p:extLst>
      <p:ext uri="{BB962C8B-B14F-4D97-AF65-F5344CB8AC3E}">
        <p14:creationId xmlns:p14="http://schemas.microsoft.com/office/powerpoint/2010/main" val="13037145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25738">
            <a:off x="6092090" y="5561441"/>
            <a:ext cx="2856658" cy="101566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a:solidFill>
                  <a:schemeClr val="accent2">
                    <a:lumMod val="50000"/>
                  </a:schemeClr>
                </a:solidFill>
              </a:rPr>
              <a:t>What is the writer trying to tell the reader in this passage?</a:t>
            </a:r>
          </a:p>
        </p:txBody>
      </p:sp>
      <p:sp>
        <p:nvSpPr>
          <p:cNvPr id="5" name="TextBox 4"/>
          <p:cNvSpPr txBox="1"/>
          <p:nvPr/>
        </p:nvSpPr>
        <p:spPr>
          <a:xfrm>
            <a:off x="239239" y="5915383"/>
            <a:ext cx="4672242"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6">
                    <a:lumMod val="50000"/>
                  </a:schemeClr>
                </a:solidFill>
              </a:rPr>
              <a:t>How is the theme of inequality presented in this quotation and chapter?</a:t>
            </a:r>
            <a:endParaRPr lang="en-GB" sz="2000" b="1" i="1" dirty="0">
              <a:solidFill>
                <a:schemeClr val="accent6">
                  <a:lumMod val="50000"/>
                </a:schemeClr>
              </a:solidFill>
            </a:endParaRPr>
          </a:p>
        </p:txBody>
      </p:sp>
      <p:sp>
        <p:nvSpPr>
          <p:cNvPr id="6" name="TextBox 5"/>
          <p:cNvSpPr txBox="1"/>
          <p:nvPr/>
        </p:nvSpPr>
        <p:spPr>
          <a:xfrm rot="21449113">
            <a:off x="518463" y="1404763"/>
            <a:ext cx="7789743" cy="4185761"/>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900" i="1" dirty="0" smtClean="0"/>
              <a:t>The exceptions are the kids from the wealthier districts, the volunteers, the ones who have been fed and trained throughout their lives for this moment. The tributes from 1, 2 and 4 traditionally have this look about them. It’s technically against the rules to train tributes before they reach the Capitol, but it happens every year. In District 12, we call them the Career Tributes, or just the Careers. And like as not, the winner will be one of them.</a:t>
            </a:r>
          </a:p>
          <a:p>
            <a:endParaRPr lang="en-US" sz="1900" i="1" dirty="0"/>
          </a:p>
          <a:p>
            <a:r>
              <a:rPr lang="en-US" sz="1900" i="1" dirty="0" smtClean="0"/>
              <a:t>The slight advantage I held coming into the Training Centre, my fiery entrance last night, seems to vanish in the presence of my competition. The other tributes were jealous of us; not because we were amazing, but because our stylists were. Now I see nothing but contempt in the glances of the Career Tributes. Each must have twenty to forty kilos on me. They project arrogance and brutality. When </a:t>
            </a:r>
            <a:r>
              <a:rPr lang="en-US" sz="1900" i="1" dirty="0" err="1" smtClean="0"/>
              <a:t>Atala</a:t>
            </a:r>
            <a:r>
              <a:rPr lang="en-US" sz="1900" i="1" dirty="0" smtClean="0"/>
              <a:t> releases us, they head straight for the deadliest-looking weapons in the gum and handle them with ease. (p. 109)</a:t>
            </a:r>
            <a:endParaRPr lang="en-US" sz="1900" i="1" dirty="0"/>
          </a:p>
        </p:txBody>
      </p:sp>
      <p:sp>
        <p:nvSpPr>
          <p:cNvPr id="7" name="TextBox 6"/>
          <p:cNvSpPr txBox="1"/>
          <p:nvPr/>
        </p:nvSpPr>
        <p:spPr>
          <a:xfrm rot="21383890">
            <a:off x="264350" y="502662"/>
            <a:ext cx="3155137" cy="707886"/>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can you infer from this passage?</a:t>
            </a:r>
            <a:endParaRPr lang="en-GB" sz="2000" b="1" i="1" dirty="0">
              <a:solidFill>
                <a:schemeClr val="accent3">
                  <a:lumMod val="50000"/>
                </a:schemeClr>
              </a:solidFill>
            </a:endParaRPr>
          </a:p>
        </p:txBody>
      </p:sp>
      <p:sp>
        <p:nvSpPr>
          <p:cNvPr id="8" name="TextBox 7"/>
          <p:cNvSpPr txBox="1"/>
          <p:nvPr/>
        </p:nvSpPr>
        <p:spPr>
          <a:xfrm rot="283870">
            <a:off x="5580237" y="360165"/>
            <a:ext cx="3069877" cy="707886"/>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does this quotation suggest about </a:t>
            </a:r>
            <a:r>
              <a:rPr lang="en-GB" sz="2000" b="1" i="1" dirty="0" err="1" smtClean="0">
                <a:solidFill>
                  <a:schemeClr val="accent5">
                    <a:lumMod val="75000"/>
                  </a:schemeClr>
                </a:solidFill>
              </a:rPr>
              <a:t>Katniss</a:t>
            </a:r>
            <a:r>
              <a:rPr lang="en-GB" sz="2000" b="1" i="1" dirty="0" smtClean="0">
                <a:solidFill>
                  <a:schemeClr val="accent5">
                    <a:lumMod val="75000"/>
                  </a:schemeClr>
                </a:solidFill>
              </a:rPr>
              <a:t>?</a:t>
            </a:r>
            <a:endParaRPr lang="en-GB" sz="2000" b="1" i="1" dirty="0">
              <a:solidFill>
                <a:schemeClr val="accent5">
                  <a:lumMod val="75000"/>
                </a:schemeClr>
              </a:solidFill>
            </a:endParaRPr>
          </a:p>
        </p:txBody>
      </p:sp>
    </p:spTree>
    <p:extLst>
      <p:ext uri="{BB962C8B-B14F-4D97-AF65-F5344CB8AC3E}">
        <p14:creationId xmlns:p14="http://schemas.microsoft.com/office/powerpoint/2010/main" val="1153444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2089" y="2985122"/>
            <a:ext cx="2856658" cy="101566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a:solidFill>
                  <a:schemeClr val="accent2">
                    <a:lumMod val="50000"/>
                  </a:schemeClr>
                </a:solidFill>
              </a:rPr>
              <a:t>What is the writer trying to tell the reader in </a:t>
            </a:r>
            <a:r>
              <a:rPr lang="en-GB" sz="2000" b="1" i="1" dirty="0" smtClean="0">
                <a:solidFill>
                  <a:schemeClr val="accent2">
                    <a:lumMod val="50000"/>
                  </a:schemeClr>
                </a:solidFill>
              </a:rPr>
              <a:t>these passages?</a:t>
            </a:r>
            <a:endParaRPr lang="en-GB" sz="2000" b="1" i="1" dirty="0">
              <a:solidFill>
                <a:schemeClr val="accent2">
                  <a:lumMod val="50000"/>
                </a:schemeClr>
              </a:solidFill>
            </a:endParaRPr>
          </a:p>
        </p:txBody>
      </p:sp>
      <p:sp>
        <p:nvSpPr>
          <p:cNvPr id="5" name="TextBox 4"/>
          <p:cNvSpPr txBox="1"/>
          <p:nvPr/>
        </p:nvSpPr>
        <p:spPr>
          <a:xfrm>
            <a:off x="2575360" y="5953813"/>
            <a:ext cx="4003883"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6">
                    <a:lumMod val="50000"/>
                  </a:schemeClr>
                </a:solidFill>
              </a:rPr>
              <a:t>How is the theme of appearance presented in this quotation?</a:t>
            </a:r>
            <a:endParaRPr lang="en-GB" sz="2000" b="1" i="1" dirty="0">
              <a:solidFill>
                <a:schemeClr val="accent6">
                  <a:lumMod val="50000"/>
                </a:schemeClr>
              </a:solidFill>
            </a:endParaRPr>
          </a:p>
        </p:txBody>
      </p:sp>
      <p:sp>
        <p:nvSpPr>
          <p:cNvPr id="7" name="TextBox 6"/>
          <p:cNvSpPr txBox="1"/>
          <p:nvPr/>
        </p:nvSpPr>
        <p:spPr>
          <a:xfrm rot="21383890">
            <a:off x="258358" y="387154"/>
            <a:ext cx="3155137" cy="707886"/>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can you infer from these passages?</a:t>
            </a:r>
            <a:endParaRPr lang="en-GB" sz="2000" b="1" i="1" dirty="0">
              <a:solidFill>
                <a:schemeClr val="accent3">
                  <a:lumMod val="50000"/>
                </a:schemeClr>
              </a:solidFill>
            </a:endParaRPr>
          </a:p>
        </p:txBody>
      </p:sp>
      <p:sp>
        <p:nvSpPr>
          <p:cNvPr id="8" name="TextBox 7"/>
          <p:cNvSpPr txBox="1"/>
          <p:nvPr/>
        </p:nvSpPr>
        <p:spPr>
          <a:xfrm rot="283870">
            <a:off x="5196611" y="357505"/>
            <a:ext cx="3772844" cy="707886"/>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does this quotation suggest about the </a:t>
            </a:r>
            <a:r>
              <a:rPr lang="en-GB" sz="2000" b="1" i="1" dirty="0" err="1" smtClean="0">
                <a:solidFill>
                  <a:schemeClr val="accent5">
                    <a:lumMod val="75000"/>
                  </a:schemeClr>
                </a:solidFill>
              </a:rPr>
              <a:t>Gamemakers</a:t>
            </a:r>
            <a:r>
              <a:rPr lang="en-GB" sz="2000" b="1" i="1" dirty="0" smtClean="0">
                <a:solidFill>
                  <a:schemeClr val="accent5">
                    <a:lumMod val="75000"/>
                  </a:schemeClr>
                </a:solidFill>
              </a:rPr>
              <a:t>?</a:t>
            </a:r>
            <a:endParaRPr lang="en-GB" sz="2000" b="1" i="1" dirty="0">
              <a:solidFill>
                <a:schemeClr val="accent5">
                  <a:lumMod val="75000"/>
                </a:schemeClr>
              </a:solidFill>
            </a:endParaRPr>
          </a:p>
        </p:txBody>
      </p:sp>
      <p:sp>
        <p:nvSpPr>
          <p:cNvPr id="9" name="TextBox 8"/>
          <p:cNvSpPr txBox="1"/>
          <p:nvPr/>
        </p:nvSpPr>
        <p:spPr>
          <a:xfrm>
            <a:off x="570256" y="3684638"/>
            <a:ext cx="8340563" cy="243143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900" i="1" dirty="0" smtClean="0"/>
              <a:t>“You certainly know a lot,” I say.</a:t>
            </a:r>
          </a:p>
          <a:p>
            <a:r>
              <a:rPr lang="en-US" sz="1900" i="1" dirty="0" smtClean="0"/>
              <a:t>“Only about bread,” he says. “OK, no laugh as if I’ve said something funny.”</a:t>
            </a:r>
          </a:p>
          <a:p>
            <a:r>
              <a:rPr lang="en-US" sz="1900" i="1" dirty="0" smtClean="0"/>
              <a:t>We both give a somewhat convincing laugh and ignore the stares from around the room. </a:t>
            </a:r>
          </a:p>
          <a:p>
            <a:r>
              <a:rPr lang="en-US" sz="1900" i="1" dirty="0" smtClean="0"/>
              <a:t>“All right, I’ll keep smiling pleasantly and you talk,” says </a:t>
            </a:r>
            <a:r>
              <a:rPr lang="en-US" sz="1900" i="1" dirty="0" err="1" smtClean="0"/>
              <a:t>Peeta</a:t>
            </a:r>
            <a:r>
              <a:rPr lang="en-US" sz="1900" i="1" dirty="0" smtClean="0"/>
              <a:t>.</a:t>
            </a:r>
          </a:p>
          <a:p>
            <a:r>
              <a:rPr lang="en-US" sz="1900" i="1" dirty="0" smtClean="0"/>
              <a:t>It’s wearing us both out, </a:t>
            </a:r>
            <a:r>
              <a:rPr lang="en-US" sz="1900" i="1" dirty="0" err="1" smtClean="0"/>
              <a:t>Haymitch’s</a:t>
            </a:r>
            <a:r>
              <a:rPr lang="en-US" sz="1900" i="1" dirty="0" smtClean="0"/>
              <a:t> directions to be friendly. Because ever since I slammed my food, there’s been a chill in the air between us. But we have our orders. (p. 113)</a:t>
            </a:r>
            <a:endParaRPr lang="en-US" sz="1900" i="1" dirty="0"/>
          </a:p>
        </p:txBody>
      </p:sp>
      <p:sp>
        <p:nvSpPr>
          <p:cNvPr id="10" name="TextBox 9"/>
          <p:cNvSpPr txBox="1"/>
          <p:nvPr/>
        </p:nvSpPr>
        <p:spPr>
          <a:xfrm>
            <a:off x="518464" y="1182061"/>
            <a:ext cx="8155614" cy="1846659"/>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900" i="1" dirty="0" smtClean="0"/>
              <a:t>The </a:t>
            </a:r>
            <a:r>
              <a:rPr lang="en-US" sz="1900" i="1" dirty="0" err="1" smtClean="0"/>
              <a:t>Gamemakers</a:t>
            </a:r>
            <a:r>
              <a:rPr lang="en-US" sz="1900" i="1" dirty="0" smtClean="0"/>
              <a:t> appeared early on the first day. Twenty of so men and women dressed in deep purple robes. They sit in the elevated stands that surround the gymnasium, sometimes wandering about to watch us, jotting down notes, other times eating at the endless banquet that has been set for them, ignoring the lot of us. But they do seem to be keeping their eye on the District 12 tributes. Several times I’ve looked up to find one fixated on me. (p.112)</a:t>
            </a:r>
            <a:endParaRPr lang="en-US" sz="1900" i="1" dirty="0"/>
          </a:p>
        </p:txBody>
      </p:sp>
    </p:spTree>
    <p:extLst>
      <p:ext uri="{BB962C8B-B14F-4D97-AF65-F5344CB8AC3E}">
        <p14:creationId xmlns:p14="http://schemas.microsoft.com/office/powerpoint/2010/main" val="30238506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1262470">
            <a:off x="6092090" y="5331244"/>
            <a:ext cx="2856658" cy="1015663"/>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a:solidFill>
                  <a:schemeClr val="accent2">
                    <a:lumMod val="50000"/>
                  </a:schemeClr>
                </a:solidFill>
              </a:rPr>
              <a:t>What is the writer trying to tell the reader in this passage?</a:t>
            </a:r>
          </a:p>
        </p:txBody>
      </p:sp>
      <p:sp>
        <p:nvSpPr>
          <p:cNvPr id="5" name="TextBox 4"/>
          <p:cNvSpPr txBox="1"/>
          <p:nvPr/>
        </p:nvSpPr>
        <p:spPr>
          <a:xfrm>
            <a:off x="245229" y="5468812"/>
            <a:ext cx="3732917" cy="1015663"/>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6">
                    <a:lumMod val="50000"/>
                  </a:schemeClr>
                </a:solidFill>
              </a:rPr>
              <a:t>What does Rue remind </a:t>
            </a:r>
            <a:r>
              <a:rPr lang="en-GB" sz="2000" b="1" i="1" dirty="0" err="1" smtClean="0">
                <a:solidFill>
                  <a:schemeClr val="accent6">
                    <a:lumMod val="50000"/>
                  </a:schemeClr>
                </a:solidFill>
              </a:rPr>
              <a:t>Katniss</a:t>
            </a:r>
            <a:r>
              <a:rPr lang="en-GB" sz="2000" b="1" i="1" dirty="0" smtClean="0">
                <a:solidFill>
                  <a:schemeClr val="accent6">
                    <a:lumMod val="50000"/>
                  </a:schemeClr>
                </a:solidFill>
              </a:rPr>
              <a:t> of? What does this suggest about her as a character?</a:t>
            </a:r>
            <a:endParaRPr lang="en-GB" sz="2000" b="1" i="1" dirty="0">
              <a:solidFill>
                <a:schemeClr val="accent6">
                  <a:lumMod val="50000"/>
                </a:schemeClr>
              </a:solidFill>
            </a:endParaRPr>
          </a:p>
        </p:txBody>
      </p:sp>
      <p:sp>
        <p:nvSpPr>
          <p:cNvPr id="6" name="TextBox 5"/>
          <p:cNvSpPr txBox="1"/>
          <p:nvPr/>
        </p:nvSpPr>
        <p:spPr>
          <a:xfrm rot="188270">
            <a:off x="1115186" y="1677426"/>
            <a:ext cx="7055317" cy="3600986"/>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900" i="1" dirty="0" smtClean="0"/>
              <a:t>She’s the twelve-year-old, the one who reminded me so of Prim in stature. Up close she looks about ten. She has bright, dark eyes and satiny brown skin and stands tilted on her toes with her arms slightly extended to her sides, as if ready to take wing at the slightest sound. It’s impossible not to think of a bird.</a:t>
            </a:r>
          </a:p>
          <a:p>
            <a:endParaRPr lang="en-US" sz="1900" i="1" dirty="0" smtClean="0"/>
          </a:p>
          <a:p>
            <a:r>
              <a:rPr lang="en-US" sz="1900" i="1" dirty="0" smtClean="0"/>
              <a:t>I pick up another spear while </a:t>
            </a:r>
            <a:r>
              <a:rPr lang="en-US" sz="1900" i="1" dirty="0" err="1" smtClean="0"/>
              <a:t>Peeta</a:t>
            </a:r>
            <a:r>
              <a:rPr lang="en-US" sz="1900" i="1" dirty="0" smtClean="0"/>
              <a:t> throws. “I think her name’s Rue,” he says softly.</a:t>
            </a:r>
          </a:p>
          <a:p>
            <a:endParaRPr lang="en-US" sz="1900" i="1" dirty="0" smtClean="0"/>
          </a:p>
          <a:p>
            <a:r>
              <a:rPr lang="en-US" sz="1900" i="1" dirty="0" smtClean="0"/>
              <a:t>I bite my lip. Rue is a small yellow flower that grows in the Meadow. Rue. Primrose. Neither of them could tip the scale at thirty kilos soaking wet. (p. 114)</a:t>
            </a:r>
          </a:p>
        </p:txBody>
      </p:sp>
      <p:sp>
        <p:nvSpPr>
          <p:cNvPr id="7" name="TextBox 6"/>
          <p:cNvSpPr txBox="1"/>
          <p:nvPr/>
        </p:nvSpPr>
        <p:spPr>
          <a:xfrm>
            <a:off x="5625034" y="801996"/>
            <a:ext cx="3155137" cy="707886"/>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can you infer from this passage?</a:t>
            </a:r>
            <a:endParaRPr lang="en-GB" sz="2000" b="1" i="1" dirty="0">
              <a:solidFill>
                <a:schemeClr val="accent3">
                  <a:lumMod val="50000"/>
                </a:schemeClr>
              </a:solidFill>
            </a:endParaRPr>
          </a:p>
        </p:txBody>
      </p:sp>
      <p:sp>
        <p:nvSpPr>
          <p:cNvPr id="8" name="TextBox 7"/>
          <p:cNvSpPr txBox="1"/>
          <p:nvPr/>
        </p:nvSpPr>
        <p:spPr>
          <a:xfrm rot="21348753">
            <a:off x="390205" y="312799"/>
            <a:ext cx="3886852" cy="1015663"/>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similarities are there between Rue and Prim? Why might this be significant?</a:t>
            </a:r>
            <a:endParaRPr lang="en-GB" sz="2000" b="1" i="1" dirty="0">
              <a:solidFill>
                <a:schemeClr val="accent5">
                  <a:lumMod val="75000"/>
                </a:schemeClr>
              </a:solidFill>
            </a:endParaRPr>
          </a:p>
        </p:txBody>
      </p:sp>
    </p:spTree>
    <p:extLst>
      <p:ext uri="{BB962C8B-B14F-4D97-AF65-F5344CB8AC3E}">
        <p14:creationId xmlns:p14="http://schemas.microsoft.com/office/powerpoint/2010/main" val="28875093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1322003"/>
          </a:xfrm>
          <a:ln>
            <a:prstDash val="dot"/>
          </a:ln>
        </p:spPr>
        <p:style>
          <a:lnRef idx="2">
            <a:schemeClr val="accent5"/>
          </a:lnRef>
          <a:fillRef idx="1">
            <a:schemeClr val="lt1"/>
          </a:fillRef>
          <a:effectRef idx="0">
            <a:schemeClr val="accent5"/>
          </a:effectRef>
          <a:fontRef idx="minor">
            <a:schemeClr val="dk1"/>
          </a:fontRef>
        </p:style>
        <p:txBody>
          <a:bodyPr/>
          <a:lstStyle/>
          <a:p>
            <a:r>
              <a:rPr lang="en-US" dirty="0" smtClean="0"/>
              <a:t>To consider the writer’s intentions</a:t>
            </a:r>
          </a:p>
          <a:p>
            <a:r>
              <a:rPr lang="en-US" dirty="0" smtClean="0"/>
              <a:t>To </a:t>
            </a:r>
            <a:r>
              <a:rPr lang="en-US" dirty="0" err="1" smtClean="0"/>
              <a:t>analyse</a:t>
            </a:r>
            <a:r>
              <a:rPr lang="en-US" dirty="0" smtClean="0"/>
              <a:t> the writer’s use of language</a:t>
            </a:r>
            <a:endParaRPr lang="en-US" dirty="0"/>
          </a:p>
        </p:txBody>
      </p:sp>
      <p:sp>
        <p:nvSpPr>
          <p:cNvPr id="4" name="Title 1"/>
          <p:cNvSpPr>
            <a:spLocks noGrp="1"/>
          </p:cNvSpPr>
          <p:nvPr>
            <p:ph type="title"/>
          </p:nvPr>
        </p:nvSpPr>
        <p:spPr>
          <a:xfrm>
            <a:off x="457200" y="274638"/>
            <a:ext cx="8229600" cy="1143000"/>
          </a:xfrm>
          <a:gradFill flip="none" rotWithShape="1">
            <a:gsLst>
              <a:gs pos="0">
                <a:srgbClr val="93CDDD"/>
              </a:gs>
              <a:gs pos="100000">
                <a:srgbClr val="FFFFFF"/>
              </a:gs>
            </a:gsLst>
            <a:lin ang="5400000" scaled="0"/>
            <a:tileRect/>
          </a:gradFill>
        </p:spPr>
        <p:style>
          <a:lnRef idx="2">
            <a:schemeClr val="accent5"/>
          </a:lnRef>
          <a:fillRef idx="1">
            <a:schemeClr val="lt1"/>
          </a:fillRef>
          <a:effectRef idx="0">
            <a:schemeClr val="accent5"/>
          </a:effectRef>
          <a:fontRef idx="minor">
            <a:schemeClr val="dk1"/>
          </a:fontRef>
        </p:style>
        <p:txBody>
          <a:bodyPr/>
          <a:lstStyle/>
          <a:p>
            <a:r>
              <a:rPr lang="en-US" dirty="0" smtClean="0"/>
              <a:t>Learning Objectives</a:t>
            </a:r>
            <a:endParaRPr lang="en-US" dirty="0"/>
          </a:p>
        </p:txBody>
      </p:sp>
      <p:pic>
        <p:nvPicPr>
          <p:cNvPr id="7" name="Picture 6"/>
          <p:cNvPicPr>
            <a:picLocks noChangeAspect="1"/>
          </p:cNvPicPr>
          <p:nvPr/>
        </p:nvPicPr>
        <p:blipFill>
          <a:blip r:embed="rId3"/>
          <a:stretch>
            <a:fillRect/>
          </a:stretch>
        </p:blipFill>
        <p:spPr>
          <a:xfrm flipH="1">
            <a:off x="7508657" y="1748075"/>
            <a:ext cx="1178143" cy="1174129"/>
          </a:xfrm>
          <a:prstGeom prst="rect">
            <a:avLst/>
          </a:prstGeom>
        </p:spPr>
      </p:pic>
      <p:sp>
        <p:nvSpPr>
          <p:cNvPr id="2" name="TextBox 1"/>
          <p:cNvSpPr txBox="1"/>
          <p:nvPr/>
        </p:nvSpPr>
        <p:spPr>
          <a:xfrm rot="21223753">
            <a:off x="749727" y="3824874"/>
            <a:ext cx="3809841" cy="13234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smtClean="0"/>
              <a:t>AO2: Explain </a:t>
            </a:r>
            <a:r>
              <a:rPr lang="en-US" sz="2000" dirty="0"/>
              <a:t>how language, structure and form contribute to writers’ presentation of ideas, </a:t>
            </a:r>
            <a:r>
              <a:rPr lang="en-US" sz="2000" dirty="0" smtClean="0"/>
              <a:t>themes </a:t>
            </a:r>
            <a:r>
              <a:rPr lang="en-US" sz="2000" dirty="0"/>
              <a:t>and </a:t>
            </a:r>
            <a:r>
              <a:rPr lang="en-US" sz="2000" dirty="0" smtClean="0"/>
              <a:t>settings.</a:t>
            </a:r>
            <a:endParaRPr lang="en-US" sz="2000" dirty="0"/>
          </a:p>
        </p:txBody>
      </p:sp>
    </p:spTree>
    <p:extLst>
      <p:ext uri="{BB962C8B-B14F-4D97-AF65-F5344CB8AC3E}">
        <p14:creationId xmlns:p14="http://schemas.microsoft.com/office/powerpoint/2010/main" val="196382709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1399" y="5897924"/>
            <a:ext cx="3434982" cy="70788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5400000" scaled="1"/>
            <a:tileRect/>
          </a:gradFill>
          <a:ln w="38100">
            <a:solidFill>
              <a:srgbClr val="FF0000"/>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a:solidFill>
                  <a:schemeClr val="accent2">
                    <a:lumMod val="50000"/>
                  </a:schemeClr>
                </a:solidFill>
              </a:rPr>
              <a:t>What is the </a:t>
            </a:r>
            <a:r>
              <a:rPr lang="en-GB" sz="2000" b="1" i="1" dirty="0" smtClean="0">
                <a:solidFill>
                  <a:schemeClr val="accent2">
                    <a:lumMod val="50000"/>
                  </a:schemeClr>
                </a:solidFill>
              </a:rPr>
              <a:t>writer’s tone in this passage?</a:t>
            </a:r>
            <a:endParaRPr lang="en-GB" sz="2000" b="1" i="1" dirty="0">
              <a:solidFill>
                <a:schemeClr val="accent2">
                  <a:lumMod val="50000"/>
                </a:schemeClr>
              </a:solidFill>
            </a:endParaRPr>
          </a:p>
        </p:txBody>
      </p:sp>
      <p:sp>
        <p:nvSpPr>
          <p:cNvPr id="5" name="TextBox 4"/>
          <p:cNvSpPr txBox="1"/>
          <p:nvPr/>
        </p:nvSpPr>
        <p:spPr>
          <a:xfrm rot="243341">
            <a:off x="5401100" y="268131"/>
            <a:ext cx="3582918" cy="70788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2700000" scaled="1"/>
            <a:tileRect/>
          </a:gradFill>
          <a:ln w="38100">
            <a:solidFill>
              <a:schemeClr val="accent6"/>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fontAlgn="base">
              <a:spcBef>
                <a:spcPct val="0"/>
              </a:spcBef>
              <a:spcAft>
                <a:spcPct val="0"/>
              </a:spcAft>
              <a:defRPr/>
            </a:pPr>
            <a:r>
              <a:rPr lang="en-GB" sz="2000" b="1" i="1" dirty="0">
                <a:solidFill>
                  <a:schemeClr val="accent6">
                    <a:lumMod val="75000"/>
                  </a:schemeClr>
                </a:solidFill>
              </a:rPr>
              <a:t>What is the writer trying to tell the reader in this passage?</a:t>
            </a:r>
          </a:p>
        </p:txBody>
      </p:sp>
      <p:sp>
        <p:nvSpPr>
          <p:cNvPr id="6" name="TextBox 5"/>
          <p:cNvSpPr txBox="1"/>
          <p:nvPr/>
        </p:nvSpPr>
        <p:spPr>
          <a:xfrm rot="21424116">
            <a:off x="572282" y="1194012"/>
            <a:ext cx="7785982" cy="447814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900" i="1" dirty="0" smtClean="0"/>
              <a:t>I smooth my hair, set my shoulders back, and walk into the gymnasium. Instantly, I know I’m in trouble. They’ve been here too long, the </a:t>
            </a:r>
            <a:r>
              <a:rPr lang="en-US" sz="1900" i="1" dirty="0" err="1" smtClean="0"/>
              <a:t>Gamemakers</a:t>
            </a:r>
            <a:r>
              <a:rPr lang="en-US" sz="1900" i="1" dirty="0" smtClean="0"/>
              <a:t>. Sat through twenty-three other demonstrations. Had too much wine, most of them. Want more than anything to go home…</a:t>
            </a:r>
          </a:p>
          <a:p>
            <a:endParaRPr lang="en-US" sz="1900" i="1" dirty="0"/>
          </a:p>
          <a:p>
            <a:r>
              <a:rPr lang="en-US" sz="1900" i="1" dirty="0" smtClean="0"/>
              <a:t>…Suddenly I am furious, that with my life on the line, they don’t even have the decency to pay attention to me. That I’m being upstaged by a dead pig. My heard starts to pound, I can feel my face burning. Without thinking, I pull an arrow from my quiver and sent it straight at the </a:t>
            </a:r>
            <a:r>
              <a:rPr lang="en-US" sz="1900" i="1" dirty="0" err="1" smtClean="0"/>
              <a:t>Gamemakers</a:t>
            </a:r>
            <a:r>
              <a:rPr lang="en-US" sz="1900" i="1" dirty="0" smtClean="0"/>
              <a:t>’ table. I hear shouts of alarm as people stumble back. The arrow skewers the apple in the pig’s mouth and pins it to the wall behind it. Everyone stares at me in disbelief. </a:t>
            </a:r>
          </a:p>
          <a:p>
            <a:endParaRPr lang="en-US" sz="1900" i="1" dirty="0" smtClean="0"/>
          </a:p>
          <a:p>
            <a:r>
              <a:rPr lang="en-US" sz="1900" i="1" dirty="0" smtClean="0"/>
              <a:t>“Thank you for your consideration,” I say. Then I give a slight bow and walk straight towards the exit without being dismissed. (p. 117-118)</a:t>
            </a:r>
          </a:p>
        </p:txBody>
      </p:sp>
      <p:sp>
        <p:nvSpPr>
          <p:cNvPr id="7" name="TextBox 6"/>
          <p:cNvSpPr txBox="1"/>
          <p:nvPr/>
        </p:nvSpPr>
        <p:spPr>
          <a:xfrm rot="321452">
            <a:off x="6364421" y="5723538"/>
            <a:ext cx="2592210" cy="1015663"/>
          </a:xfrm>
          <a:prstGeom prst="rect">
            <a:avLst/>
          </a:prstGeom>
          <a:gradFill flip="none" rotWithShape="1">
            <a:gsLst>
              <a:gs pos="42000">
                <a:schemeClr val="accent3">
                  <a:lumMod val="60000"/>
                  <a:lumOff val="40000"/>
                </a:schemeClr>
              </a:gs>
              <a:gs pos="100000">
                <a:srgbClr val="FFFFFF"/>
              </a:gs>
            </a:gsLst>
            <a:lin ang="5400000" scaled="0"/>
            <a:tileRect/>
          </a:gradFill>
          <a:ln/>
        </p:spPr>
        <p:style>
          <a:lnRef idx="2">
            <a:schemeClr val="accent3"/>
          </a:lnRef>
          <a:fillRef idx="1">
            <a:schemeClr val="lt1"/>
          </a:fillRef>
          <a:effectRef idx="0">
            <a:schemeClr val="accent3"/>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3">
                    <a:lumMod val="50000"/>
                  </a:schemeClr>
                </a:solidFill>
              </a:rPr>
              <a:t>What does this quotation suggest about </a:t>
            </a:r>
            <a:r>
              <a:rPr lang="en-GB" sz="2000" b="1" i="1" dirty="0" err="1" smtClean="0">
                <a:solidFill>
                  <a:schemeClr val="accent3">
                    <a:lumMod val="50000"/>
                  </a:schemeClr>
                </a:solidFill>
              </a:rPr>
              <a:t>Katniss</a:t>
            </a:r>
            <a:r>
              <a:rPr lang="en-GB" sz="2000" b="1" i="1" dirty="0" smtClean="0">
                <a:solidFill>
                  <a:schemeClr val="accent3">
                    <a:lumMod val="50000"/>
                  </a:schemeClr>
                </a:solidFill>
              </a:rPr>
              <a:t>?</a:t>
            </a:r>
            <a:endParaRPr lang="en-GB" sz="2000" b="1" i="1" dirty="0">
              <a:solidFill>
                <a:schemeClr val="accent3">
                  <a:lumMod val="50000"/>
                </a:schemeClr>
              </a:solidFill>
            </a:endParaRPr>
          </a:p>
        </p:txBody>
      </p:sp>
      <p:sp>
        <p:nvSpPr>
          <p:cNvPr id="8" name="TextBox 7"/>
          <p:cNvSpPr txBox="1"/>
          <p:nvPr/>
        </p:nvSpPr>
        <p:spPr>
          <a:xfrm>
            <a:off x="293522" y="348772"/>
            <a:ext cx="3886852" cy="707886"/>
          </a:xfrm>
          <a:prstGeom prst="rect">
            <a:avLst/>
          </a:prstGeom>
          <a:gradFill flip="none" rotWithShape="1">
            <a:gsLst>
              <a:gs pos="0">
                <a:srgbClr val="93CDDD"/>
              </a:gs>
              <a:gs pos="100000">
                <a:srgbClr val="FFFFFF"/>
              </a:gs>
            </a:gsLst>
            <a:lin ang="5400000" scaled="0"/>
            <a:tileRect/>
          </a:gradFill>
          <a:ln/>
        </p:spPr>
        <p:style>
          <a:lnRef idx="2">
            <a:schemeClr val="accent5"/>
          </a:lnRef>
          <a:fillRef idx="1">
            <a:schemeClr val="lt1"/>
          </a:fillRef>
          <a:effectRef idx="0">
            <a:schemeClr val="accent5"/>
          </a:effectRef>
          <a:fontRef idx="minor">
            <a:schemeClr val="dk1"/>
          </a:fontRef>
        </p:style>
        <p:txBody>
          <a:bodyPr wrap="square">
            <a:spAutoFit/>
          </a:bodyPr>
          <a:lstStyle/>
          <a:p>
            <a:pPr fontAlgn="base">
              <a:spcBef>
                <a:spcPct val="0"/>
              </a:spcBef>
              <a:spcAft>
                <a:spcPct val="0"/>
              </a:spcAft>
              <a:defRPr/>
            </a:pPr>
            <a:r>
              <a:rPr lang="en-GB" sz="2000" b="1" i="1" dirty="0" smtClean="0">
                <a:solidFill>
                  <a:schemeClr val="accent5">
                    <a:lumMod val="75000"/>
                  </a:schemeClr>
                </a:solidFill>
              </a:rPr>
              <a:t>What can you infer from this passage?</a:t>
            </a:r>
            <a:endParaRPr lang="en-GB" sz="2000" b="1" i="1" dirty="0">
              <a:solidFill>
                <a:schemeClr val="accent5">
                  <a:lumMod val="75000"/>
                </a:schemeClr>
              </a:solidFill>
            </a:endParaRPr>
          </a:p>
        </p:txBody>
      </p:sp>
    </p:spTree>
    <p:extLst>
      <p:ext uri="{BB962C8B-B14F-4D97-AF65-F5344CB8AC3E}">
        <p14:creationId xmlns:p14="http://schemas.microsoft.com/office/powerpoint/2010/main" val="26663283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1"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1"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580797"/>
          </a:xfrm>
        </p:spPr>
        <p:txBody>
          <a:bodyPr>
            <a:noAutofit/>
          </a:bodyPr>
          <a:lstStyle/>
          <a:p>
            <a:r>
              <a:rPr lang="en-US" sz="2600" dirty="0" smtClean="0"/>
              <a:t>You will be working in groups on your tables to closely </a:t>
            </a:r>
            <a:r>
              <a:rPr lang="en-US" sz="2600" dirty="0" err="1" smtClean="0"/>
              <a:t>analyse</a:t>
            </a:r>
            <a:r>
              <a:rPr lang="en-US" sz="2600" dirty="0" smtClean="0"/>
              <a:t> a passage from the </a:t>
            </a:r>
            <a:r>
              <a:rPr lang="en-US" sz="2600" dirty="0" smtClean="0"/>
              <a:t>Chapter 7.</a:t>
            </a:r>
            <a:endParaRPr lang="en-US" sz="2600" dirty="0" smtClean="0"/>
          </a:p>
          <a:p>
            <a:r>
              <a:rPr lang="en-US" sz="2600" dirty="0" smtClean="0">
                <a:solidFill>
                  <a:schemeClr val="accent1"/>
                </a:solidFill>
              </a:rPr>
              <a:t>Consider</a:t>
            </a:r>
            <a:r>
              <a:rPr lang="en-US" sz="2600" dirty="0" smtClean="0"/>
              <a:t>: What stands out to you? What do you think is important about your passage?</a:t>
            </a:r>
          </a:p>
          <a:p>
            <a:r>
              <a:rPr lang="en-US" sz="2600" dirty="0" smtClean="0"/>
              <a:t>Use the questions around your passage to guide your analysis. Be sure to </a:t>
            </a:r>
            <a:r>
              <a:rPr lang="en-US" sz="2600" dirty="0" smtClean="0">
                <a:solidFill>
                  <a:schemeClr val="accent1"/>
                </a:solidFill>
              </a:rPr>
              <a:t>refer closely to the language</a:t>
            </a:r>
            <a:r>
              <a:rPr lang="en-US" sz="2600" dirty="0" smtClean="0"/>
              <a:t>.</a:t>
            </a:r>
          </a:p>
          <a:p>
            <a:r>
              <a:rPr lang="en-US" sz="2600" dirty="0" smtClean="0">
                <a:solidFill>
                  <a:schemeClr val="accent1"/>
                </a:solidFill>
              </a:rPr>
              <a:t>Annotate</a:t>
            </a:r>
            <a:r>
              <a:rPr lang="en-US" sz="2600" dirty="0" smtClean="0"/>
              <a:t> your quotation – highlight key words, make notes around the edges.</a:t>
            </a:r>
          </a:p>
          <a:p>
            <a:r>
              <a:rPr lang="en-US" sz="2600" dirty="0" smtClean="0"/>
              <a:t>Be prepared to teach your passage to your classmates!</a:t>
            </a:r>
            <a:endParaRPr lang="en-US" sz="2600" dirty="0"/>
          </a:p>
        </p:txBody>
      </p:sp>
      <p:sp>
        <p:nvSpPr>
          <p:cNvPr id="6" name="Title 1"/>
          <p:cNvSpPr>
            <a:spLocks noGrp="1"/>
          </p:cNvSpPr>
          <p:nvPr>
            <p:ph type="title"/>
          </p:nvPr>
        </p:nvSpPr>
        <p:spPr>
          <a:xfrm>
            <a:off x="457200" y="274638"/>
            <a:ext cx="8229600" cy="1143000"/>
          </a:xfrm>
          <a:gradFill flip="none" rotWithShape="1">
            <a:gsLst>
              <a:gs pos="0">
                <a:srgbClr val="93CDDD"/>
              </a:gs>
              <a:gs pos="100000">
                <a:srgbClr val="FFFFFF"/>
              </a:gs>
            </a:gsLst>
            <a:lin ang="5400000" scaled="0"/>
            <a:tileRect/>
          </a:gradFill>
        </p:spPr>
        <p:style>
          <a:lnRef idx="2">
            <a:schemeClr val="accent5"/>
          </a:lnRef>
          <a:fillRef idx="1">
            <a:schemeClr val="lt1"/>
          </a:fillRef>
          <a:effectRef idx="0">
            <a:schemeClr val="accent5"/>
          </a:effectRef>
          <a:fontRef idx="minor">
            <a:schemeClr val="dk1"/>
          </a:fontRef>
        </p:style>
        <p:txBody>
          <a:bodyPr/>
          <a:lstStyle/>
          <a:p>
            <a:r>
              <a:rPr lang="en-US" dirty="0" smtClean="0"/>
              <a:t>Quote Detectives</a:t>
            </a:r>
            <a:endParaRPr lang="en-US" dirty="0"/>
          </a:p>
        </p:txBody>
      </p:sp>
    </p:spTree>
    <p:extLst>
      <p:ext uri="{BB962C8B-B14F-4D97-AF65-F5344CB8AC3E}">
        <p14:creationId xmlns:p14="http://schemas.microsoft.com/office/powerpoint/2010/main" val="2439707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sz="2600" dirty="0" smtClean="0"/>
              <a:t>Each group needs to choose two </a:t>
            </a:r>
            <a:r>
              <a:rPr lang="en-US" sz="2600" dirty="0" smtClean="0">
                <a:solidFill>
                  <a:schemeClr val="accent1"/>
                </a:solidFill>
              </a:rPr>
              <a:t>teachers</a:t>
            </a:r>
            <a:r>
              <a:rPr lang="en-US" sz="2600" dirty="0" smtClean="0"/>
              <a:t> and two </a:t>
            </a:r>
            <a:r>
              <a:rPr lang="en-US" sz="2600" dirty="0" smtClean="0">
                <a:solidFill>
                  <a:schemeClr val="accent1"/>
                </a:solidFill>
              </a:rPr>
              <a:t>students</a:t>
            </a:r>
            <a:r>
              <a:rPr lang="en-US" sz="2600" dirty="0" smtClean="0"/>
              <a:t>. </a:t>
            </a:r>
          </a:p>
          <a:p>
            <a:r>
              <a:rPr lang="en-US" sz="2600" dirty="0" smtClean="0">
                <a:solidFill>
                  <a:schemeClr val="accent1"/>
                </a:solidFill>
              </a:rPr>
              <a:t>Teachers</a:t>
            </a:r>
            <a:r>
              <a:rPr lang="en-US" sz="2600" dirty="0" smtClean="0"/>
              <a:t> stay on your table and teach your passage</a:t>
            </a:r>
            <a:r>
              <a:rPr lang="en-US" sz="2600" dirty="0" smtClean="0"/>
              <a:t>. </a:t>
            </a:r>
            <a:r>
              <a:rPr lang="en-US" sz="2600" dirty="0" smtClean="0"/>
              <a:t>You don’t have much time, so make sure you </a:t>
            </a:r>
            <a:r>
              <a:rPr lang="en-US" sz="2600" dirty="0" smtClean="0">
                <a:solidFill>
                  <a:schemeClr val="accent1"/>
                </a:solidFill>
              </a:rPr>
              <a:t>select</a:t>
            </a:r>
            <a:r>
              <a:rPr lang="en-US" sz="2600" dirty="0" smtClean="0"/>
              <a:t> the most important information.</a:t>
            </a:r>
            <a:endParaRPr lang="en-US" sz="2600" dirty="0" smtClean="0"/>
          </a:p>
          <a:p>
            <a:r>
              <a:rPr lang="en-US" sz="2600" dirty="0" smtClean="0">
                <a:solidFill>
                  <a:schemeClr val="accent1"/>
                </a:solidFill>
              </a:rPr>
              <a:t>Students</a:t>
            </a:r>
            <a:r>
              <a:rPr lang="en-US" sz="2600" dirty="0" smtClean="0"/>
              <a:t> move to the next table to be taught another passage. </a:t>
            </a:r>
            <a:r>
              <a:rPr lang="en-US" sz="2600" dirty="0" smtClean="0"/>
              <a:t>Y</a:t>
            </a:r>
            <a:r>
              <a:rPr lang="en-US" sz="2600" dirty="0" smtClean="0"/>
              <a:t>ou </a:t>
            </a:r>
            <a:r>
              <a:rPr lang="en-US" sz="2600" dirty="0"/>
              <a:t>must </a:t>
            </a:r>
            <a:r>
              <a:rPr lang="en-US" sz="2600" dirty="0">
                <a:solidFill>
                  <a:srgbClr val="4F81BD"/>
                </a:solidFill>
              </a:rPr>
              <a:t>make notes </a:t>
            </a:r>
            <a:r>
              <a:rPr lang="en-US" sz="2600" dirty="0"/>
              <a:t>on each passage</a:t>
            </a:r>
            <a:r>
              <a:rPr lang="en-US" sz="2600" dirty="0" smtClean="0"/>
              <a:t>. Annotate your quotes sheets. Use highlights to </a:t>
            </a:r>
            <a:r>
              <a:rPr lang="en-US" sz="2600" dirty="0" smtClean="0">
                <a:solidFill>
                  <a:srgbClr val="4F81BD"/>
                </a:solidFill>
              </a:rPr>
              <a:t>pick out key words/phrases</a:t>
            </a:r>
            <a:r>
              <a:rPr lang="en-US" sz="2600" dirty="0" smtClean="0"/>
              <a:t>. </a:t>
            </a:r>
            <a:r>
              <a:rPr lang="en-US" sz="2600" dirty="0"/>
              <a:t>Once you have visited each table, you will return to your original group and teach your </a:t>
            </a:r>
            <a:r>
              <a:rPr lang="en-US" sz="2600" dirty="0">
                <a:solidFill>
                  <a:schemeClr val="accent1"/>
                </a:solidFill>
              </a:rPr>
              <a:t>teachers</a:t>
            </a:r>
            <a:r>
              <a:rPr lang="en-US" sz="2600" dirty="0"/>
              <a:t> about all the other passages you have learnt about</a:t>
            </a:r>
            <a:r>
              <a:rPr lang="en-US" sz="2600" dirty="0" smtClean="0"/>
              <a:t>!</a:t>
            </a:r>
            <a:endParaRPr lang="en-US" sz="2600" dirty="0" smtClean="0"/>
          </a:p>
          <a:p>
            <a:r>
              <a:rPr lang="en-US" sz="2600" dirty="0" smtClean="0"/>
              <a:t>You will have </a:t>
            </a:r>
            <a:r>
              <a:rPr lang="en-US" sz="2600" dirty="0" smtClean="0">
                <a:solidFill>
                  <a:srgbClr val="4F81BD"/>
                </a:solidFill>
              </a:rPr>
              <a:t>two</a:t>
            </a:r>
            <a:r>
              <a:rPr lang="en-US" sz="2600" dirty="0" smtClean="0"/>
              <a:t> minutes at each table. </a:t>
            </a:r>
          </a:p>
        </p:txBody>
      </p:sp>
      <p:sp>
        <p:nvSpPr>
          <p:cNvPr id="4" name="Title 1"/>
          <p:cNvSpPr>
            <a:spLocks noGrp="1"/>
          </p:cNvSpPr>
          <p:nvPr>
            <p:ph type="title"/>
          </p:nvPr>
        </p:nvSpPr>
        <p:spPr>
          <a:xfrm>
            <a:off x="457200" y="274638"/>
            <a:ext cx="8229600" cy="1143000"/>
          </a:xfrm>
          <a:gradFill flip="none" rotWithShape="1">
            <a:gsLst>
              <a:gs pos="0">
                <a:srgbClr val="93CDDD"/>
              </a:gs>
              <a:gs pos="100000">
                <a:srgbClr val="FFFFFF"/>
              </a:gs>
            </a:gsLst>
            <a:lin ang="5400000" scaled="0"/>
            <a:tileRect/>
          </a:gradFill>
        </p:spPr>
        <p:style>
          <a:lnRef idx="2">
            <a:schemeClr val="accent5"/>
          </a:lnRef>
          <a:fillRef idx="1">
            <a:schemeClr val="lt1"/>
          </a:fillRef>
          <a:effectRef idx="0">
            <a:schemeClr val="accent5"/>
          </a:effectRef>
          <a:fontRef idx="minor">
            <a:schemeClr val="dk1"/>
          </a:fontRef>
        </p:style>
        <p:txBody>
          <a:bodyPr/>
          <a:lstStyle/>
          <a:p>
            <a:r>
              <a:rPr lang="en-US" dirty="0" smtClean="0"/>
              <a:t>Marketplace</a:t>
            </a:r>
            <a:endParaRPr lang="en-US" dirty="0"/>
          </a:p>
        </p:txBody>
      </p:sp>
      <p:pic>
        <p:nvPicPr>
          <p:cNvPr id="2" name="Picture 1"/>
          <p:cNvPicPr>
            <a:picLocks noChangeAspect="1"/>
          </p:cNvPicPr>
          <p:nvPr/>
        </p:nvPicPr>
        <p:blipFill>
          <a:blip r:embed="rId3"/>
          <a:stretch>
            <a:fillRect/>
          </a:stretch>
        </p:blipFill>
        <p:spPr>
          <a:xfrm>
            <a:off x="6588487" y="5093892"/>
            <a:ext cx="1383107" cy="1383107"/>
          </a:xfrm>
          <a:prstGeom prst="rect">
            <a:avLst/>
          </a:prstGeom>
        </p:spPr>
      </p:pic>
    </p:spTree>
    <p:extLst>
      <p:ext uri="{BB962C8B-B14F-4D97-AF65-F5344CB8AC3E}">
        <p14:creationId xmlns:p14="http://schemas.microsoft.com/office/powerpoint/2010/main" val="14392831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1040438" y="1179960"/>
            <a:ext cx="7175965" cy="489364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2400" dirty="0" smtClean="0"/>
              <a:t>“I’m all right,” I say.</a:t>
            </a:r>
          </a:p>
          <a:p>
            <a:endParaRPr lang="en-GB" sz="2400" dirty="0" smtClean="0"/>
          </a:p>
          <a:p>
            <a:r>
              <a:rPr lang="en-GB" sz="2400" dirty="0" smtClean="0"/>
              <a:t>“She’s excellent,” says </a:t>
            </a:r>
            <a:r>
              <a:rPr lang="en-GB" sz="2400" dirty="0" err="1" smtClean="0"/>
              <a:t>Peeta</a:t>
            </a:r>
            <a:r>
              <a:rPr lang="en-GB" sz="2400" dirty="0" smtClean="0"/>
              <a:t>. “My father buys her squirrels. He always comments on how the arrows never pierce the body. She hits every one in the eye. It’s the same with the rabbits she sells the butcher. She can even bring down deer.”</a:t>
            </a:r>
          </a:p>
          <a:p>
            <a:endParaRPr lang="en-GB" sz="2400" dirty="0"/>
          </a:p>
          <a:p>
            <a:r>
              <a:rPr lang="en-GB" sz="2400" dirty="0" smtClean="0"/>
              <a:t>This assessment of my skills from </a:t>
            </a:r>
            <a:r>
              <a:rPr lang="en-GB" sz="2400" dirty="0" err="1" smtClean="0"/>
              <a:t>Peeta</a:t>
            </a:r>
            <a:r>
              <a:rPr lang="en-GB" sz="2400" dirty="0" smtClean="0"/>
              <a:t> takes me totally by surprise. First, that he ever noticed. Second, that he’s talking me up. “What are you doing?” I ask him suspiciously. (p. 103)</a:t>
            </a:r>
          </a:p>
          <a:p>
            <a:endParaRPr lang="en-US" sz="2400" dirty="0"/>
          </a:p>
        </p:txBody>
      </p:sp>
    </p:spTree>
    <p:extLst>
      <p:ext uri="{BB962C8B-B14F-4D97-AF65-F5344CB8AC3E}">
        <p14:creationId xmlns:p14="http://schemas.microsoft.com/office/powerpoint/2010/main" val="1018012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779029" y="403271"/>
            <a:ext cx="7671660" cy="584775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2200" dirty="0" smtClean="0"/>
              <a:t>“…You know what my mother said to me when she came to say goodbye, as if to cheer me? She says maybe District Twelve will finally have a winner. Then I realised, she didn’t mean me, she meant you!” bursts out </a:t>
            </a:r>
            <a:r>
              <a:rPr lang="en-GB" sz="2200" dirty="0" err="1" smtClean="0"/>
              <a:t>Peeta</a:t>
            </a:r>
            <a:r>
              <a:rPr lang="en-GB" sz="2200" dirty="0" smtClean="0"/>
              <a:t>.</a:t>
            </a:r>
          </a:p>
          <a:p>
            <a:endParaRPr lang="en-GB" sz="2200" dirty="0"/>
          </a:p>
          <a:p>
            <a:r>
              <a:rPr lang="en-GB" sz="2200" dirty="0" smtClean="0"/>
              <a:t>“Oh, she meant you,” I say with a wave of dismissal.</a:t>
            </a:r>
          </a:p>
          <a:p>
            <a:endParaRPr lang="en-GB" sz="2200" dirty="0"/>
          </a:p>
          <a:p>
            <a:r>
              <a:rPr lang="en-GB" sz="2200" dirty="0" smtClean="0"/>
              <a:t>“She said, ‘She’s a survivor, that one.’ She is,” says </a:t>
            </a:r>
            <a:r>
              <a:rPr lang="en-GB" sz="2200" dirty="0" err="1" smtClean="0"/>
              <a:t>Peeta</a:t>
            </a:r>
            <a:r>
              <a:rPr lang="en-GB" sz="2200" dirty="0" smtClean="0"/>
              <a:t>.</a:t>
            </a:r>
          </a:p>
          <a:p>
            <a:endParaRPr lang="en-GB" sz="2200" dirty="0"/>
          </a:p>
          <a:p>
            <a:r>
              <a:rPr lang="en-GB" sz="2200" dirty="0" smtClean="0"/>
              <a:t>That pulls me </a:t>
            </a:r>
            <a:r>
              <a:rPr lang="en-GB" sz="2200" dirty="0"/>
              <a:t>u</a:t>
            </a:r>
            <a:r>
              <a:rPr lang="en-GB" sz="2200" dirty="0" smtClean="0"/>
              <a:t>p short. Did his mother really say that about me? Did she rate me over her son? I see the pain in </a:t>
            </a:r>
            <a:r>
              <a:rPr lang="en-GB" sz="2200" dirty="0" err="1" smtClean="0"/>
              <a:t>Peeta’s</a:t>
            </a:r>
            <a:r>
              <a:rPr lang="en-GB" sz="2200" dirty="0" smtClean="0"/>
              <a:t> eyes and know he isn’t lying.</a:t>
            </a:r>
          </a:p>
          <a:p>
            <a:endParaRPr lang="en-GB" sz="2200" dirty="0"/>
          </a:p>
          <a:p>
            <a:r>
              <a:rPr lang="en-GB" sz="2200" dirty="0" smtClean="0"/>
              <a:t>Suddenly I’m behind the bakery and I can feel the chill of the rain running down my back, the hollowness in my belly. I sound 11 years old when I speak. “But only because someone helped me.” (p. 104)</a:t>
            </a:r>
            <a:endParaRPr lang="en-US" sz="2200" dirty="0"/>
          </a:p>
        </p:txBody>
      </p:sp>
    </p:spTree>
    <p:extLst>
      <p:ext uri="{BB962C8B-B14F-4D97-AF65-F5344CB8AC3E}">
        <p14:creationId xmlns:p14="http://schemas.microsoft.com/office/powerpoint/2010/main" val="32397745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979236" y="1193362"/>
            <a:ext cx="7275401" cy="415498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dirty="0" smtClean="0"/>
              <a:t>“People will help you in the arena. They’ll be tripping over each other to sponsor you.”</a:t>
            </a:r>
          </a:p>
          <a:p>
            <a:endParaRPr lang="en-US" sz="2200" dirty="0" smtClean="0"/>
          </a:p>
          <a:p>
            <a:r>
              <a:rPr lang="en-US" sz="2200" dirty="0" smtClean="0"/>
              <a:t>“No more than you,” I say.</a:t>
            </a:r>
          </a:p>
          <a:p>
            <a:endParaRPr lang="en-US" sz="2200" dirty="0" smtClean="0"/>
          </a:p>
          <a:p>
            <a:r>
              <a:rPr lang="en-US" sz="2200" dirty="0" err="1" smtClean="0"/>
              <a:t>Peeta</a:t>
            </a:r>
            <a:r>
              <a:rPr lang="en-US" sz="2200" dirty="0" smtClean="0"/>
              <a:t> rolls his eyes at </a:t>
            </a:r>
            <a:r>
              <a:rPr lang="en-US" sz="2200" dirty="0" err="1" smtClean="0"/>
              <a:t>Haymitch</a:t>
            </a:r>
            <a:r>
              <a:rPr lang="en-US" sz="2200" dirty="0" smtClean="0"/>
              <a:t>. “She has no idea. The effect she can have.” He runs his fingernail along the wood grain in the table, refusing to look at me.</a:t>
            </a:r>
          </a:p>
          <a:p>
            <a:endParaRPr lang="en-US" sz="2200" dirty="0"/>
          </a:p>
          <a:p>
            <a:r>
              <a:rPr lang="en-US" sz="2200" dirty="0" smtClean="0"/>
              <a:t>What on earth does he mean? People help me? When we were dying of starvation, no one helped me! No one except </a:t>
            </a:r>
            <a:r>
              <a:rPr lang="en-US" sz="2200" dirty="0" err="1" smtClean="0"/>
              <a:t>Peeta</a:t>
            </a:r>
            <a:r>
              <a:rPr lang="en-US" sz="2200" dirty="0" smtClean="0"/>
              <a:t>. (p.105)</a:t>
            </a:r>
            <a:endParaRPr lang="en-US" sz="2200" dirty="0"/>
          </a:p>
        </p:txBody>
      </p:sp>
    </p:spTree>
    <p:extLst>
      <p:ext uri="{BB962C8B-B14F-4D97-AF65-F5344CB8AC3E}">
        <p14:creationId xmlns:p14="http://schemas.microsoft.com/office/powerpoint/2010/main" val="34280862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688524" y="393377"/>
            <a:ext cx="7772687" cy="5847754"/>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dirty="0" smtClean="0"/>
              <a:t>It’s such a joke! </a:t>
            </a:r>
            <a:r>
              <a:rPr lang="en-US" sz="2200" dirty="0" err="1" smtClean="0"/>
              <a:t>Peeta</a:t>
            </a:r>
            <a:r>
              <a:rPr lang="en-US" sz="2200" dirty="0" smtClean="0"/>
              <a:t> and I going along pretending to be friends! Talking up each other’s strengths, insisting the other take credit for their abilities. Because, in fact, at some point we’re going to have to knock it off and accept we’re bitter adversaries. Which I’d be prepared to do right now if it wasn’t for </a:t>
            </a:r>
            <a:r>
              <a:rPr lang="en-US" sz="2200" dirty="0" err="1" smtClean="0"/>
              <a:t>Haymitch’s</a:t>
            </a:r>
            <a:r>
              <a:rPr lang="en-US" sz="2200" dirty="0" smtClean="0"/>
              <a:t> stupid instruction that we stick together in training. It’s my own fault, I guess, for telling him he didn’t have to coach us separately. But that didn’t mean I wanted to everything with </a:t>
            </a:r>
            <a:r>
              <a:rPr lang="en-US" sz="2200" dirty="0" err="1" smtClean="0"/>
              <a:t>Peeta</a:t>
            </a:r>
            <a:r>
              <a:rPr lang="en-US" sz="2200" dirty="0" smtClean="0"/>
              <a:t>. Who, by the way, clearly doesn’t want to be partnering up with me either.</a:t>
            </a:r>
          </a:p>
          <a:p>
            <a:endParaRPr lang="en-US" sz="2200" dirty="0"/>
          </a:p>
          <a:p>
            <a:r>
              <a:rPr lang="en-US" sz="2200" dirty="0" smtClean="0"/>
              <a:t>I hear </a:t>
            </a:r>
            <a:r>
              <a:rPr lang="en-US" sz="2200" dirty="0" err="1" smtClean="0"/>
              <a:t>Peeta’s</a:t>
            </a:r>
            <a:r>
              <a:rPr lang="en-US" sz="2200" dirty="0" smtClean="0"/>
              <a:t> voice in my head. She has no idea. The effect she can have. Obviously meant to demean me. Right? But a tiny part of me wonders if this was a compliment. That he meant I was appealing in some way. It’s weird, how much he’s noticed me. Like the attention he’s paid to my hunting. And apparently, I have not been as oblivious to him as I imagined, either. The flour. The wrestling. I have kept track of the boy with the bread. (p.106-107)</a:t>
            </a:r>
            <a:endParaRPr lang="en-US" sz="2200" dirty="0"/>
          </a:p>
        </p:txBody>
      </p:sp>
    </p:spTree>
    <p:extLst>
      <p:ext uri="{BB962C8B-B14F-4D97-AF65-F5344CB8AC3E}">
        <p14:creationId xmlns:p14="http://schemas.microsoft.com/office/powerpoint/2010/main" val="22367678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p:cNvSpPr txBox="1"/>
          <p:nvPr/>
        </p:nvSpPr>
        <p:spPr>
          <a:xfrm>
            <a:off x="780329" y="436072"/>
            <a:ext cx="7650282" cy="618630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2200" dirty="0" smtClean="0"/>
              <a:t>The exceptions are the kids from the wealthier districts, the volunteers, the ones who have been fed and trained throughout their lives for this moment. The tributes from 1, 2 and 4 traditionally have this look about them. It’s technically against the rules to train tributes before they reach the Capitol, but it happens every year. In District 12, we call them the Career Tributes, or just the Careers. And like as not, the winner will be one of them.</a:t>
            </a:r>
          </a:p>
          <a:p>
            <a:endParaRPr lang="en-US" sz="2200" dirty="0"/>
          </a:p>
          <a:p>
            <a:r>
              <a:rPr lang="en-US" sz="2200" dirty="0" smtClean="0"/>
              <a:t>The slight advantage I held coming into the Training Centre, my fiery entrance last night, seems to vanish in the presence of my competition. The other tributes were jealous of us; not because we were amazing, but because our stylists were. Now I see nothing but contempt in the glances of the Career Tributes. Each must have twenty to forty kilos on me. They project arrogance and brutality. When </a:t>
            </a:r>
            <a:r>
              <a:rPr lang="en-US" sz="2200" dirty="0" err="1" smtClean="0"/>
              <a:t>Atala</a:t>
            </a:r>
            <a:r>
              <a:rPr lang="en-US" sz="2200" dirty="0" smtClean="0"/>
              <a:t> releases us, they head straight for the deadliest-looking weapons in the gum and handle them with ease. (p. 109)</a:t>
            </a:r>
            <a:endParaRPr lang="en-US" sz="2200" dirty="0"/>
          </a:p>
        </p:txBody>
      </p:sp>
    </p:spTree>
    <p:extLst>
      <p:ext uri="{BB962C8B-B14F-4D97-AF65-F5344CB8AC3E}">
        <p14:creationId xmlns:p14="http://schemas.microsoft.com/office/powerpoint/2010/main" val="90682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3285</Words>
  <Application>Microsoft Macintosh PowerPoint</Application>
  <PresentationFormat>On-screen Show (4:3)</PresentationFormat>
  <Paragraphs>143</Paragraphs>
  <Slides>20</Slides>
  <Notes>2</Notes>
  <HiddenSlides>8</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Starter</vt:lpstr>
      <vt:lpstr>Learning Objectives</vt:lpstr>
      <vt:lpstr>Quote Detectives</vt:lpstr>
      <vt:lpstr>Marketplace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Caitlin Gray</dc:creator>
  <cp:lastModifiedBy>Caitlin Gray</cp:lastModifiedBy>
  <cp:revision>16</cp:revision>
  <dcterms:created xsi:type="dcterms:W3CDTF">2014-09-27T17:34:15Z</dcterms:created>
  <dcterms:modified xsi:type="dcterms:W3CDTF">2014-09-29T20:09:48Z</dcterms:modified>
</cp:coreProperties>
</file>