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9AA4-B57E-074F-9C8E-0032CA0EA53C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BC105-2C7A-774A-83B7-6085E03B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2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B045A633-881F-40E1-ABAA-9BA9F250FC41}" type="slidenum">
              <a:rPr lang="en-GB" altLang="en-US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3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3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CDC007AE-E571-491C-9460-1F823B8F604F}" type="slidenum">
              <a:rPr lang="en-GB" altLang="en-US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47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altLang="en-US" dirty="0" smtClean="0"/>
              <a:t>Discuss effect and additional techniques in these headlines </a:t>
            </a:r>
          </a:p>
        </p:txBody>
      </p:sp>
      <p:sp>
        <p:nvSpPr>
          <p:cNvPr id="544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FA892A82-916D-4F1E-A646-957D49B1A42B}" type="slidenum">
              <a:rPr lang="en-GB" altLang="en-US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5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5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E38044DC-0167-4414-897D-D9E94FC96D46}" type="slidenum">
              <a:rPr lang="en-GB" altLang="en-US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6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546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F41CBB-ED09-48AA-8E9F-D9096C083991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9993-06E3-664B-9F15-D3B718966A46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3F42-20EF-754B-910C-1128567E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146"/>
            <a:ext cx="8229600" cy="1143000"/>
          </a:xfrm>
        </p:spPr>
        <p:txBody>
          <a:bodyPr/>
          <a:lstStyle/>
          <a:p>
            <a:r>
              <a:rPr lang="en-US" dirty="0" smtClean="0"/>
              <a:t>Starter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037"/>
            <a:ext cx="9144000" cy="388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0540" y="4942036"/>
            <a:ext cx="7353696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Imagine you write for a </a:t>
            </a:r>
            <a:r>
              <a:rPr lang="en-US" sz="2400" dirty="0" smtClean="0">
                <a:solidFill>
                  <a:schemeClr val="accent6"/>
                </a:solidFill>
              </a:rPr>
              <a:t>sensationalist </a:t>
            </a:r>
            <a:r>
              <a:rPr lang="en-US" sz="2400" b="1" i="1" dirty="0" smtClean="0">
                <a:solidFill>
                  <a:schemeClr val="accent5"/>
                </a:solidFill>
              </a:rPr>
              <a:t>tabloid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/>
              <a:t>newspaper. </a:t>
            </a:r>
          </a:p>
          <a:p>
            <a:pPr algn="ctr"/>
            <a:r>
              <a:rPr lang="en-US" sz="2400" dirty="0" smtClean="0"/>
              <a:t>Create a catchy headline to run alongside this image.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0" y="5892968"/>
            <a:ext cx="469777" cy="4713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7832" y="5989661"/>
            <a:ext cx="512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Challenge: </a:t>
            </a:r>
            <a:r>
              <a:rPr lang="en-US" i="1" dirty="0" smtClean="0"/>
              <a:t>Can you use alliteration in your headline?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804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recognise</a:t>
            </a:r>
            <a:r>
              <a:rPr lang="en-US" dirty="0" smtClean="0"/>
              <a:t> the features of a tabloid newspaper article.</a:t>
            </a:r>
          </a:p>
          <a:p>
            <a:r>
              <a:rPr lang="en-US" dirty="0" smtClean="0"/>
              <a:t>To apply these features to create your own sensationalist news article.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8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1"/>
          <p:cNvSpPr>
            <a:spLocks noChangeArrowheads="1"/>
          </p:cNvSpPr>
          <p:nvPr/>
        </p:nvSpPr>
        <p:spPr bwMode="auto">
          <a:xfrm>
            <a:off x="-6350" y="498475"/>
            <a:ext cx="523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500" b="1" i="1" dirty="0">
                <a:solidFill>
                  <a:srgbClr val="92D050"/>
                </a:solidFill>
                <a:ea typeface="MS PGothic" pitchFamily="34" charset="-128"/>
                <a:cs typeface="Arial" charset="0"/>
              </a:rPr>
              <a:t>News headlines will often include the following techniques…</a:t>
            </a:r>
          </a:p>
        </p:txBody>
      </p:sp>
      <p:sp>
        <p:nvSpPr>
          <p:cNvPr id="17" name="TextBox 16"/>
          <p:cNvSpPr txBox="1"/>
          <p:nvPr/>
        </p:nvSpPr>
        <p:spPr>
          <a:xfrm rot="317771">
            <a:off x="6154738" y="981075"/>
            <a:ext cx="2168525" cy="52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 i="1" dirty="0">
                <a:solidFill>
                  <a:srgbClr val="002060"/>
                </a:solidFill>
                <a:latin typeface="Arial" charset="0"/>
              </a:rPr>
              <a:t>Puns</a:t>
            </a:r>
          </a:p>
        </p:txBody>
      </p:sp>
      <p:sp>
        <p:nvSpPr>
          <p:cNvPr id="287748" name="AutoShape 2" descr="undefined"/>
          <p:cNvSpPr>
            <a:spLocks noChangeAspect="1" noChangeArrowheads="1"/>
          </p:cNvSpPr>
          <p:nvPr/>
        </p:nvSpPr>
        <p:spPr bwMode="auto">
          <a:xfrm>
            <a:off x="36513" y="-1271588"/>
            <a:ext cx="2124075" cy="215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FFFF"/>
              </a:solidFill>
              <a:ea typeface="MS PGothic" pitchFamily="34" charset="-128"/>
              <a:cs typeface="Arial" charset="0"/>
            </a:endParaRPr>
          </a:p>
        </p:txBody>
      </p:sp>
      <p:pic>
        <p:nvPicPr>
          <p:cNvPr id="2877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02013"/>
            <a:ext cx="29146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751" name="Picture 8" descr="http://img.thesun.co.uk/multimedia/archive/01074/SSA4_1074216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333500"/>
            <a:ext cx="45720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http://www.startrip.tv/images/harry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551">
            <a:off x="2112963" y="1985963"/>
            <a:ext cx="3529012" cy="44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http://img189.imageshack.us/img189/8251/dirtyharry197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4335463"/>
            <a:ext cx="19446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 rot="244818">
            <a:off x="6627813" y="1905000"/>
            <a:ext cx="2157412" cy="19383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400" b="1" u="sng" dirty="0">
                <a:solidFill>
                  <a:srgbClr val="7030A0"/>
                </a:solidFill>
              </a:rPr>
              <a:t>KEY WORD: </a:t>
            </a:r>
            <a:r>
              <a:rPr lang="en-GB" sz="2400" b="1" dirty="0">
                <a:solidFill>
                  <a:srgbClr val="7030A0"/>
                </a:solidFill>
              </a:rPr>
              <a:t>A </a:t>
            </a:r>
            <a:r>
              <a:rPr lang="en-GB" sz="2400" b="1" dirty="0">
                <a:solidFill>
                  <a:srgbClr val="FF0000"/>
                </a:solidFill>
              </a:rPr>
              <a:t>pun</a:t>
            </a:r>
            <a:r>
              <a:rPr lang="en-GB" sz="2400" b="1" dirty="0">
                <a:solidFill>
                  <a:srgbClr val="7030A0"/>
                </a:solidFill>
              </a:rPr>
              <a:t> is a play on words for a humorous effect. </a:t>
            </a:r>
          </a:p>
        </p:txBody>
      </p:sp>
      <p:pic>
        <p:nvPicPr>
          <p:cNvPr id="1099779" name="Picture 3" descr="http://images.frontpagestoday.co.uk/frontpages/archive/The_Sun_23_8_20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095500"/>
            <a:ext cx="2722562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66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2" descr="http://news.sky.com/sky-news/content/StaticFile/jpg/2009/Sep/Week4/153954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042988"/>
            <a:ext cx="255905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 rot="21165206">
            <a:off x="6324600" y="1141413"/>
            <a:ext cx="2197100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 i="1" dirty="0">
                <a:solidFill>
                  <a:srgbClr val="C00000"/>
                </a:solidFill>
                <a:latin typeface="Arial" charset="0"/>
              </a:rPr>
              <a:t>Alliteration</a:t>
            </a:r>
          </a:p>
        </p:txBody>
      </p:sp>
      <p:sp>
        <p:nvSpPr>
          <p:cNvPr id="288772" name="AutoShape 2" descr="undefined"/>
          <p:cNvSpPr>
            <a:spLocks noChangeAspect="1" noChangeArrowheads="1"/>
          </p:cNvSpPr>
          <p:nvPr/>
        </p:nvSpPr>
        <p:spPr bwMode="auto">
          <a:xfrm>
            <a:off x="63500" y="-1041400"/>
            <a:ext cx="2124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FFFF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 rot="305601">
            <a:off x="6253163" y="2087563"/>
            <a:ext cx="2339975" cy="267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400" b="1" u="sng" dirty="0">
                <a:solidFill>
                  <a:srgbClr val="7030A0"/>
                </a:solidFill>
              </a:rPr>
              <a:t>KEY WORD</a:t>
            </a:r>
            <a:r>
              <a:rPr lang="en-GB" sz="2400" b="1" dirty="0">
                <a:solidFill>
                  <a:srgbClr val="7030A0"/>
                </a:solidFill>
              </a:rPr>
              <a:t>: </a:t>
            </a:r>
            <a:r>
              <a:rPr lang="en-GB" sz="2400" b="1" dirty="0">
                <a:solidFill>
                  <a:srgbClr val="FF0000"/>
                </a:solidFill>
              </a:rPr>
              <a:t>Alliteration</a:t>
            </a:r>
            <a:r>
              <a:rPr lang="en-GB" sz="2400" b="1" dirty="0">
                <a:solidFill>
                  <a:srgbClr val="800080"/>
                </a:solidFill>
              </a:rPr>
              <a:t> is when a number of words in a sentence have the same sound at the beginning. </a:t>
            </a:r>
          </a:p>
        </p:txBody>
      </p:sp>
      <p:sp>
        <p:nvSpPr>
          <p:cNvPr id="12" name="TextBox 11"/>
          <p:cNvSpPr txBox="1"/>
          <p:nvPr/>
        </p:nvSpPr>
        <p:spPr>
          <a:xfrm rot="21167495">
            <a:off x="6345238" y="5145088"/>
            <a:ext cx="2384425" cy="15700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400" b="1" i="1" dirty="0">
                <a:solidFill>
                  <a:srgbClr val="0070C0"/>
                </a:solidFill>
                <a:cs typeface="Arial" pitchFamily="34" charset="0"/>
              </a:rPr>
              <a:t>What is the effect of alliteration? </a:t>
            </a:r>
            <a:r>
              <a:rPr lang="en-GB" sz="2400" b="1" i="1" dirty="0">
                <a:solidFill>
                  <a:srgbClr val="00B050"/>
                </a:solidFill>
                <a:cs typeface="Arial" pitchFamily="34" charset="0"/>
              </a:rPr>
              <a:t>Why was it used? </a:t>
            </a:r>
          </a:p>
        </p:txBody>
      </p:sp>
      <p:pic>
        <p:nvPicPr>
          <p:cNvPr id="28877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445000"/>
            <a:ext cx="4602162" cy="23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777" name="Rectangle 14"/>
          <p:cNvSpPr>
            <a:spLocks noChangeArrowheads="1"/>
          </p:cNvSpPr>
          <p:nvPr/>
        </p:nvSpPr>
        <p:spPr bwMode="auto">
          <a:xfrm rot="21408087">
            <a:off x="-6350" y="498475"/>
            <a:ext cx="523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500" b="1" i="1" dirty="0">
                <a:solidFill>
                  <a:srgbClr val="92D050"/>
                </a:solidFill>
                <a:ea typeface="MS PGothic" pitchFamily="34" charset="-128"/>
                <a:cs typeface="Arial" charset="0"/>
              </a:rPr>
              <a:t>News headlines will often include the following techniques…</a:t>
            </a:r>
          </a:p>
        </p:txBody>
      </p:sp>
    </p:spTree>
    <p:extLst>
      <p:ext uri="{BB962C8B-B14F-4D97-AF65-F5344CB8AC3E}">
        <p14:creationId xmlns:p14="http://schemas.microsoft.com/office/powerpoint/2010/main" val="68822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94" name="Picture 10" descr="http://images.frontpagestoday.co.uk/frontpages/archive/The_Sun_21_9_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254375"/>
            <a:ext cx="2579688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 rot="622842">
            <a:off x="5656263" y="944563"/>
            <a:ext cx="2916237" cy="1384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Sensational or shocking language</a:t>
            </a:r>
          </a:p>
        </p:txBody>
      </p:sp>
      <p:sp>
        <p:nvSpPr>
          <p:cNvPr id="289796" name="AutoShape 2" descr="undefined"/>
          <p:cNvSpPr>
            <a:spLocks noChangeAspect="1" noChangeArrowheads="1"/>
          </p:cNvSpPr>
          <p:nvPr/>
        </p:nvSpPr>
        <p:spPr bwMode="auto">
          <a:xfrm>
            <a:off x="63500" y="-1041400"/>
            <a:ext cx="2124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FFFF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89798" name="Rectangle 10"/>
          <p:cNvSpPr>
            <a:spLocks noChangeArrowheads="1"/>
          </p:cNvSpPr>
          <p:nvPr/>
        </p:nvSpPr>
        <p:spPr bwMode="auto">
          <a:xfrm rot="-414088">
            <a:off x="-6350" y="498475"/>
            <a:ext cx="523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500" b="1" i="1">
                <a:solidFill>
                  <a:srgbClr val="92D050"/>
                </a:solidFill>
                <a:ea typeface="MS PGothic" pitchFamily="34" charset="-128"/>
                <a:cs typeface="Arial" charset="0"/>
              </a:rPr>
              <a:t>News headlines will often include the following techniques…</a:t>
            </a:r>
          </a:p>
        </p:txBody>
      </p:sp>
      <p:pic>
        <p:nvPicPr>
          <p:cNvPr id="289799" name="Picture 4" descr="http://static.guim.co.uk/sys-images/Media/Pix/pictures/2011/8/9/1312879440962/Daily-Express-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581275"/>
            <a:ext cx="3097212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800" name="Picture 6" descr="http://ts2.mm.bing.net/th?id=H.5048520259274537&amp;pid=1.7&amp;w=209&amp;h=131&amp;c=7&amp;rs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341438"/>
            <a:ext cx="3446463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1768" name="Picture 8" descr="http://images.frontpagestoday.co.uk/frontpages/archive/The_Sun_30_7_20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095">
            <a:off x="1249363" y="1795463"/>
            <a:ext cx="3603625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4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/>
          <p:cNvSpPr txBox="1">
            <a:spLocks noChangeArrowheads="1"/>
          </p:cNvSpPr>
          <p:nvPr/>
        </p:nvSpPr>
        <p:spPr bwMode="auto">
          <a:xfrm rot="21146086">
            <a:off x="6138863" y="747713"/>
            <a:ext cx="1984375" cy="9540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 i="1" dirty="0" smtClean="0">
                <a:solidFill>
                  <a:srgbClr val="4F81BD">
                    <a:lumMod val="75000"/>
                  </a:srgbClr>
                </a:solidFill>
              </a:rPr>
              <a:t>Emotional language</a:t>
            </a:r>
            <a:endParaRPr lang="en-GB" sz="2800" b="1" i="1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90819" name="AutoShape 2" descr="undefined"/>
          <p:cNvSpPr>
            <a:spLocks noChangeAspect="1" noChangeArrowheads="1"/>
          </p:cNvSpPr>
          <p:nvPr/>
        </p:nvSpPr>
        <p:spPr bwMode="auto">
          <a:xfrm>
            <a:off x="63500" y="-1041400"/>
            <a:ext cx="2124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FFFF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90821" name="Rectangle 10"/>
          <p:cNvSpPr>
            <a:spLocks noChangeArrowheads="1"/>
          </p:cNvSpPr>
          <p:nvPr/>
        </p:nvSpPr>
        <p:spPr bwMode="auto">
          <a:xfrm rot="-414088">
            <a:off x="-6350" y="498475"/>
            <a:ext cx="523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500" b="1" i="1">
                <a:solidFill>
                  <a:srgbClr val="92D050"/>
                </a:solidFill>
                <a:ea typeface="MS PGothic" pitchFamily="34" charset="-128"/>
                <a:cs typeface="Arial" charset="0"/>
              </a:rPr>
              <a:t>News headlines will often include the following techniques…</a:t>
            </a:r>
          </a:p>
        </p:txBody>
      </p:sp>
      <p:pic>
        <p:nvPicPr>
          <p:cNvPr id="2908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03413"/>
            <a:ext cx="3889375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0823" name="Picture 2" descr="http://images.frontpagestoday.co.uk/frontpages/archive/The_Sun_27_7_2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903413"/>
            <a:ext cx="33512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54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92150"/>
            <a:ext cx="4897438" cy="495520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 i="1" dirty="0" smtClean="0">
                <a:solidFill>
                  <a:srgbClr val="7030A0"/>
                </a:solidFill>
                <a:latin typeface="Calibri" pitchFamily="34" charset="0"/>
              </a:rPr>
              <a:t>Sensationalistic Journalism: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i="1" dirty="0" smtClean="0">
                <a:solidFill>
                  <a:srgbClr val="984807"/>
                </a:solidFill>
                <a:latin typeface="Calibri" pitchFamily="34" charset="0"/>
              </a:rPr>
              <a:t>Using Caesar’s interviews, create the first paragraph of a sensationalistic news report detailing the events. </a:t>
            </a:r>
            <a:r>
              <a:rPr lang="en-GB" sz="2400" b="1" i="1" dirty="0" smtClean="0">
                <a:solidFill>
                  <a:srgbClr val="FF0000"/>
                </a:solidFill>
                <a:latin typeface="Calibri" pitchFamily="34" charset="0"/>
              </a:rPr>
              <a:t>Work in Pairs.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lang="en-GB" sz="2400" i="1" dirty="0" smtClean="0">
                <a:solidFill>
                  <a:srgbClr val="984807"/>
                </a:solidFill>
                <a:latin typeface="Calibri" pitchFamily="34" charset="0"/>
              </a:rPr>
              <a:t>Create a catchy headline, and write an engaging report about the event.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lang="en-GB" sz="2400" b="1" i="1" dirty="0" smtClean="0">
                <a:solidFill>
                  <a:srgbClr val="069A22"/>
                </a:solidFill>
                <a:latin typeface="Calibri" pitchFamily="34" charset="0"/>
              </a:rPr>
              <a:t>Your first paragraph should include the 5 </a:t>
            </a:r>
            <a:r>
              <a:rPr lang="en-GB" sz="2400" b="1" i="1" dirty="0" err="1" smtClean="0">
                <a:solidFill>
                  <a:srgbClr val="069A22"/>
                </a:solidFill>
                <a:latin typeface="Calibri" pitchFamily="34" charset="0"/>
              </a:rPr>
              <a:t>Ws</a:t>
            </a:r>
            <a:r>
              <a:rPr lang="en-GB" sz="2400" b="1" i="1" dirty="0" smtClean="0">
                <a:solidFill>
                  <a:srgbClr val="069A22"/>
                </a:solidFill>
                <a:latin typeface="Calibri" pitchFamily="34" charset="0"/>
              </a:rPr>
              <a:t>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lang="en-GB" sz="2400" i="1" dirty="0" smtClean="0">
                <a:solidFill>
                  <a:srgbClr val="984807"/>
                </a:solidFill>
                <a:latin typeface="Calibri" pitchFamily="34" charset="0"/>
              </a:rPr>
              <a:t> </a:t>
            </a:r>
            <a:r>
              <a:rPr lang="en-GB" sz="2400" b="1" i="1" dirty="0" smtClean="0">
                <a:solidFill>
                  <a:srgbClr val="9A0665"/>
                </a:solidFill>
                <a:latin typeface="Calibri" pitchFamily="34" charset="0"/>
              </a:rPr>
              <a:t>Ensure your report creates a strong impact upon the reader, detailing the facts in a sensationalistic manner.</a:t>
            </a:r>
          </a:p>
        </p:txBody>
      </p:sp>
      <p:pic>
        <p:nvPicPr>
          <p:cNvPr id="17413" name="Picture 4" descr="http://ts2.mm.bing.net/th?id=H.4583645958834897&amp;pid=1.7&amp;w=147&amp;h=155&amp;c=7&amp;rs=1&amp;url=http%3a%2f%2fallthingsgossip.com%2f2012%2fcelebrity-crisis-at-new-year-star-magazine-uk%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52713">
            <a:off x="4900613" y="490538"/>
            <a:ext cx="2300287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 descr="http://ts3.mm.bing.net/th?id=H.5061692965979502&amp;pid=1.7&amp;w=127&amp;h=154&amp;c=7&amp;rs=1&amp;url=http%3a%2f%2fen.wikipedia.org%2fwiki%2fThe_Sun_(tabloid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1723">
            <a:off x="7107238" y="412750"/>
            <a:ext cx="20701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 descr="http://ts3.mm.bing.net/th?id=H.4649200074229822&amp;pid=1.7&amp;w=216&amp;h=149&amp;c=7&amp;rs=1&amp;url=http%3a%2f%2fmadadlibs.wordpress.com%2f2010%2f10%2f13%2fare-you-blogging-2%2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236788"/>
            <a:ext cx="24511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43550" y="3644900"/>
            <a:ext cx="3600450" cy="316388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smtClean="0">
                <a:solidFill>
                  <a:srgbClr val="984807"/>
                </a:solidFill>
                <a:latin typeface="Calibri" pitchFamily="34" charset="0"/>
              </a:rPr>
              <a:t>Sentence Starters: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sz="2200" b="1" i="1" smtClean="0">
              <a:solidFill>
                <a:srgbClr val="984807"/>
              </a:solidFill>
              <a:latin typeface="Calibri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smtClean="0">
                <a:solidFill>
                  <a:srgbClr val="800080"/>
                </a:solidFill>
                <a:latin typeface="Calibri" pitchFamily="34" charset="0"/>
              </a:rPr>
              <a:t>“The citizen’s of The Capitol were left reeling today when…”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sz="2200" b="1" i="1" smtClean="0">
              <a:solidFill>
                <a:srgbClr val="800080"/>
              </a:solidFill>
              <a:latin typeface="Calibri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smtClean="0">
                <a:solidFill>
                  <a:srgbClr val="C0504D"/>
                </a:solidFill>
                <a:latin typeface="Calibri" pitchFamily="34" charset="0"/>
              </a:rPr>
              <a:t>“It looks like love could be in the air at this year’s Hunger Games when…”</a:t>
            </a:r>
          </a:p>
        </p:txBody>
      </p:sp>
    </p:spTree>
    <p:extLst>
      <p:ext uri="{BB962C8B-B14F-4D97-AF65-F5344CB8AC3E}">
        <p14:creationId xmlns:p14="http://schemas.microsoft.com/office/powerpoint/2010/main" val="8420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260</Words>
  <Application>Microsoft Macintosh PowerPoint</Application>
  <PresentationFormat>On-screen Show (4:3)</PresentationFormat>
  <Paragraphs>34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Starter</vt:lpstr>
      <vt:lpstr>Learning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Starter</dc:title>
  <dc:creator>Caitlin Gray</dc:creator>
  <cp:lastModifiedBy>Caitlin Gray</cp:lastModifiedBy>
  <cp:revision>2</cp:revision>
  <dcterms:created xsi:type="dcterms:W3CDTF">2014-10-05T17:10:29Z</dcterms:created>
  <dcterms:modified xsi:type="dcterms:W3CDTF">2014-10-05T20:49:10Z</dcterms:modified>
</cp:coreProperties>
</file>